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1"/>
  </p:notesMasterIdLst>
  <p:sldIdLst>
    <p:sldId id="256" r:id="rId2"/>
    <p:sldId id="257" r:id="rId3"/>
    <p:sldId id="258" r:id="rId4"/>
    <p:sldId id="259" r:id="rId5"/>
    <p:sldId id="261" r:id="rId6"/>
    <p:sldId id="262" r:id="rId7"/>
    <p:sldId id="263" r:id="rId8"/>
    <p:sldId id="264" r:id="rId9"/>
    <p:sldId id="265" r:id="rId10"/>
    <p:sldId id="266" r:id="rId11"/>
    <p:sldId id="342" r:id="rId12"/>
    <p:sldId id="343" r:id="rId13"/>
    <p:sldId id="344" r:id="rId14"/>
    <p:sldId id="345" r:id="rId15"/>
    <p:sldId id="346" r:id="rId16"/>
    <p:sldId id="347" r:id="rId17"/>
    <p:sldId id="348" r:id="rId18"/>
    <p:sldId id="349" r:id="rId19"/>
    <p:sldId id="350" r:id="rId20"/>
    <p:sldId id="351" r:id="rId21"/>
    <p:sldId id="352" r:id="rId22"/>
    <p:sldId id="353" r:id="rId23"/>
    <p:sldId id="354" r:id="rId24"/>
    <p:sldId id="355" r:id="rId25"/>
    <p:sldId id="356" r:id="rId26"/>
    <p:sldId id="357" r:id="rId27"/>
    <p:sldId id="358" r:id="rId28"/>
    <p:sldId id="359" r:id="rId29"/>
    <p:sldId id="360" r:id="rId30"/>
    <p:sldId id="361" r:id="rId31"/>
    <p:sldId id="362"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279" r:id="rId45"/>
    <p:sldId id="363" r:id="rId46"/>
    <p:sldId id="280" r:id="rId47"/>
    <p:sldId id="281" r:id="rId48"/>
    <p:sldId id="282" r:id="rId49"/>
    <p:sldId id="283" r:id="rId50"/>
    <p:sldId id="284" r:id="rId51"/>
    <p:sldId id="285" r:id="rId52"/>
    <p:sldId id="286" r:id="rId53"/>
    <p:sldId id="287" r:id="rId54"/>
    <p:sldId id="288" r:id="rId55"/>
    <p:sldId id="289" r:id="rId56"/>
    <p:sldId id="290" r:id="rId57"/>
    <p:sldId id="291" r:id="rId58"/>
    <p:sldId id="292" r:id="rId59"/>
    <p:sldId id="293" r:id="rId60"/>
    <p:sldId id="294" r:id="rId61"/>
    <p:sldId id="295" r:id="rId62"/>
    <p:sldId id="296" r:id="rId63"/>
    <p:sldId id="297" r:id="rId64"/>
    <p:sldId id="298" r:id="rId65"/>
    <p:sldId id="364" r:id="rId66"/>
    <p:sldId id="365" r:id="rId67"/>
    <p:sldId id="301" r:id="rId68"/>
    <p:sldId id="302" r:id="rId69"/>
    <p:sldId id="303" r:id="rId70"/>
    <p:sldId id="304" r:id="rId71"/>
    <p:sldId id="305" r:id="rId72"/>
    <p:sldId id="306" r:id="rId73"/>
    <p:sldId id="307" r:id="rId74"/>
    <p:sldId id="308" r:id="rId75"/>
    <p:sldId id="309" r:id="rId76"/>
    <p:sldId id="310" r:id="rId77"/>
    <p:sldId id="311" r:id="rId78"/>
    <p:sldId id="312" r:id="rId79"/>
    <p:sldId id="313" r:id="rId80"/>
    <p:sldId id="314" r:id="rId81"/>
    <p:sldId id="315" r:id="rId82"/>
    <p:sldId id="316" r:id="rId83"/>
    <p:sldId id="317" r:id="rId84"/>
    <p:sldId id="318" r:id="rId85"/>
    <p:sldId id="319" r:id="rId86"/>
    <p:sldId id="320" r:id="rId87"/>
    <p:sldId id="321" r:id="rId88"/>
    <p:sldId id="322" r:id="rId89"/>
    <p:sldId id="323" r:id="rId90"/>
    <p:sldId id="324" r:id="rId91"/>
    <p:sldId id="325" r:id="rId92"/>
    <p:sldId id="326" r:id="rId93"/>
    <p:sldId id="327" r:id="rId94"/>
    <p:sldId id="328" r:id="rId95"/>
    <p:sldId id="329" r:id="rId96"/>
    <p:sldId id="330" r:id="rId97"/>
    <p:sldId id="331" r:id="rId98"/>
    <p:sldId id="332" r:id="rId99"/>
    <p:sldId id="333" r:id="rId100"/>
    <p:sldId id="334" r:id="rId101"/>
    <p:sldId id="335" r:id="rId102"/>
    <p:sldId id="336" r:id="rId103"/>
    <p:sldId id="337" r:id="rId104"/>
    <p:sldId id="366" r:id="rId105"/>
    <p:sldId id="367" r:id="rId106"/>
    <p:sldId id="338" r:id="rId107"/>
    <p:sldId id="339" r:id="rId108"/>
    <p:sldId id="340" r:id="rId109"/>
    <p:sldId id="341" r:id="rId110"/>
  </p:sldIdLst>
  <p:sldSz cx="13004800" cy="9753600"/>
  <p:notesSz cx="6858000" cy="9144000"/>
  <p:defaultTex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vl2pPr marL="58702" marR="58702" indent="381000"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2pPr>
    <a:lvl3pPr marL="58702" marR="58702" indent="762000"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3pPr>
    <a:lvl4pPr marL="58702" marR="58702" indent="1143000"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4pPr>
    <a:lvl5pPr marL="58702" marR="58702" indent="1524000"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5pPr>
    <a:lvl6pPr marL="58702" marR="58702" indent="1905000"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6pPr>
    <a:lvl7pPr marL="58702" marR="58702" indent="2286000"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7pPr>
    <a:lvl8pPr marL="58702" marR="58702" indent="2667000"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8pPr>
    <a:lvl9pPr marL="58702" marR="58702" indent="3048000"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
          <a:latin typeface="Lucida Sans Regular"/>
          <a:ea typeface="Lucida Sans Regular"/>
          <a:cs typeface="Lucida Sans Regular"/>
        </a:font>
        <a:srgbClr val="000000"/>
      </a:tcTxStyle>
      <a:tcStyle>
        <a:tcBdr>
          <a:left>
            <a:ln w="12700" cap="flat">
              <a:solidFill>
                <a:srgbClr val="E7EAEB"/>
              </a:solidFill>
              <a:prstDash val="solid"/>
              <a:miter lim="400000"/>
            </a:ln>
          </a:left>
          <a:right>
            <a:ln w="12700" cap="flat">
              <a:solidFill>
                <a:srgbClr val="E7EAEB"/>
              </a:solidFill>
              <a:prstDash val="solid"/>
              <a:miter lim="400000"/>
            </a:ln>
          </a:right>
          <a:top>
            <a:ln w="12700" cap="flat">
              <a:solidFill>
                <a:srgbClr val="E7EAEB"/>
              </a:solidFill>
              <a:prstDash val="solid"/>
              <a:miter lim="400000"/>
            </a:ln>
          </a:top>
          <a:bottom>
            <a:ln w="12700" cap="flat">
              <a:solidFill>
                <a:srgbClr val="E7EAEB"/>
              </a:solidFill>
              <a:prstDash val="solid"/>
              <a:miter lim="400000"/>
            </a:ln>
          </a:bottom>
          <a:insideH>
            <a:ln w="12700" cap="flat">
              <a:solidFill>
                <a:srgbClr val="E7EAEB"/>
              </a:solidFill>
              <a:prstDash val="solid"/>
              <a:miter lim="400000"/>
            </a:ln>
          </a:insideH>
          <a:insideV>
            <a:ln w="12700" cap="flat">
              <a:solidFill>
                <a:srgbClr val="E7EAEB"/>
              </a:solidFill>
              <a:prstDash val="solid"/>
              <a:miter lim="400000"/>
            </a:ln>
          </a:insideV>
        </a:tcBdr>
        <a:fill>
          <a:solidFill>
            <a:srgbClr val="FFFFFF"/>
          </a:solidFill>
        </a:fill>
      </a:tcStyle>
    </a:wholeTbl>
    <a:band2H>
      <a:tcTxStyle/>
      <a:tcStyle>
        <a:tcBdr/>
        <a:fill>
          <a:solidFill>
            <a:srgbClr val="EFF1F3"/>
          </a:solidFill>
        </a:fill>
      </a:tcStyle>
    </a:band2H>
    <a:firstCol>
      <a:tcTxStyle b="off" i="off">
        <a:font>
          <a:latin typeface="Lucida Sans Regular"/>
          <a:ea typeface="Lucida Sans Regular"/>
          <a:cs typeface="Lucida Sans Regular"/>
        </a:font>
        <a:srgbClr val="FFFFFF"/>
      </a:tcTxStyle>
      <a:tcStyle>
        <a:tcBdr>
          <a:left>
            <a:ln w="28575" cap="flat">
              <a:noFill/>
              <a:miter lim="400000"/>
            </a:ln>
          </a:left>
          <a:right>
            <a:ln w="12700" cap="flat">
              <a:solidFill>
                <a:srgbClr val="E7EAEB"/>
              </a:solidFill>
              <a:prstDash val="solid"/>
              <a:miter lim="400000"/>
            </a:ln>
          </a:right>
          <a:top>
            <a:ln w="12700" cap="flat">
              <a:solidFill>
                <a:srgbClr val="E7EAEB"/>
              </a:solidFill>
              <a:prstDash val="solid"/>
              <a:miter lim="400000"/>
            </a:ln>
          </a:top>
          <a:bottom>
            <a:ln w="12700" cap="flat">
              <a:solidFill>
                <a:srgbClr val="E7EAEB"/>
              </a:solidFill>
              <a:prstDash val="solid"/>
              <a:miter lim="400000"/>
            </a:ln>
          </a:bottom>
          <a:insideH>
            <a:ln w="12700" cap="flat">
              <a:solidFill>
                <a:srgbClr val="E7EAEB"/>
              </a:solidFill>
              <a:prstDash val="solid"/>
              <a:miter lim="400000"/>
            </a:ln>
          </a:insideH>
          <a:insideV>
            <a:ln w="12700" cap="flat">
              <a:solidFill>
                <a:srgbClr val="E7EAEB"/>
              </a:solidFill>
              <a:prstDash val="solid"/>
              <a:miter lim="400000"/>
            </a:ln>
          </a:insideV>
        </a:tcBdr>
        <a:fill>
          <a:solidFill>
            <a:srgbClr val="5E5E5E"/>
          </a:solidFill>
        </a:fill>
      </a:tcStyle>
    </a:firstCol>
    <a:lastRow>
      <a:tcTxStyle b="off" i="on">
        <a:font>
          <a:latin typeface="Times Roman"/>
          <a:ea typeface="Times Roman"/>
          <a:cs typeface="Times Roman"/>
        </a:font>
        <a:srgbClr val="0048AA"/>
      </a:tcTxStyle>
      <a:tcStyle>
        <a:tcBdr>
          <a:left>
            <a:ln w="12700" cap="flat">
              <a:noFill/>
              <a:miter lim="400000"/>
            </a:ln>
          </a:left>
          <a:right>
            <a:ln w="12700" cap="flat">
              <a:noFill/>
              <a:miter lim="400000"/>
            </a:ln>
          </a:right>
          <a:top>
            <a:ln w="12700" cap="flat">
              <a:noFill/>
              <a:miter lim="400000"/>
            </a:ln>
          </a:top>
          <a:bottom>
            <a:ln w="28575" cap="flat">
              <a:noFill/>
              <a:miter lim="400000"/>
            </a:ln>
          </a:bottom>
          <a:insideH>
            <a:ln w="12700" cap="flat">
              <a:noFill/>
              <a:miter lim="400000"/>
            </a:ln>
          </a:insideH>
          <a:insideV>
            <a:ln w="12700" cap="flat">
              <a:noFill/>
              <a:miter lim="400000"/>
            </a:ln>
          </a:insideV>
        </a:tcBdr>
        <a:fill>
          <a:solidFill>
            <a:srgbClr val="E7EAEB"/>
          </a:solidFill>
        </a:fill>
      </a:tcStyle>
    </a:lastRow>
    <a:firstRow>
      <a:tcTxStyle b="off" i="off">
        <a:font>
          <a:latin typeface="Lucida Sans Regular"/>
          <a:ea typeface="Lucida Sans Regular"/>
          <a:cs typeface="Lucida Sans Regular"/>
        </a:font>
        <a:srgbClr val="FFFFFF"/>
      </a:tcTxStyle>
      <a:tcStyle>
        <a:tcBdr>
          <a:left>
            <a:ln w="12700" cap="flat">
              <a:solidFill>
                <a:srgbClr val="E7EAEB"/>
              </a:solidFill>
              <a:prstDash val="solid"/>
              <a:miter lim="400000"/>
            </a:ln>
          </a:left>
          <a:right>
            <a:ln w="12700" cap="flat">
              <a:solidFill>
                <a:srgbClr val="E7EAEB"/>
              </a:solidFill>
              <a:prstDash val="solid"/>
              <a:miter lim="400000"/>
            </a:ln>
          </a:right>
          <a:top>
            <a:ln w="28575" cap="flat">
              <a:noFill/>
              <a:miter lim="400000"/>
            </a:ln>
          </a:top>
          <a:bottom>
            <a:ln w="12700" cap="flat">
              <a:solidFill>
                <a:srgbClr val="E7EAEB"/>
              </a:solidFill>
              <a:prstDash val="solid"/>
              <a:miter lim="400000"/>
            </a:ln>
          </a:bottom>
          <a:insideH>
            <a:ln w="12700" cap="flat">
              <a:solidFill>
                <a:srgbClr val="E7EAEB"/>
              </a:solidFill>
              <a:prstDash val="solid"/>
              <a:miter lim="400000"/>
            </a:ln>
          </a:insideH>
          <a:insideV>
            <a:ln w="12700" cap="flat">
              <a:solidFill>
                <a:srgbClr val="E7EAEB"/>
              </a:solidFill>
              <a:prstDash val="solid"/>
              <a:miter lim="400000"/>
            </a:ln>
          </a:insideV>
        </a:tcBdr>
        <a:fill>
          <a:solidFill>
            <a:srgbClr val="5E5E5E"/>
          </a:solidFill>
        </a:fill>
      </a:tcStyle>
    </a:firstRow>
  </a:tblStyle>
  <a:tblStyle styleId="{D51ADE6A-740E-44AE-83CC-AE7238B6C88D}" styleName="">
    <a:tblBg/>
    <a:wholeTbl>
      <a:tcTxStyle b="off" i="off">
        <a:font>
          <a:latin typeface="Lucida Sans Regular"/>
          <a:ea typeface="Lucida Sans Regular"/>
          <a:cs typeface="Lucida Sans Regular"/>
        </a:font>
        <a:srgbClr val="000000"/>
      </a:tcTxStyle>
      <a:tcStyle>
        <a:tcBdr>
          <a:left>
            <a:ln w="12700" cap="flat">
              <a:solidFill>
                <a:srgbClr val="E7EAEB"/>
              </a:solidFill>
              <a:prstDash val="solid"/>
              <a:miter lim="400000"/>
            </a:ln>
          </a:left>
          <a:right>
            <a:ln w="12700" cap="flat">
              <a:solidFill>
                <a:srgbClr val="E7EAEB"/>
              </a:solidFill>
              <a:prstDash val="solid"/>
              <a:miter lim="400000"/>
            </a:ln>
          </a:right>
          <a:top>
            <a:ln w="12700" cap="flat">
              <a:solidFill>
                <a:srgbClr val="E7EAEB"/>
              </a:solidFill>
              <a:prstDash val="solid"/>
              <a:miter lim="400000"/>
            </a:ln>
          </a:top>
          <a:bottom>
            <a:ln w="12700" cap="flat">
              <a:solidFill>
                <a:srgbClr val="E7EAEB"/>
              </a:solidFill>
              <a:prstDash val="solid"/>
              <a:miter lim="400000"/>
            </a:ln>
          </a:bottom>
          <a:insideH>
            <a:ln w="12700" cap="flat">
              <a:solidFill>
                <a:srgbClr val="E7EAEB"/>
              </a:solidFill>
              <a:prstDash val="solid"/>
              <a:miter lim="400000"/>
            </a:ln>
          </a:insideH>
          <a:insideV>
            <a:ln w="12700" cap="flat">
              <a:solidFill>
                <a:srgbClr val="E7EAEB"/>
              </a:solidFill>
              <a:prstDash val="solid"/>
              <a:miter lim="400000"/>
            </a:ln>
          </a:insideV>
        </a:tcBdr>
        <a:fill>
          <a:solidFill>
            <a:srgbClr val="FFFFFF"/>
          </a:solidFill>
        </a:fill>
      </a:tcStyle>
    </a:wholeTbl>
    <a:band2H>
      <a:tcTxStyle/>
      <a:tcStyle>
        <a:tcBdr/>
        <a:fill>
          <a:solidFill>
            <a:srgbClr val="EFF1F3"/>
          </a:solidFill>
        </a:fill>
      </a:tcStyle>
    </a:band2H>
    <a:firstCol>
      <a:tcTxStyle b="off" i="off">
        <a:font>
          <a:latin typeface="Lucida Sans Regular"/>
          <a:ea typeface="Lucida Sans Regular"/>
          <a:cs typeface="Lucida Sans Regular"/>
        </a:font>
        <a:srgbClr val="FFFFFF"/>
      </a:tcTxStyle>
      <a:tcStyle>
        <a:tcBdr>
          <a:left>
            <a:ln w="28575" cap="flat">
              <a:noFill/>
              <a:miter lim="400000"/>
            </a:ln>
          </a:left>
          <a:right>
            <a:ln w="12700" cap="flat">
              <a:solidFill>
                <a:srgbClr val="E7EAEB"/>
              </a:solidFill>
              <a:prstDash val="solid"/>
              <a:miter lim="400000"/>
            </a:ln>
          </a:right>
          <a:top>
            <a:ln w="12700" cap="flat">
              <a:solidFill>
                <a:srgbClr val="E7EAEB"/>
              </a:solidFill>
              <a:prstDash val="solid"/>
              <a:miter lim="400000"/>
            </a:ln>
          </a:top>
          <a:bottom>
            <a:ln w="12700" cap="flat">
              <a:solidFill>
                <a:srgbClr val="E7EAEB"/>
              </a:solidFill>
              <a:prstDash val="solid"/>
              <a:miter lim="400000"/>
            </a:ln>
          </a:bottom>
          <a:insideH>
            <a:ln w="12700" cap="flat">
              <a:solidFill>
                <a:srgbClr val="E7EAEB"/>
              </a:solidFill>
              <a:prstDash val="solid"/>
              <a:miter lim="400000"/>
            </a:ln>
          </a:insideH>
          <a:insideV>
            <a:ln w="12700" cap="flat">
              <a:solidFill>
                <a:srgbClr val="E7EAEB"/>
              </a:solidFill>
              <a:prstDash val="solid"/>
              <a:miter lim="400000"/>
            </a:ln>
          </a:insideV>
        </a:tcBdr>
        <a:fill>
          <a:solidFill>
            <a:srgbClr val="5E5E5E"/>
          </a:solidFill>
        </a:fill>
      </a:tcStyle>
    </a:firstCol>
    <a:lastRow>
      <a:tcTxStyle b="off" i="on">
        <a:font>
          <a:latin typeface="Times Roman"/>
          <a:ea typeface="Times Roman"/>
          <a:cs typeface="Times Roman"/>
        </a:font>
        <a:srgbClr val="0048AA"/>
      </a:tcTxStyle>
      <a:tcStyle>
        <a:tcBdr>
          <a:left>
            <a:ln w="12700" cap="flat">
              <a:noFill/>
              <a:miter lim="400000"/>
            </a:ln>
          </a:left>
          <a:right>
            <a:ln w="12700" cap="flat">
              <a:noFill/>
              <a:miter lim="400000"/>
            </a:ln>
          </a:right>
          <a:top>
            <a:ln w="12700" cap="flat">
              <a:noFill/>
              <a:miter lim="400000"/>
            </a:ln>
          </a:top>
          <a:bottom>
            <a:ln w="28575" cap="flat">
              <a:noFill/>
              <a:miter lim="400000"/>
            </a:ln>
          </a:bottom>
          <a:insideH>
            <a:ln w="12700" cap="flat">
              <a:noFill/>
              <a:miter lim="400000"/>
            </a:ln>
          </a:insideH>
          <a:insideV>
            <a:ln w="12700" cap="flat">
              <a:noFill/>
              <a:miter lim="400000"/>
            </a:ln>
          </a:insideV>
        </a:tcBdr>
        <a:fill>
          <a:solidFill>
            <a:srgbClr val="E7EAEB"/>
          </a:solidFill>
        </a:fill>
      </a:tcStyle>
    </a:lastRow>
    <a:firstRow>
      <a:tcTxStyle b="off" i="off">
        <a:font>
          <a:latin typeface="Lucida Sans Regular"/>
          <a:ea typeface="Lucida Sans Regular"/>
          <a:cs typeface="Lucida Sans Regular"/>
        </a:font>
        <a:srgbClr val="FFFFFF"/>
      </a:tcTxStyle>
      <a:tcStyle>
        <a:tcBdr>
          <a:left>
            <a:ln w="12700" cap="flat">
              <a:solidFill>
                <a:srgbClr val="E7EAEB"/>
              </a:solidFill>
              <a:prstDash val="solid"/>
              <a:miter lim="400000"/>
            </a:ln>
          </a:left>
          <a:right>
            <a:ln w="12700" cap="flat">
              <a:solidFill>
                <a:srgbClr val="E7EAEB"/>
              </a:solidFill>
              <a:prstDash val="solid"/>
              <a:miter lim="400000"/>
            </a:ln>
          </a:right>
          <a:top>
            <a:ln w="28575" cap="flat">
              <a:noFill/>
              <a:miter lim="400000"/>
            </a:ln>
          </a:top>
          <a:bottom>
            <a:ln w="12700" cap="flat">
              <a:solidFill>
                <a:srgbClr val="E7EAEB"/>
              </a:solidFill>
              <a:prstDash val="solid"/>
              <a:miter lim="400000"/>
            </a:ln>
          </a:bottom>
          <a:insideH>
            <a:ln w="12700" cap="flat">
              <a:solidFill>
                <a:srgbClr val="E7EAEB"/>
              </a:solidFill>
              <a:prstDash val="solid"/>
              <a:miter lim="400000"/>
            </a:ln>
          </a:insideH>
          <a:insideV>
            <a:ln w="12700" cap="flat">
              <a:solidFill>
                <a:srgbClr val="E7EAEB"/>
              </a:solidFill>
              <a:prstDash val="solid"/>
              <a:miter lim="400000"/>
            </a:ln>
          </a:insideV>
        </a:tcBdr>
        <a:fill>
          <a:solidFill>
            <a:srgbClr val="5E5E5E"/>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9592" autoAdjust="0"/>
  </p:normalViewPr>
  <p:slideViewPr>
    <p:cSldViewPr snapToGrid="0">
      <p:cViewPr varScale="1">
        <p:scale>
          <a:sx n="70" d="100"/>
          <a:sy n="70" d="100"/>
        </p:scale>
        <p:origin x="2544"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3" name="Shape 3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34" name="Shape 3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2360596412"/>
      </p:ext>
    </p:extLst>
  </p:cSld>
  <p:clrMap bg1="lt1" tx1="dk1" bg2="lt2" tx2="dk2" accent1="accent1" accent2="accent2" accent3="accent3" accent4="accent4" accent5="accent5" accent6="accent6" hlink="hlink" folHlink="folHlink"/>
  <p:notesStyle>
    <a:lvl1pPr defTabSz="647700">
      <a:defRPr sz="1200">
        <a:latin typeface="Lucida Grande"/>
        <a:ea typeface="Lucida Grande"/>
        <a:cs typeface="Lucida Grande"/>
        <a:sym typeface="Lucida Grande"/>
      </a:defRPr>
    </a:lvl1pPr>
    <a:lvl2pPr indent="228600" defTabSz="647700">
      <a:defRPr sz="1200">
        <a:latin typeface="Lucida Grande"/>
        <a:ea typeface="Lucida Grande"/>
        <a:cs typeface="Lucida Grande"/>
        <a:sym typeface="Lucida Grande"/>
      </a:defRPr>
    </a:lvl2pPr>
    <a:lvl3pPr indent="457200" defTabSz="647700">
      <a:defRPr sz="1200">
        <a:latin typeface="Lucida Grande"/>
        <a:ea typeface="Lucida Grande"/>
        <a:cs typeface="Lucida Grande"/>
        <a:sym typeface="Lucida Grande"/>
      </a:defRPr>
    </a:lvl3pPr>
    <a:lvl4pPr indent="685800" defTabSz="647700">
      <a:defRPr sz="1200">
        <a:latin typeface="Lucida Grande"/>
        <a:ea typeface="Lucida Grande"/>
        <a:cs typeface="Lucida Grande"/>
        <a:sym typeface="Lucida Grande"/>
      </a:defRPr>
    </a:lvl4pPr>
    <a:lvl5pPr indent="914400" defTabSz="647700">
      <a:defRPr sz="1200">
        <a:latin typeface="Lucida Grande"/>
        <a:ea typeface="Lucida Grande"/>
        <a:cs typeface="Lucida Grande"/>
        <a:sym typeface="Lucida Grande"/>
      </a:defRPr>
    </a:lvl5pPr>
    <a:lvl6pPr indent="1143000" defTabSz="647700">
      <a:defRPr sz="1200">
        <a:latin typeface="Lucida Grande"/>
        <a:ea typeface="Lucida Grande"/>
        <a:cs typeface="Lucida Grande"/>
        <a:sym typeface="Lucida Grande"/>
      </a:defRPr>
    </a:lvl6pPr>
    <a:lvl7pPr indent="1371600" defTabSz="647700">
      <a:defRPr sz="1200">
        <a:latin typeface="Lucida Grande"/>
        <a:ea typeface="Lucida Grande"/>
        <a:cs typeface="Lucida Grande"/>
        <a:sym typeface="Lucida Grande"/>
      </a:defRPr>
    </a:lvl7pPr>
    <a:lvl8pPr indent="1600200" defTabSz="647700">
      <a:defRPr sz="1200">
        <a:latin typeface="Lucida Grande"/>
        <a:ea typeface="Lucida Grande"/>
        <a:cs typeface="Lucida Grande"/>
        <a:sym typeface="Lucida Grande"/>
      </a:defRPr>
    </a:lvl8pPr>
    <a:lvl9pPr indent="1828800" defTabSz="647700">
      <a:defRPr sz="1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algs4.cs.princeton.edu/references/papers/quicksort-hoare.pdf"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44"/>
          <p:cNvSpPr>
            <a:spLocks noGrp="1" noRot="1" noChangeAspect="1"/>
          </p:cNvSpPr>
          <p:nvPr>
            <p:ph type="sldImg"/>
          </p:nvPr>
        </p:nvSpPr>
        <p:spPr>
          <a:prstGeom prst="rect">
            <a:avLst/>
          </a:prstGeom>
        </p:spPr>
        <p:txBody>
          <a:bodyPr/>
          <a:lstStyle/>
          <a:p>
            <a:pPr lvl="0"/>
            <a:endParaRPr/>
          </a:p>
        </p:txBody>
      </p:sp>
      <p:sp>
        <p:nvSpPr>
          <p:cNvPr id="45" name="Shape 45"/>
          <p:cNvSpPr>
            <a:spLocks noGrp="1"/>
          </p:cNvSpPr>
          <p:nvPr>
            <p:ph type="body" sz="quarter" idx="1"/>
          </p:nvPr>
        </p:nvSpPr>
        <p:spPr>
          <a:prstGeom prst="rect">
            <a:avLst/>
          </a:prstGeom>
        </p:spPr>
        <p:txBody>
          <a:bodyPr/>
          <a:lstStyle/>
          <a:p>
            <a:pPr lvl="0" defTabSz="584200">
              <a:defRPr sz="1800"/>
            </a:pPr>
            <a:r>
              <a:rPr sz="1400">
                <a:latin typeface="Helvetica"/>
                <a:ea typeface="Helvetica"/>
                <a:cs typeface="Helvetica"/>
                <a:sym typeface="Helvetica"/>
              </a:rPr>
              <a:t>music of quicksort: https://googledrive.com/host/0B2GQktu-wcTiMkNBbDFIQnpFcTQ/</a:t>
            </a:r>
          </a:p>
          <a:p>
            <a:pPr lvl="0" defTabSz="584200">
              <a:defRPr sz="1800"/>
            </a:pPr>
            <a:r>
              <a:rPr sz="1400">
                <a:latin typeface="Helvetica"/>
                <a:ea typeface="Helvetica"/>
                <a:cs typeface="Helvetica"/>
                <a:sym typeface="Helvetica"/>
              </a:rPr>
              <a:t>wear quicksort t-shirt to class</a:t>
            </a:r>
          </a:p>
        </p:txBody>
      </p:sp>
    </p:spTree>
    <p:extLst>
      <p:ext uri="{BB962C8B-B14F-4D97-AF65-F5344CB8AC3E}">
        <p14:creationId xmlns:p14="http://schemas.microsoft.com/office/powerpoint/2010/main" val="11580890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noRot="1" noChangeAspect="1"/>
          </p:cNvSpPr>
          <p:nvPr>
            <p:ph type="sldImg"/>
          </p:nvPr>
        </p:nvSpPr>
        <p:spPr>
          <a:prstGeom prst="rect">
            <a:avLst/>
          </a:prstGeom>
        </p:spPr>
        <p:txBody>
          <a:bodyPr/>
          <a:lstStyle/>
          <a:p>
            <a:pPr lvl="0"/>
            <a:endParaRPr/>
          </a:p>
        </p:txBody>
      </p:sp>
      <p:sp>
        <p:nvSpPr>
          <p:cNvPr id="168" name="Shape 168"/>
          <p:cNvSpPr>
            <a:spLocks noGrp="1"/>
          </p:cNvSpPr>
          <p:nvPr>
            <p:ph type="body" sz="quarter" idx="1"/>
          </p:nvPr>
        </p:nvSpPr>
        <p:spPr>
          <a:prstGeom prst="rect">
            <a:avLst/>
          </a:prstGeom>
        </p:spPr>
        <p:txBody>
          <a:bodyPr/>
          <a:lstStyle>
            <a:lvl1pPr marL="48510" marR="48510" defTabSz="914400">
              <a:spcBef>
                <a:spcPts val="400"/>
              </a:spcBef>
              <a:buClr>
                <a:srgbClr val="000000"/>
              </a:buClr>
              <a:buFont typeface="Lucida Sans Regular"/>
              <a:defRPr>
                <a:uFill>
                  <a:solidFill/>
                </a:uFill>
                <a:latin typeface="Lucida Sans Regular"/>
                <a:ea typeface="Lucida Sans Regular"/>
                <a:cs typeface="Lucida Sans Regular"/>
                <a:sym typeface="Lucida Sans Regular"/>
              </a:defRPr>
            </a:lvl1pPr>
          </a:lstStyle>
          <a:p>
            <a:pPr lvl="0">
              <a:defRPr sz="1800">
                <a:uFillTx/>
              </a:defRPr>
            </a:pPr>
            <a:r>
              <a:rPr sz="1200">
                <a:uFill>
                  <a:solidFill/>
                </a:uFill>
              </a:rPr>
              <a:t>quicksort partitioning sonification</a:t>
            </a:r>
          </a:p>
        </p:txBody>
      </p:sp>
    </p:spTree>
    <p:extLst>
      <p:ext uri="{BB962C8B-B14F-4D97-AF65-F5344CB8AC3E}">
        <p14:creationId xmlns:p14="http://schemas.microsoft.com/office/powerpoint/2010/main" val="1468693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prstGeom prst="rect">
            <a:avLst/>
          </a:prstGeom>
        </p:spPr>
        <p:txBody>
          <a:bodyPr/>
          <a:lstStyle/>
          <a:p>
            <a:pPr lvl="0"/>
            <a:endParaRPr/>
          </a:p>
        </p:txBody>
      </p:sp>
      <p:sp>
        <p:nvSpPr>
          <p:cNvPr id="186" name="Shape 186"/>
          <p:cNvSpPr>
            <a:spLocks noGrp="1"/>
          </p:cNvSpPr>
          <p:nvPr>
            <p:ph type="body" sz="quarter" idx="1"/>
          </p:nvPr>
        </p:nvSpPr>
        <p:spPr>
          <a:prstGeom prst="rect">
            <a:avLst/>
          </a:prstGeom>
        </p:spPr>
        <p:txBody>
          <a:bodyPr/>
          <a:lstStyle/>
          <a:p>
            <a:pPr marL="48510" marR="48510"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Knuth reports horror stories of bad implementations of partitioning that go quadratic</a:t>
            </a:r>
          </a:p>
          <a:p>
            <a:pPr marL="48510" marR="48510"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straightforward with auxiliary array, better solution:  uses constant extra space and still N-1 compares</a:t>
            </a:r>
          </a:p>
        </p:txBody>
      </p:sp>
    </p:spTree>
    <p:extLst>
      <p:ext uri="{BB962C8B-B14F-4D97-AF65-F5344CB8AC3E}">
        <p14:creationId xmlns:p14="http://schemas.microsoft.com/office/powerpoint/2010/main" val="3675340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hape 214"/>
          <p:cNvSpPr>
            <a:spLocks noGrp="1" noRot="1" noChangeAspect="1"/>
          </p:cNvSpPr>
          <p:nvPr>
            <p:ph type="sldImg"/>
          </p:nvPr>
        </p:nvSpPr>
        <p:spPr>
          <a:prstGeom prst="rect">
            <a:avLst/>
          </a:prstGeom>
        </p:spPr>
        <p:txBody>
          <a:bodyPr/>
          <a:lstStyle/>
          <a:p>
            <a:pPr lvl="0"/>
            <a:endParaRPr/>
          </a:p>
        </p:txBody>
      </p:sp>
      <p:sp>
        <p:nvSpPr>
          <p:cNvPr id="215" name="Shape 215"/>
          <p:cNvSpPr>
            <a:spLocks noGrp="1"/>
          </p:cNvSpPr>
          <p:nvPr>
            <p:ph type="body" sz="quarter" idx="1"/>
          </p:nvPr>
        </p:nvSpPr>
        <p:spPr>
          <a:prstGeom prst="rect">
            <a:avLst/>
          </a:prstGeom>
        </p:spPr>
        <p:txBody>
          <a:bodyPr/>
          <a:lstStyle/>
          <a:p>
            <a:pPr lvl="0">
              <a:defRPr sz="1800"/>
            </a:pPr>
            <a:r>
              <a:rPr sz="1200"/>
              <a:t>this version partitions on random item (instead of shuffling and partitioning on leftmost item)</a:t>
            </a:r>
          </a:p>
        </p:txBody>
      </p:sp>
    </p:spTree>
    <p:extLst>
      <p:ext uri="{BB962C8B-B14F-4D97-AF65-F5344CB8AC3E}">
        <p14:creationId xmlns:p14="http://schemas.microsoft.com/office/powerpoint/2010/main" val="4095211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noRot="1" noChangeAspect="1"/>
          </p:cNvSpPr>
          <p:nvPr>
            <p:ph type="sldImg"/>
          </p:nvPr>
        </p:nvSpPr>
        <p:spPr>
          <a:prstGeom prst="rect">
            <a:avLst/>
          </a:prstGeom>
        </p:spPr>
        <p:txBody>
          <a:bodyPr/>
          <a:lstStyle/>
          <a:p>
            <a:pPr lvl="0"/>
            <a:endParaRPr/>
          </a:p>
        </p:txBody>
      </p:sp>
      <p:sp>
        <p:nvSpPr>
          <p:cNvPr id="221" name="Shape 221"/>
          <p:cNvSpPr>
            <a:spLocks noGrp="1"/>
          </p:cNvSpPr>
          <p:nvPr>
            <p:ph type="body" sz="quarter" idx="1"/>
          </p:nvPr>
        </p:nvSpPr>
        <p:spPr>
          <a:prstGeom prst="rect">
            <a:avLst/>
          </a:prstGeom>
        </p:spPr>
        <p:txBody>
          <a:bodyPr/>
          <a:lstStyle/>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testing whether the pointer cross is a bit tricky, especially in the presence of duplicate keys</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why is (j == lo) test redundant? Partitioning item is there.</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Staying in bounds.  The (j == lo) test is redundant (why?),</a:t>
            </a:r>
            <a:br>
              <a:rPr sz="1200">
                <a:uFill>
                  <a:solidFill/>
                </a:uFill>
                <a:latin typeface="Lucida Sans Regular"/>
                <a:ea typeface="Lucida Sans Regular"/>
                <a:cs typeface="Lucida Sans Regular"/>
                <a:sym typeface="Lucida Sans Regular"/>
              </a:rPr>
            </a:br>
            <a:r>
              <a:rPr sz="1200">
                <a:uFill>
                  <a:solidFill/>
                </a:uFill>
                <a:latin typeface="Lucida Sans Regular"/>
                <a:ea typeface="Lucida Sans Regular"/>
                <a:cs typeface="Lucida Sans Regular"/>
                <a:sym typeface="Lucida Sans Regular"/>
              </a:rPr>
              <a:t>but the (i == hi) test is not.</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j == lo) test redundant because partitioning element a[lo] asks as a sentinel</a:t>
            </a:r>
          </a:p>
        </p:txBody>
      </p:sp>
    </p:spTree>
    <p:extLst>
      <p:ext uri="{BB962C8B-B14F-4D97-AF65-F5344CB8AC3E}">
        <p14:creationId xmlns:p14="http://schemas.microsoft.com/office/powerpoint/2010/main" val="3046016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hape 230"/>
          <p:cNvSpPr>
            <a:spLocks noGrp="1" noRot="1" noChangeAspect="1"/>
          </p:cNvSpPr>
          <p:nvPr>
            <p:ph type="sldImg"/>
          </p:nvPr>
        </p:nvSpPr>
        <p:spPr>
          <a:prstGeom prst="rect">
            <a:avLst/>
          </a:prstGeom>
        </p:spPr>
        <p:txBody>
          <a:bodyPr/>
          <a:lstStyle/>
          <a:p>
            <a:pPr lvl="0"/>
            <a:endParaRPr/>
          </a:p>
        </p:txBody>
      </p:sp>
      <p:sp>
        <p:nvSpPr>
          <p:cNvPr id="231" name="Shape 231"/>
          <p:cNvSpPr>
            <a:spLocks noGrp="1"/>
          </p:cNvSpPr>
          <p:nvPr>
            <p:ph type="body" sz="quarter" idx="1"/>
          </p:nvPr>
        </p:nvSpPr>
        <p:spPr>
          <a:prstGeom prst="rect">
            <a:avLst/>
          </a:prstGeom>
        </p:spPr>
        <p:txBody>
          <a:bodyPr/>
          <a:lstStyle/>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hlinkClick r:id="rId3"/>
              </a:rPr>
              <a:t>Quicksort</a:t>
            </a:r>
            <a:r>
              <a:rPr sz="1200">
                <a:uFill>
                  <a:solidFill/>
                </a:uFill>
                <a:latin typeface="Lucida Sans Regular"/>
                <a:ea typeface="Lucida Sans Regular"/>
                <a:cs typeface="Lucida Sans Regular"/>
                <a:sym typeface="Lucida Sans Regular"/>
              </a:rPr>
              <a:t> by C. A. R. Hoare. The Computer Journal, Vol. 5, No. 1, pp. 10-16 (1962). </a:t>
            </a:r>
          </a:p>
        </p:txBody>
      </p:sp>
    </p:spTree>
    <p:extLst>
      <p:ext uri="{BB962C8B-B14F-4D97-AF65-F5344CB8AC3E}">
        <p14:creationId xmlns:p14="http://schemas.microsoft.com/office/powerpoint/2010/main" val="38008405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noRot="1" noChangeAspect="1"/>
          </p:cNvSpPr>
          <p:nvPr>
            <p:ph type="sldImg"/>
          </p:nvPr>
        </p:nvSpPr>
        <p:spPr>
          <a:prstGeom prst="rect">
            <a:avLst/>
          </a:prstGeom>
        </p:spPr>
        <p:txBody>
          <a:bodyPr/>
          <a:lstStyle/>
          <a:p>
            <a:pPr lvl="0"/>
            <a:endParaRPr/>
          </a:p>
        </p:txBody>
      </p:sp>
      <p:sp>
        <p:nvSpPr>
          <p:cNvPr id="245" name="Shape 245"/>
          <p:cNvSpPr>
            <a:spLocks noGrp="1"/>
          </p:cNvSpPr>
          <p:nvPr>
            <p:ph type="body" sz="quarter" idx="1"/>
          </p:nvPr>
        </p:nvSpPr>
        <p:spPr>
          <a:prstGeom prst="rect">
            <a:avLst/>
          </a:prstGeom>
        </p:spPr>
        <p:txBody>
          <a:bodyPr/>
          <a:lstStyle/>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every partition divides array in half. Then, same analysis as mergesort divide-and-conquer recurrence. How to find such an input? Use recursion.</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Here, we assume random shuffle leaves array in same order as original</a:t>
            </a:r>
          </a:p>
        </p:txBody>
      </p:sp>
    </p:spTree>
    <p:extLst>
      <p:ext uri="{BB962C8B-B14F-4D97-AF65-F5344CB8AC3E}">
        <p14:creationId xmlns:p14="http://schemas.microsoft.com/office/powerpoint/2010/main" val="2090440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Shape 253"/>
          <p:cNvSpPr>
            <a:spLocks noGrp="1" noRot="1" noChangeAspect="1"/>
          </p:cNvSpPr>
          <p:nvPr>
            <p:ph type="sldImg"/>
          </p:nvPr>
        </p:nvSpPr>
        <p:spPr>
          <a:prstGeom prst="rect">
            <a:avLst/>
          </a:prstGeom>
        </p:spPr>
        <p:txBody>
          <a:bodyPr/>
          <a:lstStyle/>
          <a:p>
            <a:pPr lvl="0"/>
            <a:endParaRPr/>
          </a:p>
        </p:txBody>
      </p:sp>
      <p:sp>
        <p:nvSpPr>
          <p:cNvPr id="254" name="Shape 254"/>
          <p:cNvSpPr>
            <a:spLocks noGrp="1"/>
          </p:cNvSpPr>
          <p:nvPr>
            <p:ph type="body" sz="quarter" idx="1"/>
          </p:nvPr>
        </p:nvSpPr>
        <p:spPr>
          <a:prstGeom prst="rect">
            <a:avLst/>
          </a:prstGeom>
        </p:spPr>
        <p:txBody>
          <a:bodyPr/>
          <a:lstStyle/>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every partition divides array in one piece of size 0 and one of size N-1</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Here, we assume random shuffle leaves array in same order as original</a:t>
            </a:r>
          </a:p>
        </p:txBody>
      </p:sp>
    </p:spTree>
    <p:extLst>
      <p:ext uri="{BB962C8B-B14F-4D97-AF65-F5344CB8AC3E}">
        <p14:creationId xmlns:p14="http://schemas.microsoft.com/office/powerpoint/2010/main" val="14413031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hape 272"/>
          <p:cNvSpPr>
            <a:spLocks noGrp="1" noRot="1" noChangeAspect="1"/>
          </p:cNvSpPr>
          <p:nvPr>
            <p:ph type="sldImg"/>
          </p:nvPr>
        </p:nvSpPr>
        <p:spPr>
          <a:prstGeom prst="rect">
            <a:avLst/>
          </a:prstGeom>
        </p:spPr>
        <p:txBody>
          <a:bodyPr/>
          <a:lstStyle/>
          <a:p>
            <a:pPr lvl="0"/>
            <a:endParaRPr/>
          </a:p>
        </p:txBody>
      </p:sp>
      <p:sp>
        <p:nvSpPr>
          <p:cNvPr id="273" name="Shape 273"/>
          <p:cNvSpPr>
            <a:spLocks noGrp="1"/>
          </p:cNvSpPr>
          <p:nvPr>
            <p:ph type="body" sz="quarter" idx="1"/>
          </p:nvPr>
        </p:nvSpPr>
        <p:spPr>
          <a:prstGeom prst="rect">
            <a:avLst/>
          </a:prstGeom>
        </p:spPr>
        <p:txBody>
          <a:bodyPr/>
          <a:lstStyle/>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[wayne s14] setting up recurrence is worthwhile. Don't need to cover details of proof.</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The N+1 arises if the input is in ascending order. In this case the left scan does N compares and the right scan does 1 compare.</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Technically, it should be C_N &lt;= (N+1) + ...</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This looks like a fairly daunting equation to solve.</a:t>
            </a:r>
          </a:p>
        </p:txBody>
      </p:sp>
    </p:spTree>
    <p:extLst>
      <p:ext uri="{BB962C8B-B14F-4D97-AF65-F5344CB8AC3E}">
        <p14:creationId xmlns:p14="http://schemas.microsoft.com/office/powerpoint/2010/main" val="3804712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Shape 306"/>
          <p:cNvSpPr>
            <a:spLocks noGrp="1" noRot="1" noChangeAspect="1"/>
          </p:cNvSpPr>
          <p:nvPr>
            <p:ph type="sldImg"/>
          </p:nvPr>
        </p:nvSpPr>
        <p:spPr>
          <a:prstGeom prst="rect">
            <a:avLst/>
          </a:prstGeom>
        </p:spPr>
        <p:txBody>
          <a:bodyPr/>
          <a:lstStyle/>
          <a:p>
            <a:pPr lvl="0"/>
            <a:endParaRPr/>
          </a:p>
        </p:txBody>
      </p:sp>
      <p:sp>
        <p:nvSpPr>
          <p:cNvPr id="307" name="Shape 307"/>
          <p:cNvSpPr>
            <a:spLocks noGrp="1"/>
          </p:cNvSpPr>
          <p:nvPr>
            <p:ph type="body" sz="quarter" idx="1"/>
          </p:nvPr>
        </p:nvSpPr>
        <p:spPr>
          <a:prstGeom prst="rect">
            <a:avLst/>
          </a:prstGeom>
        </p:spPr>
        <p:txBody>
          <a:bodyPr/>
          <a:lstStyle>
            <a:lvl1pPr marL="39117" marR="39117" defTabSz="914400">
              <a:spcBef>
                <a:spcPts val="400"/>
              </a:spcBef>
              <a:buClr>
                <a:srgbClr val="000000"/>
              </a:buClr>
              <a:buFont typeface="Lucida Sans Regular"/>
              <a:defRPr>
                <a:uFill>
                  <a:solidFill/>
                </a:uFill>
                <a:latin typeface="Lucida Sans Regular"/>
                <a:ea typeface="Lucida Sans Regular"/>
                <a:cs typeface="Lucida Sans Regular"/>
                <a:sym typeface="Lucida Sans Regular"/>
              </a:defRPr>
            </a:lvl1pPr>
          </a:lstStyle>
          <a:p>
            <a:pPr lvl="0">
              <a:defRPr sz="1800">
                <a:uFillTx/>
              </a:defRPr>
            </a:pPr>
            <a:r>
              <a:rPr sz="1200">
                <a:uFill>
                  <a:solidFill/>
                </a:uFill>
              </a:rPr>
              <a:t>The first ~ is for approximating discrete sum by continuous sum</a:t>
            </a:r>
          </a:p>
        </p:txBody>
      </p:sp>
    </p:spTree>
    <p:extLst>
      <p:ext uri="{BB962C8B-B14F-4D97-AF65-F5344CB8AC3E}">
        <p14:creationId xmlns:p14="http://schemas.microsoft.com/office/powerpoint/2010/main" val="1773370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noRot="1" noChangeAspect="1"/>
          </p:cNvSpPr>
          <p:nvPr>
            <p:ph type="sldImg"/>
          </p:nvPr>
        </p:nvSpPr>
        <p:spPr>
          <a:prstGeom prst="rect">
            <a:avLst/>
          </a:prstGeom>
        </p:spPr>
        <p:txBody>
          <a:bodyPr/>
          <a:lstStyle/>
          <a:p>
            <a:pPr lvl="0"/>
            <a:endParaRPr/>
          </a:p>
        </p:txBody>
      </p:sp>
      <p:sp>
        <p:nvSpPr>
          <p:cNvPr id="320" name="Shape 320"/>
          <p:cNvSpPr>
            <a:spLocks noGrp="1"/>
          </p:cNvSpPr>
          <p:nvPr>
            <p:ph type="body" sz="quarter" idx="1"/>
          </p:nvPr>
        </p:nvSpPr>
        <p:spPr>
          <a:prstGeom prst="rect">
            <a:avLst/>
          </a:prstGeom>
        </p:spPr>
        <p:txBody>
          <a:bodyPr/>
          <a:lstStyle>
            <a:lvl1pPr marL="39117" marR="39117" defTabSz="914400">
              <a:spcBef>
                <a:spcPts val="400"/>
              </a:spcBef>
              <a:buClr>
                <a:srgbClr val="000000"/>
              </a:buClr>
              <a:buFont typeface="Lucida Sans Regular"/>
              <a:defRPr>
                <a:uFill>
                  <a:solidFill/>
                </a:uFill>
                <a:latin typeface="Lucida Sans Regular"/>
                <a:ea typeface="Lucida Sans Regular"/>
                <a:cs typeface="Lucida Sans Regular"/>
                <a:sym typeface="Lucida Sans Regular"/>
              </a:defRPr>
            </a:lvl1pPr>
          </a:lstStyle>
          <a:p>
            <a:pPr lvl="0">
              <a:defRPr sz="1800">
                <a:uFillTx/>
              </a:defRPr>
            </a:pPr>
            <a:r>
              <a:rPr sz="1200">
                <a:uFill>
                  <a:solidFill/>
                </a:uFill>
              </a:rPr>
              <a:t>[wayne s14] this proof is more insightful, but more difficult for students to grasp key concept (that probability i-j getting compared is 2 / |j-i+1|</a:t>
            </a:r>
          </a:p>
        </p:txBody>
      </p:sp>
    </p:spTree>
    <p:extLst>
      <p:ext uri="{BB962C8B-B14F-4D97-AF65-F5344CB8AC3E}">
        <p14:creationId xmlns:p14="http://schemas.microsoft.com/office/powerpoint/2010/main" val="3616950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Shape 70"/>
          <p:cNvSpPr>
            <a:spLocks noGrp="1" noRot="1" noChangeAspect="1"/>
          </p:cNvSpPr>
          <p:nvPr>
            <p:ph type="sldImg"/>
          </p:nvPr>
        </p:nvSpPr>
        <p:spPr>
          <a:prstGeom prst="rect">
            <a:avLst/>
          </a:prstGeom>
        </p:spPr>
        <p:txBody>
          <a:bodyPr/>
          <a:lstStyle/>
          <a:p>
            <a:pPr lvl="0"/>
            <a:endParaRPr/>
          </a:p>
        </p:txBody>
      </p:sp>
      <p:sp>
        <p:nvSpPr>
          <p:cNvPr id="71" name="Shape 71"/>
          <p:cNvSpPr>
            <a:spLocks noGrp="1"/>
          </p:cNvSpPr>
          <p:nvPr>
            <p:ph type="body" sz="quarter" idx="1"/>
          </p:nvPr>
        </p:nvSpPr>
        <p:spPr>
          <a:prstGeom prst="rect">
            <a:avLst/>
          </a:prstGeom>
        </p:spPr>
        <p:txBody>
          <a:bodyPr/>
          <a:lstStyle/>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Quicksort: a beautiful and efficient algorithm</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These two algorithms are among the most important in all of computer science. Not only because they are solve an important and are widely used, but because they demonstrate general techniques.</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Mergesort: Java sort for objects. Perl, C++ stable sort, Python stable sort, Firefox, JavaScript, GNU Octave, Android, …</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Quicksort: Java sort for primitive types.  C, Unix, Visual C++, Python, Matlab, Chrome, JavaScript, …</a:t>
            </a:r>
          </a:p>
          <a:p>
            <a:pPr marL="39117" marR="39117" lvl="0" defTabSz="914400">
              <a:spcBef>
                <a:spcPts val="400"/>
              </a:spcBef>
              <a:buClr>
                <a:srgbClr val="000000"/>
              </a:buClr>
              <a:buFont typeface="Lucida Sans Regular"/>
              <a:defRPr sz="1800"/>
            </a:pPr>
            <a:endParaRPr sz="1200">
              <a:uFill>
                <a:solidFill/>
              </a:uFill>
              <a:latin typeface="Lucida Sans Regular"/>
              <a:ea typeface="Lucida Sans Regular"/>
              <a:cs typeface="Lucida Sans Regular"/>
              <a:sym typeface="Lucida Sans Regular"/>
            </a:endParaRP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g++ uses introsort (quicksort with switchover to heapsort for pathological inputs)</a:t>
            </a:r>
          </a:p>
          <a:p>
            <a:pPr marL="39117" marR="39117" lvl="0" defTabSz="914400">
              <a:spcBef>
                <a:spcPts val="400"/>
              </a:spcBef>
              <a:buClr>
                <a:srgbClr val="000000"/>
              </a:buClr>
              <a:buFont typeface="Lucida Sans Regular"/>
              <a:defRPr sz="1800"/>
            </a:pPr>
            <a:endParaRPr sz="1200">
              <a:uFill>
                <a:solidFill/>
              </a:uFill>
              <a:latin typeface="Lucida Sans Regular"/>
              <a:ea typeface="Lucida Sans Regular"/>
              <a:cs typeface="Lucida Sans Regular"/>
              <a:sym typeface="Lucida Sans Regular"/>
            </a:endParaRPr>
          </a:p>
        </p:txBody>
      </p:sp>
    </p:spTree>
    <p:extLst>
      <p:ext uri="{BB962C8B-B14F-4D97-AF65-F5344CB8AC3E}">
        <p14:creationId xmlns:p14="http://schemas.microsoft.com/office/powerpoint/2010/main" val="29817949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noRot="1" noChangeAspect="1"/>
          </p:cNvSpPr>
          <p:nvPr>
            <p:ph type="sldImg"/>
          </p:nvPr>
        </p:nvSpPr>
        <p:spPr>
          <a:prstGeom prst="rect">
            <a:avLst/>
          </a:prstGeom>
        </p:spPr>
        <p:txBody>
          <a:bodyPr/>
          <a:lstStyle/>
          <a:p>
            <a:pPr lvl="0"/>
            <a:endParaRPr/>
          </a:p>
        </p:txBody>
      </p:sp>
      <p:sp>
        <p:nvSpPr>
          <p:cNvPr id="320" name="Shape 320"/>
          <p:cNvSpPr>
            <a:spLocks noGrp="1"/>
          </p:cNvSpPr>
          <p:nvPr>
            <p:ph type="body" sz="quarter" idx="1"/>
          </p:nvPr>
        </p:nvSpPr>
        <p:spPr>
          <a:prstGeom prst="rect">
            <a:avLst/>
          </a:prstGeom>
        </p:spPr>
        <p:txBody>
          <a:bodyPr/>
          <a:lstStyle>
            <a:lvl1pPr marL="39117" marR="39117" defTabSz="914400">
              <a:spcBef>
                <a:spcPts val="400"/>
              </a:spcBef>
              <a:buClr>
                <a:srgbClr val="000000"/>
              </a:buClr>
              <a:buFont typeface="Lucida Sans Regular"/>
              <a:defRPr>
                <a:uFill>
                  <a:solidFill/>
                </a:uFill>
                <a:latin typeface="Lucida Sans Regular"/>
                <a:ea typeface="Lucida Sans Regular"/>
                <a:cs typeface="Lucida Sans Regular"/>
                <a:sym typeface="Lucida Sans Regular"/>
              </a:defRPr>
            </a:lvl1pPr>
          </a:lstStyle>
          <a:p>
            <a:pPr lvl="0">
              <a:defRPr sz="1800">
                <a:uFillTx/>
              </a:defRPr>
            </a:pPr>
            <a:r>
              <a:rPr sz="1200">
                <a:uFill>
                  <a:solidFill/>
                </a:uFill>
              </a:rPr>
              <a:t>[wayne s14] this proof is more insightful, but more difficult for students to grasp key concept (that probability i-j getting compared is 2 / |j-i+1|</a:t>
            </a:r>
          </a:p>
        </p:txBody>
      </p:sp>
    </p:spTree>
    <p:extLst>
      <p:ext uri="{BB962C8B-B14F-4D97-AF65-F5344CB8AC3E}">
        <p14:creationId xmlns:p14="http://schemas.microsoft.com/office/powerpoint/2010/main" val="13387390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hape 332"/>
          <p:cNvSpPr>
            <a:spLocks noGrp="1" noRot="1" noChangeAspect="1"/>
          </p:cNvSpPr>
          <p:nvPr>
            <p:ph type="sldImg"/>
          </p:nvPr>
        </p:nvSpPr>
        <p:spPr>
          <a:prstGeom prst="rect">
            <a:avLst/>
          </a:prstGeom>
        </p:spPr>
        <p:txBody>
          <a:bodyPr/>
          <a:lstStyle/>
          <a:p>
            <a:pPr lvl="0"/>
            <a:endParaRPr/>
          </a:p>
        </p:txBody>
      </p:sp>
      <p:sp>
        <p:nvSpPr>
          <p:cNvPr id="333" name="Shape 333"/>
          <p:cNvSpPr>
            <a:spLocks noGrp="1"/>
          </p:cNvSpPr>
          <p:nvPr>
            <p:ph type="body" sz="quarter" idx="1"/>
          </p:nvPr>
        </p:nvSpPr>
        <p:spPr>
          <a:prstGeom prst="rect">
            <a:avLst/>
          </a:prstGeom>
        </p:spPr>
        <p:txBody>
          <a:bodyPr/>
          <a:lstStyle/>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For example, probability that two adjacent keys gets compared = 1</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2 and 8 compared with probability 2/7 - only if 2 or 8 is chosen as partitioning item instead of 3, 4, 5, 6, or 7</a:t>
            </a:r>
          </a:p>
        </p:txBody>
      </p:sp>
    </p:spTree>
    <p:extLst>
      <p:ext uri="{BB962C8B-B14F-4D97-AF65-F5344CB8AC3E}">
        <p14:creationId xmlns:p14="http://schemas.microsoft.com/office/powerpoint/2010/main" val="5261314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Shape 346"/>
          <p:cNvSpPr>
            <a:spLocks noGrp="1" noRot="1" noChangeAspect="1"/>
          </p:cNvSpPr>
          <p:nvPr>
            <p:ph type="sldImg"/>
          </p:nvPr>
        </p:nvSpPr>
        <p:spPr>
          <a:prstGeom prst="rect">
            <a:avLst/>
          </a:prstGeom>
        </p:spPr>
        <p:txBody>
          <a:bodyPr/>
          <a:lstStyle/>
          <a:p>
            <a:pPr lvl="0"/>
            <a:endParaRPr/>
          </a:p>
        </p:txBody>
      </p:sp>
      <p:sp>
        <p:nvSpPr>
          <p:cNvPr id="347" name="Shape 347"/>
          <p:cNvSpPr>
            <a:spLocks noGrp="1"/>
          </p:cNvSpPr>
          <p:nvPr>
            <p:ph type="body" sz="quarter" idx="1"/>
          </p:nvPr>
        </p:nvSpPr>
        <p:spPr>
          <a:prstGeom prst="rect">
            <a:avLst/>
          </a:prstGeom>
        </p:spPr>
        <p:txBody>
          <a:bodyPr/>
          <a:lstStyle/>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For 1 million random items, it is fantastically unlikely that it will take longer than expected.</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variance of number of compares ~ (7 - 2 pi^2 / 3) N^2. But distribution is not normal.</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Think roughly the odds of being trampled by a herd of zebra above the Arctic Circle, while being hit by a meteor and lightning bolt.</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Implementation is fragile.</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less data movement includes both data movement from exchanges and from cache misses</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Probabilistic guarantee against worst case.</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Basis for math model that can be validated with experiments.</a:t>
            </a:r>
          </a:p>
        </p:txBody>
      </p:sp>
    </p:spTree>
    <p:extLst>
      <p:ext uri="{BB962C8B-B14F-4D97-AF65-F5344CB8AC3E}">
        <p14:creationId xmlns:p14="http://schemas.microsoft.com/office/powerpoint/2010/main" val="38479162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Shape 362"/>
          <p:cNvSpPr>
            <a:spLocks noGrp="1" noRot="1" noChangeAspect="1"/>
          </p:cNvSpPr>
          <p:nvPr>
            <p:ph type="sldImg"/>
          </p:nvPr>
        </p:nvSpPr>
        <p:spPr>
          <a:prstGeom prst="rect">
            <a:avLst/>
          </a:prstGeom>
        </p:spPr>
        <p:txBody>
          <a:bodyPr/>
          <a:lstStyle/>
          <a:p>
            <a:pPr lvl="0"/>
            <a:endParaRPr/>
          </a:p>
        </p:txBody>
      </p:sp>
      <p:sp>
        <p:nvSpPr>
          <p:cNvPr id="363" name="Shape 363"/>
          <p:cNvSpPr>
            <a:spLocks noGrp="1"/>
          </p:cNvSpPr>
          <p:nvPr>
            <p:ph type="body" sz="quarter" idx="1"/>
          </p:nvPr>
        </p:nvSpPr>
        <p:spPr>
          <a:prstGeom prst="rect">
            <a:avLst/>
          </a:prstGeom>
        </p:spPr>
        <p:txBody>
          <a:bodyPr/>
          <a:lstStyle>
            <a:lvl1pPr marL="39117" marR="39117" defTabSz="914400">
              <a:spcBef>
                <a:spcPts val="400"/>
              </a:spcBef>
              <a:buClr>
                <a:srgbClr val="000000"/>
              </a:buClr>
              <a:buFont typeface="Lucida Sans Regular"/>
            </a:lvl1pPr>
          </a:lstStyle>
          <a:p>
            <a:pPr lvl="0">
              <a:defRPr sz="1800"/>
            </a:pPr>
            <a:r>
              <a:rPr sz="1200"/>
              <a:t>Note: could delay insertion sort until one pass at end. (but better not to because of caching)</a:t>
            </a:r>
          </a:p>
        </p:txBody>
      </p:sp>
    </p:spTree>
    <p:extLst>
      <p:ext uri="{BB962C8B-B14F-4D97-AF65-F5344CB8AC3E}">
        <p14:creationId xmlns:p14="http://schemas.microsoft.com/office/powerpoint/2010/main" val="27025474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Shape 372"/>
          <p:cNvSpPr>
            <a:spLocks noGrp="1" noRot="1" noChangeAspect="1"/>
          </p:cNvSpPr>
          <p:nvPr>
            <p:ph type="sldImg"/>
          </p:nvPr>
        </p:nvSpPr>
        <p:spPr>
          <a:prstGeom prst="rect">
            <a:avLst/>
          </a:prstGeom>
        </p:spPr>
        <p:txBody>
          <a:bodyPr/>
          <a:lstStyle/>
          <a:p>
            <a:pPr lvl="0"/>
            <a:endParaRPr/>
          </a:p>
        </p:txBody>
      </p:sp>
      <p:sp>
        <p:nvSpPr>
          <p:cNvPr id="373" name="Shape 373"/>
          <p:cNvSpPr>
            <a:spLocks noGrp="1"/>
          </p:cNvSpPr>
          <p:nvPr>
            <p:ph type="body" sz="quarter" idx="1"/>
          </p:nvPr>
        </p:nvSpPr>
        <p:spPr>
          <a:prstGeom prst="rect">
            <a:avLst/>
          </a:prstGeom>
        </p:spPr>
        <p:txBody>
          <a:bodyPr/>
          <a:lstStyle/>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Non-recursive version: Use explicit stack; always sort smaller half first (guaranteed O(log N) stack size).</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Increases number of exchanges paradoxically, but this happens when partitions are right in the middle.</a:t>
            </a:r>
          </a:p>
        </p:txBody>
      </p:sp>
    </p:spTree>
    <p:extLst>
      <p:ext uri="{BB962C8B-B14F-4D97-AF65-F5344CB8AC3E}">
        <p14:creationId xmlns:p14="http://schemas.microsoft.com/office/powerpoint/2010/main" val="14695471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Shape 378"/>
          <p:cNvSpPr>
            <a:spLocks noGrp="1" noRot="1" noChangeAspect="1"/>
          </p:cNvSpPr>
          <p:nvPr>
            <p:ph type="sldImg"/>
          </p:nvPr>
        </p:nvSpPr>
        <p:spPr>
          <a:prstGeom prst="rect">
            <a:avLst/>
          </a:prstGeom>
        </p:spPr>
        <p:txBody>
          <a:bodyPr/>
          <a:lstStyle/>
          <a:p>
            <a:pPr lvl="0"/>
            <a:endParaRPr/>
          </a:p>
        </p:txBody>
      </p:sp>
      <p:sp>
        <p:nvSpPr>
          <p:cNvPr id="379" name="Shape 379"/>
          <p:cNvSpPr>
            <a:spLocks noGrp="1"/>
          </p:cNvSpPr>
          <p:nvPr>
            <p:ph type="body" sz="quarter" idx="1"/>
          </p:nvPr>
        </p:nvSpPr>
        <p:spPr>
          <a:prstGeom prst="rect">
            <a:avLst/>
          </a:prstGeom>
        </p:spPr>
        <p:txBody>
          <a:bodyPr/>
          <a:lstStyle/>
          <a:p>
            <a:pPr lvl="0">
              <a:defRPr sz="1800"/>
            </a:pPr>
            <a:r>
              <a:rPr sz="1200"/>
              <a:t>median-of-3 partitioning</a:t>
            </a:r>
          </a:p>
        </p:txBody>
      </p:sp>
    </p:spTree>
    <p:extLst>
      <p:ext uri="{BB962C8B-B14F-4D97-AF65-F5344CB8AC3E}">
        <p14:creationId xmlns:p14="http://schemas.microsoft.com/office/powerpoint/2010/main" val="42759132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Shape 404"/>
          <p:cNvSpPr>
            <a:spLocks noGrp="1" noRot="1" noChangeAspect="1"/>
          </p:cNvSpPr>
          <p:nvPr>
            <p:ph type="sldImg"/>
          </p:nvPr>
        </p:nvSpPr>
        <p:spPr>
          <a:prstGeom prst="rect">
            <a:avLst/>
          </a:prstGeom>
        </p:spPr>
        <p:txBody>
          <a:bodyPr/>
          <a:lstStyle/>
          <a:p>
            <a:pPr lvl="0"/>
            <a:endParaRPr/>
          </a:p>
        </p:txBody>
      </p:sp>
      <p:sp>
        <p:nvSpPr>
          <p:cNvPr id="405" name="Shape 405"/>
          <p:cNvSpPr>
            <a:spLocks noGrp="1"/>
          </p:cNvSpPr>
          <p:nvPr>
            <p:ph type="body" sz="quarter" idx="1"/>
          </p:nvPr>
        </p:nvSpPr>
        <p:spPr>
          <a:prstGeom prst="rect">
            <a:avLst/>
          </a:prstGeom>
        </p:spPr>
        <p:txBody>
          <a:bodyPr/>
          <a:lstStyle/>
          <a:p>
            <a:pPr marL="40639" marR="40639"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Ask students to supply easy upper and lower bounds.</a:t>
            </a:r>
          </a:p>
          <a:p>
            <a:pPr marL="40639" marR="40639"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O(N log N) upper bound:  sort, return a[k].</a:t>
            </a:r>
          </a:p>
          <a:p>
            <a:pPr marL="40639" marR="40639"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O(N) upper bound for min, max.</a:t>
            </a:r>
          </a:p>
          <a:p>
            <a:pPr marL="40639" marR="40639"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Omega(N) lower bound:  must examine every element.</a:t>
            </a:r>
          </a:p>
        </p:txBody>
      </p:sp>
    </p:spTree>
    <p:extLst>
      <p:ext uri="{BB962C8B-B14F-4D97-AF65-F5344CB8AC3E}">
        <p14:creationId xmlns:p14="http://schemas.microsoft.com/office/powerpoint/2010/main" val="7995526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Shape 424"/>
          <p:cNvSpPr>
            <a:spLocks noGrp="1" noRot="1" noChangeAspect="1"/>
          </p:cNvSpPr>
          <p:nvPr>
            <p:ph type="sldImg"/>
          </p:nvPr>
        </p:nvSpPr>
        <p:spPr>
          <a:prstGeom prst="rect">
            <a:avLst/>
          </a:prstGeom>
        </p:spPr>
        <p:txBody>
          <a:bodyPr/>
          <a:lstStyle/>
          <a:p>
            <a:pPr lvl="0"/>
            <a:endParaRPr/>
          </a:p>
        </p:txBody>
      </p:sp>
      <p:sp>
        <p:nvSpPr>
          <p:cNvPr id="425" name="Shape 425"/>
          <p:cNvSpPr>
            <a:spLocks noGrp="1"/>
          </p:cNvSpPr>
          <p:nvPr>
            <p:ph type="body" sz="quarter" idx="1"/>
          </p:nvPr>
        </p:nvSpPr>
        <p:spPr>
          <a:prstGeom prst="rect">
            <a:avLst/>
          </a:prstGeom>
        </p:spPr>
        <p:txBody>
          <a:bodyPr/>
          <a:lstStyle/>
          <a:p>
            <a:pPr marL="40639" marR="40639"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proof is quite a bit more complicated than the one for quicksort</a:t>
            </a:r>
          </a:p>
          <a:p>
            <a:pPr marL="40639" marR="40639"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Remark.  Quick-select uses ~ ½ N 2 compares in the worst case, but</a:t>
            </a:r>
            <a:br>
              <a:rPr sz="1200">
                <a:uFill>
                  <a:solidFill/>
                </a:uFill>
                <a:latin typeface="Lucida Sans Regular"/>
                <a:ea typeface="Lucida Sans Regular"/>
                <a:cs typeface="Lucida Sans Regular"/>
                <a:sym typeface="Lucida Sans Regular"/>
              </a:rPr>
            </a:br>
            <a:r>
              <a:rPr sz="1200">
                <a:uFill>
                  <a:solidFill/>
                </a:uFill>
                <a:latin typeface="Lucida Sans Regular"/>
                <a:ea typeface="Lucida Sans Regular"/>
                <a:cs typeface="Lucida Sans Regular"/>
                <a:sym typeface="Lucida Sans Regular"/>
              </a:rPr>
              <a:t>(as with quicksort) the random shuffle provides a probabilistic guarantee.</a:t>
            </a:r>
          </a:p>
          <a:p>
            <a:pPr marL="40639" marR="40639"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Note: using median-of-3 speeds up quickselect too. (Surprising dual-pivot versions do not!)</a:t>
            </a:r>
          </a:p>
        </p:txBody>
      </p:sp>
    </p:spTree>
    <p:extLst>
      <p:ext uri="{BB962C8B-B14F-4D97-AF65-F5344CB8AC3E}">
        <p14:creationId xmlns:p14="http://schemas.microsoft.com/office/powerpoint/2010/main" val="19301589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noRot="1" noChangeAspect="1"/>
          </p:cNvSpPr>
          <p:nvPr>
            <p:ph type="sldImg"/>
          </p:nvPr>
        </p:nvSpPr>
        <p:spPr>
          <a:prstGeom prst="rect">
            <a:avLst/>
          </a:prstGeom>
        </p:spPr>
        <p:txBody>
          <a:bodyPr/>
          <a:lstStyle/>
          <a:p>
            <a:pPr lvl="0"/>
            <a:endParaRPr/>
          </a:p>
        </p:txBody>
      </p:sp>
      <p:sp>
        <p:nvSpPr>
          <p:cNvPr id="434" name="Shape 434"/>
          <p:cNvSpPr>
            <a:spLocks noGrp="1"/>
          </p:cNvSpPr>
          <p:nvPr>
            <p:ph type="body" sz="quarter" idx="1"/>
          </p:nvPr>
        </p:nvSpPr>
        <p:spPr>
          <a:prstGeom prst="rect">
            <a:avLst/>
          </a:prstGeom>
        </p:spPr>
        <p:txBody>
          <a:bodyPr/>
          <a:lstStyle/>
          <a:p>
            <a:pPr marL="40639" marR="40639"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famous paper that solved this open problem.</a:t>
            </a:r>
          </a:p>
          <a:p>
            <a:pPr marL="40639" marR="40639"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Challenge.  Design algorithm whose worst-case running time is linear.</a:t>
            </a:r>
          </a:p>
          <a:p>
            <a:pPr marL="40639" marR="40639"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3.3863 N compares (on average for quick select) vs. 5.4305 N for linear select.</a:t>
            </a:r>
          </a:p>
          <a:p>
            <a:pPr marL="40639" marR="40639" lvl="0" defTabSz="914400">
              <a:spcBef>
                <a:spcPts val="400"/>
              </a:spcBef>
              <a:buClr>
                <a:srgbClr val="000000"/>
              </a:buClr>
              <a:buFont typeface="Lucida Sans Regular"/>
              <a:defRPr sz="1800"/>
            </a:pPr>
            <a:endParaRPr sz="1200">
              <a:uFill>
                <a:solidFill/>
              </a:uFill>
              <a:latin typeface="Lucida Sans Regular"/>
              <a:ea typeface="Lucida Sans Regular"/>
              <a:cs typeface="Lucida Sans Regular"/>
              <a:sym typeface="Lucida Sans Regular"/>
            </a:endParaRPr>
          </a:p>
        </p:txBody>
      </p:sp>
    </p:spTree>
    <p:extLst>
      <p:ext uri="{BB962C8B-B14F-4D97-AF65-F5344CB8AC3E}">
        <p14:creationId xmlns:p14="http://schemas.microsoft.com/office/powerpoint/2010/main" val="27559858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prstGeom prst="rect">
            <a:avLst/>
          </a:prstGeom>
        </p:spPr>
        <p:txBody>
          <a:bodyPr/>
          <a:lstStyle/>
          <a:p>
            <a:pPr lvl="0"/>
            <a:endParaRPr/>
          </a:p>
        </p:txBody>
      </p:sp>
      <p:sp>
        <p:nvSpPr>
          <p:cNvPr id="444" name="Shape 444"/>
          <p:cNvSpPr>
            <a:spLocks noGrp="1"/>
          </p:cNvSpPr>
          <p:nvPr>
            <p:ph type="body" sz="quarter" idx="1"/>
          </p:nvPr>
        </p:nvSpPr>
        <p:spPr>
          <a:prstGeom prst="rect">
            <a:avLst/>
          </a:prstGeom>
        </p:spPr>
        <p:txBody>
          <a:bodyPr/>
          <a:lstStyle>
            <a:lvl1pPr marL="40639" marR="40639" defTabSz="914400">
              <a:spcBef>
                <a:spcPts val="400"/>
              </a:spcBef>
              <a:buClr>
                <a:srgbClr val="000000"/>
              </a:buClr>
              <a:buFont typeface="Lucida Sans Regular"/>
              <a:defRPr>
                <a:uFill>
                  <a:solidFill/>
                </a:uFill>
                <a:latin typeface="Lucida Sans Regular"/>
                <a:ea typeface="Lucida Sans Regular"/>
                <a:cs typeface="Lucida Sans Regular"/>
                <a:sym typeface="Lucida Sans Regular"/>
              </a:defRPr>
            </a:lvl1pPr>
          </a:lstStyle>
          <a:p>
            <a:pPr lvl="0">
              <a:defRPr sz="1800">
                <a:uFillTx/>
              </a:defRPr>
            </a:pPr>
            <a:r>
              <a:rPr sz="1200">
                <a:uFill>
                  <a:solidFill/>
                </a:uFill>
              </a:rPr>
              <a:t>cast is hazardous because it can produce an error at run-time instead of compile time</a:t>
            </a:r>
          </a:p>
        </p:txBody>
      </p:sp>
    </p:spTree>
    <p:extLst>
      <p:ext uri="{BB962C8B-B14F-4D97-AF65-F5344CB8AC3E}">
        <p14:creationId xmlns:p14="http://schemas.microsoft.com/office/powerpoint/2010/main" val="423621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Shape 76"/>
          <p:cNvSpPr>
            <a:spLocks noGrp="1" noRot="1" noChangeAspect="1"/>
          </p:cNvSpPr>
          <p:nvPr>
            <p:ph type="sldImg"/>
          </p:nvPr>
        </p:nvSpPr>
        <p:spPr>
          <a:prstGeom prst="rect">
            <a:avLst/>
          </a:prstGeom>
        </p:spPr>
        <p:txBody>
          <a:bodyPr/>
          <a:lstStyle/>
          <a:p>
            <a:pPr lvl="0"/>
            <a:endParaRPr/>
          </a:p>
        </p:txBody>
      </p:sp>
      <p:sp>
        <p:nvSpPr>
          <p:cNvPr id="77" name="Shape 77"/>
          <p:cNvSpPr>
            <a:spLocks noGrp="1"/>
          </p:cNvSpPr>
          <p:nvPr>
            <p:ph type="body" sz="quarter" idx="1"/>
          </p:nvPr>
        </p:nvSpPr>
        <p:spPr>
          <a:prstGeom prst="rect">
            <a:avLst/>
          </a:prstGeom>
        </p:spPr>
        <p:txBody>
          <a:bodyPr/>
          <a:lstStyle/>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you can even get a quicksort t-shirt nowadays</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version of quicksort memorialized on a t-shirt</a:t>
            </a:r>
          </a:p>
        </p:txBody>
      </p:sp>
    </p:spTree>
    <p:extLst>
      <p:ext uri="{BB962C8B-B14F-4D97-AF65-F5344CB8AC3E}">
        <p14:creationId xmlns:p14="http://schemas.microsoft.com/office/powerpoint/2010/main" val="20475388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Shape 495"/>
          <p:cNvSpPr>
            <a:spLocks noGrp="1" noRot="1" noChangeAspect="1"/>
          </p:cNvSpPr>
          <p:nvPr>
            <p:ph type="sldImg"/>
          </p:nvPr>
        </p:nvSpPr>
        <p:spPr>
          <a:prstGeom prst="rect">
            <a:avLst/>
          </a:prstGeom>
        </p:spPr>
        <p:txBody>
          <a:bodyPr/>
          <a:lstStyle/>
          <a:p>
            <a:pPr lvl="0"/>
            <a:endParaRPr/>
          </a:p>
        </p:txBody>
      </p:sp>
      <p:sp>
        <p:nvSpPr>
          <p:cNvPr id="496" name="Shape 496"/>
          <p:cNvSpPr>
            <a:spLocks noGrp="1"/>
          </p:cNvSpPr>
          <p:nvPr>
            <p:ph type="body" sz="quarter" idx="1"/>
          </p:nvPr>
        </p:nvSpPr>
        <p:spPr>
          <a:prstGeom prst="rect">
            <a:avLst/>
          </a:prstGeom>
        </p:spPr>
        <p:txBody>
          <a:bodyPr/>
          <a:lstStyle/>
          <a:p>
            <a:pPr marL="39014" marR="39014"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Mergesort with duplicate keys.  Between ~ ½ N lg N and ~ N lg N compares.</a:t>
            </a:r>
          </a:p>
          <a:p>
            <a:pPr marL="39014" marR="39014" lvl="0" defTabSz="914400">
              <a:spcBef>
                <a:spcPts val="400"/>
              </a:spcBef>
              <a:buClr>
                <a:srgbClr val="000000"/>
              </a:buClr>
              <a:buFont typeface="Lucida Sans Regular"/>
              <a:defRPr sz="1800"/>
            </a:pPr>
            <a:br>
              <a:rPr sz="1200">
                <a:uFill>
                  <a:solidFill/>
                </a:uFill>
                <a:latin typeface="Lucida Sans Regular"/>
                <a:ea typeface="Lucida Sans Regular"/>
                <a:cs typeface="Lucida Sans Regular"/>
                <a:sym typeface="Lucida Sans Regular"/>
              </a:rPr>
            </a:br>
            <a:endParaRPr sz="1200">
              <a:uFill>
                <a:solidFill/>
              </a:uFill>
              <a:latin typeface="Lucida Sans Regular"/>
              <a:ea typeface="Lucida Sans Regular"/>
              <a:cs typeface="Lucida Sans Regular"/>
              <a:sym typeface="Lucida Sans Regular"/>
            </a:endParaRPr>
          </a:p>
        </p:txBody>
      </p:sp>
    </p:spTree>
    <p:extLst>
      <p:ext uri="{BB962C8B-B14F-4D97-AF65-F5344CB8AC3E}">
        <p14:creationId xmlns:p14="http://schemas.microsoft.com/office/powerpoint/2010/main" val="9714023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Shape 516"/>
          <p:cNvSpPr>
            <a:spLocks noGrp="1" noRot="1" noChangeAspect="1"/>
          </p:cNvSpPr>
          <p:nvPr>
            <p:ph type="sldImg"/>
          </p:nvPr>
        </p:nvSpPr>
        <p:spPr>
          <a:prstGeom prst="rect">
            <a:avLst/>
          </a:prstGeom>
        </p:spPr>
        <p:txBody>
          <a:bodyPr/>
          <a:lstStyle/>
          <a:p>
            <a:pPr lvl="0"/>
            <a:endParaRPr/>
          </a:p>
        </p:txBody>
      </p:sp>
      <p:sp>
        <p:nvSpPr>
          <p:cNvPr id="517" name="Shape 517"/>
          <p:cNvSpPr>
            <a:spLocks noGrp="1"/>
          </p:cNvSpPr>
          <p:nvPr>
            <p:ph type="body" sz="quarter" idx="1"/>
          </p:nvPr>
        </p:nvSpPr>
        <p:spPr>
          <a:prstGeom prst="rect">
            <a:avLst/>
          </a:prstGeom>
        </p:spPr>
        <p:txBody>
          <a:bodyPr/>
          <a:lstStyle/>
          <a:p>
            <a:pPr lvl="0">
              <a:defRPr sz="1800"/>
            </a:pPr>
            <a:r>
              <a:rPr sz="1200"/>
              <a:t>Assume all keys are equal.  Recursive code guarantees this case predominates!</a:t>
            </a:r>
          </a:p>
        </p:txBody>
      </p:sp>
    </p:spTree>
    <p:extLst>
      <p:ext uri="{BB962C8B-B14F-4D97-AF65-F5344CB8AC3E}">
        <p14:creationId xmlns:p14="http://schemas.microsoft.com/office/powerpoint/2010/main" val="12812447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 name="Shape 526"/>
          <p:cNvSpPr>
            <a:spLocks noGrp="1" noRot="1" noChangeAspect="1"/>
          </p:cNvSpPr>
          <p:nvPr>
            <p:ph type="sldImg"/>
          </p:nvPr>
        </p:nvSpPr>
        <p:spPr>
          <a:prstGeom prst="rect">
            <a:avLst/>
          </a:prstGeom>
        </p:spPr>
        <p:txBody>
          <a:bodyPr/>
          <a:lstStyle/>
          <a:p>
            <a:pPr lvl="0"/>
            <a:endParaRPr/>
          </a:p>
        </p:txBody>
      </p:sp>
      <p:sp>
        <p:nvSpPr>
          <p:cNvPr id="527" name="Shape 527"/>
          <p:cNvSpPr>
            <a:spLocks noGrp="1"/>
          </p:cNvSpPr>
          <p:nvPr>
            <p:ph type="body" sz="quarter" idx="1"/>
          </p:nvPr>
        </p:nvSpPr>
        <p:spPr>
          <a:prstGeom prst="rect">
            <a:avLst/>
          </a:prstGeom>
        </p:spPr>
        <p:txBody>
          <a:bodyPr/>
          <a:lstStyle/>
          <a:p>
            <a:pPr marL="39014" marR="39014"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Dijkstra proposed this as a programming challenge in the 1970s. He was interested in proving correctness about programs.</a:t>
            </a:r>
          </a:p>
          <a:p>
            <a:pPr marL="39014" marR="39014"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Not easy to implement efficiently in-place.  (Try it!)</a:t>
            </a:r>
          </a:p>
        </p:txBody>
      </p:sp>
    </p:spTree>
    <p:extLst>
      <p:ext uri="{BB962C8B-B14F-4D97-AF65-F5344CB8AC3E}">
        <p14:creationId xmlns:p14="http://schemas.microsoft.com/office/powerpoint/2010/main" val="29632791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pPr lvl="0"/>
            <a:endParaRPr/>
          </a:p>
        </p:txBody>
      </p:sp>
      <p:sp>
        <p:nvSpPr>
          <p:cNvPr id="548" name="Shape 548"/>
          <p:cNvSpPr>
            <a:spLocks noGrp="1"/>
          </p:cNvSpPr>
          <p:nvPr>
            <p:ph type="body" sz="quarter" idx="1"/>
          </p:nvPr>
        </p:nvSpPr>
        <p:spPr>
          <a:prstGeom prst="rect">
            <a:avLst/>
          </a:prstGeom>
        </p:spPr>
        <p:txBody>
          <a:bodyPr/>
          <a:lstStyle>
            <a:lvl1pPr marL="39014" marR="39014" defTabSz="914400">
              <a:spcBef>
                <a:spcPts val="400"/>
              </a:spcBef>
              <a:buClr>
                <a:srgbClr val="000000"/>
              </a:buClr>
              <a:buFont typeface="Helvetica"/>
              <a:defRPr>
                <a:uFill>
                  <a:solidFill/>
                </a:uFill>
                <a:latin typeface="Helvetica"/>
                <a:ea typeface="Helvetica"/>
                <a:cs typeface="Helvetica"/>
                <a:sym typeface="Helvetica"/>
              </a:defRPr>
            </a:lvl1pPr>
          </a:lstStyle>
          <a:p>
            <a:pPr lvl="0">
              <a:defRPr sz="1800">
                <a:uFillTx/>
              </a:defRPr>
            </a:pPr>
            <a:r>
              <a:rPr sz="1200">
                <a:uFill>
                  <a:solidFill/>
                </a:uFill>
              </a:rPr>
              <a:t>23DemoPartitioningDijkstra.key</a:t>
            </a:r>
          </a:p>
        </p:txBody>
      </p:sp>
    </p:spTree>
    <p:extLst>
      <p:ext uri="{BB962C8B-B14F-4D97-AF65-F5344CB8AC3E}">
        <p14:creationId xmlns:p14="http://schemas.microsoft.com/office/powerpoint/2010/main" val="24839356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Shape 577"/>
          <p:cNvSpPr>
            <a:spLocks noGrp="1" noRot="1" noChangeAspect="1"/>
          </p:cNvSpPr>
          <p:nvPr>
            <p:ph type="sldImg"/>
          </p:nvPr>
        </p:nvSpPr>
        <p:spPr>
          <a:prstGeom prst="rect">
            <a:avLst/>
          </a:prstGeom>
        </p:spPr>
        <p:txBody>
          <a:bodyPr/>
          <a:lstStyle/>
          <a:p>
            <a:pPr lvl="0"/>
            <a:endParaRPr/>
          </a:p>
        </p:txBody>
      </p:sp>
      <p:sp>
        <p:nvSpPr>
          <p:cNvPr id="578" name="Shape 578"/>
          <p:cNvSpPr>
            <a:spLocks noGrp="1"/>
          </p:cNvSpPr>
          <p:nvPr>
            <p:ph type="body" sz="quarter" idx="1"/>
          </p:nvPr>
        </p:nvSpPr>
        <p:spPr>
          <a:prstGeom prst="rect">
            <a:avLst/>
          </a:prstGeom>
        </p:spPr>
        <p:txBody>
          <a:bodyPr/>
          <a:lstStyle/>
          <a:p>
            <a:pPr marL="40639" marR="40639"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perhaps we should use this version on the t-shirt instead</a:t>
            </a:r>
          </a:p>
          <a:p>
            <a:pPr marL="40639" marR="40639"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Note: first two items compares are always equal (could initialize i = lo+1 instead, but trace on previous slide starts with i = lo)</a:t>
            </a:r>
          </a:p>
        </p:txBody>
      </p:sp>
    </p:spTree>
    <p:extLst>
      <p:ext uri="{BB962C8B-B14F-4D97-AF65-F5344CB8AC3E}">
        <p14:creationId xmlns:p14="http://schemas.microsoft.com/office/powerpoint/2010/main" val="3772541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 name="Shape 595"/>
          <p:cNvSpPr>
            <a:spLocks noGrp="1" noRot="1" noChangeAspect="1"/>
          </p:cNvSpPr>
          <p:nvPr>
            <p:ph type="sldImg"/>
          </p:nvPr>
        </p:nvSpPr>
        <p:spPr>
          <a:prstGeom prst="rect">
            <a:avLst/>
          </a:prstGeom>
        </p:spPr>
        <p:txBody>
          <a:bodyPr/>
          <a:lstStyle/>
          <a:p>
            <a:pPr lvl="0"/>
            <a:endParaRPr/>
          </a:p>
        </p:txBody>
      </p:sp>
      <p:sp>
        <p:nvSpPr>
          <p:cNvPr id="596" name="Shape 596"/>
          <p:cNvSpPr>
            <a:spLocks noGrp="1"/>
          </p:cNvSpPr>
          <p:nvPr>
            <p:ph type="body" sz="quarter" idx="1"/>
          </p:nvPr>
        </p:nvSpPr>
        <p:spPr>
          <a:prstGeom prst="rect">
            <a:avLst/>
          </a:prstGeom>
        </p:spPr>
        <p:txBody>
          <a:bodyPr/>
          <a:lstStyle>
            <a:lvl1pPr marL="39014" marR="39014" defTabSz="914400">
              <a:spcBef>
                <a:spcPts val="400"/>
              </a:spcBef>
              <a:buClr>
                <a:srgbClr val="000000"/>
              </a:buClr>
              <a:buFont typeface="Lucida Sans Regular"/>
              <a:defRPr>
                <a:uFill>
                  <a:solidFill/>
                </a:uFill>
                <a:latin typeface="Lucida Sans Regular"/>
                <a:ea typeface="Lucida Sans Regular"/>
                <a:cs typeface="Lucida Sans Regular"/>
                <a:sym typeface="Lucida Sans Regular"/>
              </a:defRPr>
            </a:lvl1pPr>
          </a:lstStyle>
          <a:p>
            <a:pPr lvl="0">
              <a:defRPr sz="1800">
                <a:uFillTx/>
              </a:defRPr>
            </a:pPr>
            <a:r>
              <a:rPr sz="1200">
                <a:uFill>
                  <a:solidFill/>
                </a:uFill>
              </a:rPr>
              <a:t>[wayne s14] a bit too technical for most students to digest</a:t>
            </a:r>
          </a:p>
        </p:txBody>
      </p:sp>
    </p:spTree>
    <p:extLst>
      <p:ext uri="{BB962C8B-B14F-4D97-AF65-F5344CB8AC3E}">
        <p14:creationId xmlns:p14="http://schemas.microsoft.com/office/powerpoint/2010/main" val="247138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a:spLocks noGrp="1" noRot="1" noChangeAspect="1"/>
          </p:cNvSpPr>
          <p:nvPr>
            <p:ph type="sldImg"/>
          </p:nvPr>
        </p:nvSpPr>
        <p:spPr>
          <a:prstGeom prst="rect">
            <a:avLst/>
          </a:prstGeom>
        </p:spPr>
        <p:txBody>
          <a:bodyPr/>
          <a:lstStyle/>
          <a:p>
            <a:pPr lvl="0"/>
            <a:endParaRPr/>
          </a:p>
        </p:txBody>
      </p:sp>
      <p:sp>
        <p:nvSpPr>
          <p:cNvPr id="602" name="Shape 602"/>
          <p:cNvSpPr>
            <a:spLocks noGrp="1"/>
          </p:cNvSpPr>
          <p:nvPr>
            <p:ph type="body" sz="quarter" idx="1"/>
          </p:nvPr>
        </p:nvSpPr>
        <p:spPr>
          <a:prstGeom prst="rect">
            <a:avLst/>
          </a:prstGeom>
        </p:spPr>
        <p:txBody>
          <a:bodyPr/>
          <a:lstStyle>
            <a:lvl1pPr marL="39091" marR="39091" defTabSz="914400">
              <a:spcBef>
                <a:spcPts val="400"/>
              </a:spcBef>
              <a:buClr>
                <a:srgbClr val="000000"/>
              </a:buClr>
              <a:buFont typeface="Lucida Sans Regular"/>
              <a:defRPr>
                <a:uFill>
                  <a:solidFill/>
                </a:uFill>
                <a:latin typeface="Lucida Sans Regular"/>
                <a:ea typeface="Lucida Sans Regular"/>
                <a:cs typeface="Lucida Sans Regular"/>
                <a:sym typeface="Lucida Sans Regular"/>
              </a:defRPr>
            </a:lvl1pPr>
          </a:lstStyle>
          <a:p>
            <a:pPr lvl="0">
              <a:defRPr sz="1800">
                <a:uFillTx/>
              </a:defRPr>
            </a:pPr>
            <a:r>
              <a:rPr sz="1200">
                <a:uFill>
                  <a:solidFill/>
                </a:uFill>
              </a:rPr>
              <a:t>stable inplace mergesort achieves the holy grail, but is impractical</a:t>
            </a:r>
          </a:p>
        </p:txBody>
      </p:sp>
    </p:spTree>
    <p:extLst>
      <p:ext uri="{BB962C8B-B14F-4D97-AF65-F5344CB8AC3E}">
        <p14:creationId xmlns:p14="http://schemas.microsoft.com/office/powerpoint/2010/main" val="19167410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Shape 624"/>
          <p:cNvSpPr>
            <a:spLocks noGrp="1" noRot="1" noChangeAspect="1"/>
          </p:cNvSpPr>
          <p:nvPr>
            <p:ph type="sldImg"/>
          </p:nvPr>
        </p:nvSpPr>
        <p:spPr>
          <a:prstGeom prst="rect">
            <a:avLst/>
          </a:prstGeom>
        </p:spPr>
        <p:txBody>
          <a:bodyPr/>
          <a:lstStyle/>
          <a:p>
            <a:pPr lvl="0"/>
            <a:endParaRPr/>
          </a:p>
        </p:txBody>
      </p:sp>
      <p:sp>
        <p:nvSpPr>
          <p:cNvPr id="625" name="Shape 625"/>
          <p:cNvSpPr>
            <a:spLocks noGrp="1"/>
          </p:cNvSpPr>
          <p:nvPr>
            <p:ph type="body" sz="quarter" idx="1"/>
          </p:nvPr>
        </p:nvSpPr>
        <p:spPr>
          <a:prstGeom prst="rect">
            <a:avLst/>
          </a:prstGeom>
        </p:spPr>
        <p:txBody>
          <a:bodyPr/>
          <a:lstStyle/>
          <a:p>
            <a:pPr marL="39091" marR="39091"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Reminder of why sorting is so important.</a:t>
            </a:r>
          </a:p>
          <a:p>
            <a:pPr marL="39091" marR="39091"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Once a set of items is sorted, many other problems become easy. </a:t>
            </a:r>
          </a:p>
          <a:p>
            <a:pPr marL="39091" marR="39091"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Data compression = burrows wheeler transform.</a:t>
            </a:r>
          </a:p>
          <a:p>
            <a:pPr marL="39091" marR="39091"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supply chain management = schedule jobs of varying length to minimize (weighted) completion time</a:t>
            </a:r>
          </a:p>
          <a:p>
            <a:pPr marL="39091" marR="39091"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Computer graphics = convex hull, collinear points</a:t>
            </a:r>
          </a:p>
          <a:p>
            <a:pPr marL="39091" marR="39091"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particle simulation usually involves sorting N keys in the range 1 to O(N), but might be done for huge inputs - can be N-body simulation (ala Barnes-Hut variant) or for collision detection</a:t>
            </a:r>
          </a:p>
          <a:p>
            <a:pPr marL="39091" marR="39091"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Computational biology = longest common substring</a:t>
            </a:r>
          </a:p>
        </p:txBody>
      </p:sp>
    </p:spTree>
    <p:extLst>
      <p:ext uri="{BB962C8B-B14F-4D97-AF65-F5344CB8AC3E}">
        <p14:creationId xmlns:p14="http://schemas.microsoft.com/office/powerpoint/2010/main" val="25727754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 name="Shape 631"/>
          <p:cNvSpPr>
            <a:spLocks noGrp="1" noRot="1" noChangeAspect="1"/>
          </p:cNvSpPr>
          <p:nvPr>
            <p:ph type="sldImg"/>
          </p:nvPr>
        </p:nvSpPr>
        <p:spPr>
          <a:prstGeom prst="rect">
            <a:avLst/>
          </a:prstGeom>
        </p:spPr>
        <p:txBody>
          <a:bodyPr/>
          <a:lstStyle/>
          <a:p>
            <a:pPr lvl="0"/>
            <a:endParaRPr/>
          </a:p>
        </p:txBody>
      </p:sp>
      <p:sp>
        <p:nvSpPr>
          <p:cNvPr id="632" name="Shape 632"/>
          <p:cNvSpPr>
            <a:spLocks noGrp="1"/>
          </p:cNvSpPr>
          <p:nvPr>
            <p:ph type="body" sz="quarter" idx="1"/>
          </p:nvPr>
        </p:nvSpPr>
        <p:spPr>
          <a:prstGeom prst="rect">
            <a:avLst/>
          </a:prstGeom>
        </p:spPr>
        <p:txBody>
          <a:bodyPr/>
          <a:lstStyle/>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a succinct and beautiful bug report</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AT&amp;T Bell Labs</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organ pipe array = 0 1 2 3 4 5 5 4 3 2 1 0</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Version 7 Unix = landmark release of Unix and first widely-distributed release (e.g., added make, tar, malloc)</a:t>
            </a:r>
          </a:p>
          <a:p>
            <a:pPr marL="39117" marR="39117" lvl="0" defTabSz="914400">
              <a:spcBef>
                <a:spcPts val="400"/>
              </a:spcBef>
              <a:buClr>
                <a:srgbClr val="000000"/>
              </a:buClr>
              <a:buFont typeface="Lucida Sans Regular"/>
              <a:defRPr sz="1800"/>
            </a:pPr>
            <a:endParaRPr sz="1200">
              <a:uFill>
                <a:solidFill/>
              </a:uFill>
              <a:latin typeface="Lucida Sans Regular"/>
              <a:ea typeface="Lucida Sans Regular"/>
              <a:cs typeface="Lucida Sans Regular"/>
              <a:sym typeface="Lucida Sans Regular"/>
            </a:endParaRPr>
          </a:p>
        </p:txBody>
      </p:sp>
    </p:spTree>
    <p:extLst>
      <p:ext uri="{BB962C8B-B14F-4D97-AF65-F5344CB8AC3E}">
        <p14:creationId xmlns:p14="http://schemas.microsoft.com/office/powerpoint/2010/main" val="26782399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 name="Shape 643"/>
          <p:cNvSpPr>
            <a:spLocks noGrp="1" noRot="1" noChangeAspect="1"/>
          </p:cNvSpPr>
          <p:nvPr>
            <p:ph type="sldImg"/>
          </p:nvPr>
        </p:nvSpPr>
        <p:spPr>
          <a:prstGeom prst="rect">
            <a:avLst/>
          </a:prstGeom>
        </p:spPr>
        <p:txBody>
          <a:bodyPr/>
          <a:lstStyle/>
          <a:p>
            <a:pPr lvl="0"/>
            <a:endParaRPr/>
          </a:p>
        </p:txBody>
      </p:sp>
      <p:sp>
        <p:nvSpPr>
          <p:cNvPr id="644" name="Shape 644"/>
          <p:cNvSpPr>
            <a:spLocks noGrp="1"/>
          </p:cNvSpPr>
          <p:nvPr>
            <p:ph type="body" sz="quarter" idx="1"/>
          </p:nvPr>
        </p:nvSpPr>
        <p:spPr>
          <a:prstGeom prst="rect">
            <a:avLst/>
          </a:prstGeom>
        </p:spPr>
        <p:txBody>
          <a:bodyPr/>
          <a:lstStyle/>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organ pipe array = 0 1 2 3 4 5 5 4 3 2 1 0. Bad case for median-of-3 where 3 keys are first, last, and middle.</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Version 7 Unix = landmark release of Unix and first widely-distributed release (e.g., added make, tar, malloc)</a:t>
            </a:r>
          </a:p>
          <a:p>
            <a:pPr marL="39117" marR="39117" lvl="0" defTabSz="914400">
              <a:spcBef>
                <a:spcPts val="400"/>
              </a:spcBef>
              <a:buClr>
                <a:srgbClr val="000000"/>
              </a:buClr>
              <a:buFont typeface="Lucida Sans Regular"/>
              <a:defRPr sz="1800"/>
            </a:pPr>
            <a:endParaRPr sz="1200">
              <a:uFill>
                <a:solidFill/>
              </a:uFill>
              <a:latin typeface="Lucida Sans Regular"/>
              <a:ea typeface="Lucida Sans Regular"/>
              <a:cs typeface="Lucida Sans Regular"/>
              <a:sym typeface="Lucida Sans Regular"/>
            </a:endParaRPr>
          </a:p>
        </p:txBody>
      </p:sp>
    </p:spTree>
    <p:extLst>
      <p:ext uri="{BB962C8B-B14F-4D97-AF65-F5344CB8AC3E}">
        <p14:creationId xmlns:p14="http://schemas.microsoft.com/office/powerpoint/2010/main" val="3399214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Shape 82"/>
          <p:cNvSpPr>
            <a:spLocks noGrp="1" noRot="1" noChangeAspect="1"/>
          </p:cNvSpPr>
          <p:nvPr>
            <p:ph type="sldImg"/>
          </p:nvPr>
        </p:nvSpPr>
        <p:spPr>
          <a:prstGeom prst="rect">
            <a:avLst/>
          </a:prstGeom>
        </p:spPr>
        <p:txBody>
          <a:bodyPr/>
          <a:lstStyle/>
          <a:p>
            <a:pPr lvl="0"/>
            <a:endParaRPr/>
          </a:p>
        </p:txBody>
      </p:sp>
      <p:sp>
        <p:nvSpPr>
          <p:cNvPr id="83" name="Shape 83"/>
          <p:cNvSpPr>
            <a:spLocks noGrp="1"/>
          </p:cNvSpPr>
          <p:nvPr>
            <p:ph type="body" sz="quarter" idx="1"/>
          </p:nvPr>
        </p:nvSpPr>
        <p:spPr>
          <a:prstGeom prst="rect">
            <a:avLst/>
          </a:prstGeom>
        </p:spPr>
        <p:txBody>
          <a:bodyPr/>
          <a:lstStyle>
            <a:lvl1pPr marL="39117" marR="39117" defTabSz="914400">
              <a:spcBef>
                <a:spcPts val="400"/>
              </a:spcBef>
              <a:buClr>
                <a:srgbClr val="000000"/>
              </a:buClr>
              <a:buFont typeface="Lucida Sans Regular"/>
              <a:defRPr>
                <a:uFill>
                  <a:solidFill/>
                </a:uFill>
                <a:latin typeface="Lucida Sans Regular"/>
                <a:ea typeface="Lucida Sans Regular"/>
                <a:cs typeface="Lucida Sans Regular"/>
                <a:sym typeface="Lucida Sans Regular"/>
              </a:defRPr>
            </a:lvl1pPr>
          </a:lstStyle>
          <a:p>
            <a:pPr lvl="0">
              <a:defRPr sz="1800">
                <a:uFillTx/>
              </a:defRPr>
            </a:pPr>
            <a:r>
              <a:rPr sz="1200">
                <a:uFill>
                  <a:solidFill/>
                </a:uFill>
              </a:rPr>
              <a:t>[wayne f13] wear this one to class!</a:t>
            </a:r>
          </a:p>
        </p:txBody>
      </p:sp>
    </p:spTree>
    <p:extLst>
      <p:ext uri="{BB962C8B-B14F-4D97-AF65-F5344CB8AC3E}">
        <p14:creationId xmlns:p14="http://schemas.microsoft.com/office/powerpoint/2010/main" val="41415350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Shape 654"/>
          <p:cNvSpPr>
            <a:spLocks noGrp="1" noRot="1" noChangeAspect="1"/>
          </p:cNvSpPr>
          <p:nvPr>
            <p:ph type="sldImg"/>
          </p:nvPr>
        </p:nvSpPr>
        <p:spPr>
          <a:prstGeom prst="rect">
            <a:avLst/>
          </a:prstGeom>
        </p:spPr>
        <p:txBody>
          <a:bodyPr/>
          <a:lstStyle/>
          <a:p>
            <a:pPr lvl="0"/>
            <a:endParaRPr/>
          </a:p>
        </p:txBody>
      </p:sp>
      <p:sp>
        <p:nvSpPr>
          <p:cNvPr id="655" name="Shape 655"/>
          <p:cNvSpPr>
            <a:spLocks noGrp="1"/>
          </p:cNvSpPr>
          <p:nvPr>
            <p:ph type="body" sz="quarter" idx="1"/>
          </p:nvPr>
        </p:nvSpPr>
        <p:spPr>
          <a:prstGeom prst="rect">
            <a:avLst/>
          </a:prstGeom>
        </p:spPr>
        <p:txBody>
          <a:bodyPr/>
          <a:lstStyle/>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Paper from 1993</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this paper was very influential and resulting algorithm is very widely used</a:t>
            </a:r>
          </a:p>
        </p:txBody>
      </p:sp>
    </p:spTree>
    <p:extLst>
      <p:ext uri="{BB962C8B-B14F-4D97-AF65-F5344CB8AC3E}">
        <p14:creationId xmlns:p14="http://schemas.microsoft.com/office/powerpoint/2010/main" val="19825235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5" name="Shape 725"/>
          <p:cNvSpPr>
            <a:spLocks noGrp="1" noRot="1" noChangeAspect="1"/>
          </p:cNvSpPr>
          <p:nvPr>
            <p:ph type="sldImg"/>
          </p:nvPr>
        </p:nvSpPr>
        <p:spPr>
          <a:prstGeom prst="rect">
            <a:avLst/>
          </a:prstGeom>
        </p:spPr>
        <p:txBody>
          <a:bodyPr/>
          <a:lstStyle/>
          <a:p>
            <a:pPr lvl="0"/>
            <a:endParaRPr/>
          </a:p>
        </p:txBody>
      </p:sp>
      <p:sp>
        <p:nvSpPr>
          <p:cNvPr id="726" name="Shape 726"/>
          <p:cNvSpPr>
            <a:spLocks noGrp="1"/>
          </p:cNvSpPr>
          <p:nvPr>
            <p:ph type="body" sz="quarter" idx="1"/>
          </p:nvPr>
        </p:nvSpPr>
        <p:spPr>
          <a:prstGeom prst="rect">
            <a:avLst/>
          </a:prstGeom>
        </p:spPr>
        <p:txBody>
          <a:bodyPr/>
          <a:lstStyle/>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Tukey = famous Princeton statistician</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Median: Number of comparisons close to N log</a:t>
            </a:r>
            <a:r>
              <a:rPr sz="1200" baseline="-25000">
                <a:uFill>
                  <a:solidFill/>
                </a:uFill>
                <a:latin typeface="Lucida Sans Regular"/>
                <a:ea typeface="Lucida Sans Regular"/>
                <a:cs typeface="Lucida Sans Regular"/>
                <a:sym typeface="Lucida Sans Regular"/>
              </a:rPr>
              <a:t>2</a:t>
            </a:r>
            <a:r>
              <a:rPr sz="1200">
                <a:uFill>
                  <a:solidFill/>
                </a:uFill>
                <a:latin typeface="Lucida Sans Regular"/>
                <a:ea typeface="Lucida Sans Regular"/>
                <a:cs typeface="Lucida Sans Regular"/>
                <a:sym typeface="Lucida Sans Regular"/>
              </a:rPr>
              <a:t>N; FEWER large files; Slightly more exchanges, overhead. </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Tukey's ninther uses less comparisons to get approximate median of 9 than is theoretically possible to get true median of 9</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idea borrowed from statistics, useful in many disciplines</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If the 9 samples are chosen uniformly at random, this reduces the number of compares to 1.57 N ln N</a:t>
            </a:r>
          </a:p>
        </p:txBody>
      </p:sp>
    </p:spTree>
    <p:extLst>
      <p:ext uri="{BB962C8B-B14F-4D97-AF65-F5344CB8AC3E}">
        <p14:creationId xmlns:p14="http://schemas.microsoft.com/office/powerpoint/2010/main" val="13109573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 name="Shape 775"/>
          <p:cNvSpPr>
            <a:spLocks noGrp="1" noRot="1" noChangeAspect="1"/>
          </p:cNvSpPr>
          <p:nvPr>
            <p:ph type="sldImg"/>
          </p:nvPr>
        </p:nvSpPr>
        <p:spPr>
          <a:prstGeom prst="rect">
            <a:avLst/>
          </a:prstGeom>
        </p:spPr>
        <p:txBody>
          <a:bodyPr/>
          <a:lstStyle/>
          <a:p>
            <a:pPr lvl="0"/>
            <a:endParaRPr/>
          </a:p>
        </p:txBody>
      </p:sp>
      <p:sp>
        <p:nvSpPr>
          <p:cNvPr id="776" name="Shape 776"/>
          <p:cNvSpPr>
            <a:spLocks noGrp="1"/>
          </p:cNvSpPr>
          <p:nvPr>
            <p:ph type="body" sz="quarter" idx="1"/>
          </p:nvPr>
        </p:nvSpPr>
        <p:spPr>
          <a:prstGeom prst="rect">
            <a:avLst/>
          </a:prstGeom>
        </p:spPr>
        <p:txBody>
          <a:bodyPr/>
          <a:lstStyle/>
          <a:p>
            <a:pPr lvl="0">
              <a:defRPr sz="1800"/>
            </a:pPr>
            <a:r>
              <a:rPr sz="1200"/>
              <a:t>do step-by-step trace demo in 23Partitioning.key</a:t>
            </a:r>
          </a:p>
          <a:p>
            <a:pPr marL="39014" marR="39014"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if a[i] = v, swap a[i] and a[p++]</a:t>
            </a:r>
          </a:p>
          <a:p>
            <a:pPr marL="39014" marR="39014"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if a[j] = v, swap a[j] and a[q--]</a:t>
            </a:r>
          </a:p>
          <a:p>
            <a:pPr marL="39014" marR="39014"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otherwise do standard quicksort partitioning (stopping on a[i] if a[i] &gt; v; stopping on a[j] if a[j] &lt; v; and swapping a[i] and a[j])</a:t>
            </a:r>
          </a:p>
        </p:txBody>
      </p:sp>
    </p:spTree>
    <p:extLst>
      <p:ext uri="{BB962C8B-B14F-4D97-AF65-F5344CB8AC3E}">
        <p14:creationId xmlns:p14="http://schemas.microsoft.com/office/powerpoint/2010/main" val="26496261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Shape 800"/>
          <p:cNvSpPr>
            <a:spLocks noGrp="1" noRot="1" noChangeAspect="1"/>
          </p:cNvSpPr>
          <p:nvPr>
            <p:ph type="sldImg"/>
          </p:nvPr>
        </p:nvSpPr>
        <p:spPr>
          <a:prstGeom prst="rect">
            <a:avLst/>
          </a:prstGeom>
        </p:spPr>
        <p:txBody>
          <a:bodyPr/>
          <a:lstStyle/>
          <a:p>
            <a:pPr lvl="0"/>
            <a:endParaRPr/>
          </a:p>
        </p:txBody>
      </p:sp>
      <p:sp>
        <p:nvSpPr>
          <p:cNvPr id="801" name="Shape 801"/>
          <p:cNvSpPr>
            <a:spLocks noGrp="1"/>
          </p:cNvSpPr>
          <p:nvPr>
            <p:ph type="body" sz="quarter" idx="1"/>
          </p:nvPr>
        </p:nvSpPr>
        <p:spPr>
          <a:prstGeom prst="rect">
            <a:avLst/>
          </a:prstGeom>
        </p:spPr>
        <p:txBody>
          <a:bodyPr/>
          <a:lstStyle/>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In response to the bug report, Bentley and McIlroy set to work.</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this 1993 paper was very influential and resulting algorithm is very widely used</a:t>
            </a:r>
          </a:p>
        </p:txBody>
      </p:sp>
    </p:spTree>
    <p:extLst>
      <p:ext uri="{BB962C8B-B14F-4D97-AF65-F5344CB8AC3E}">
        <p14:creationId xmlns:p14="http://schemas.microsoft.com/office/powerpoint/2010/main" val="21961073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 name="Shape 808"/>
          <p:cNvSpPr>
            <a:spLocks noGrp="1" noRot="1" noChangeAspect="1"/>
          </p:cNvSpPr>
          <p:nvPr>
            <p:ph type="sldImg"/>
          </p:nvPr>
        </p:nvSpPr>
        <p:spPr>
          <a:prstGeom prst="rect">
            <a:avLst/>
          </a:prstGeom>
        </p:spPr>
        <p:txBody>
          <a:bodyPr/>
          <a:lstStyle/>
          <a:p>
            <a:pPr lvl="0"/>
            <a:endParaRPr/>
          </a:p>
        </p:txBody>
      </p:sp>
      <p:sp>
        <p:nvSpPr>
          <p:cNvPr id="809" name="Shape 809"/>
          <p:cNvSpPr>
            <a:spLocks noGrp="1"/>
          </p:cNvSpPr>
          <p:nvPr>
            <p:ph type="body" sz="quarter" idx="1"/>
          </p:nvPr>
        </p:nvSpPr>
        <p:spPr>
          <a:prstGeom prst="rect">
            <a:avLst/>
          </a:prstGeom>
        </p:spPr>
        <p:txBody>
          <a:bodyPr/>
          <a:lstStyle/>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Rather arrogant to think that your algorithm could beat the venerable quicksort.</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But the experts quickly realized that he was on to something. Analysis flawed but algorithm not!</a:t>
            </a:r>
          </a:p>
        </p:txBody>
      </p:sp>
    </p:spTree>
    <p:extLst>
      <p:ext uri="{BB962C8B-B14F-4D97-AF65-F5344CB8AC3E}">
        <p14:creationId xmlns:p14="http://schemas.microsoft.com/office/powerpoint/2010/main" val="42903390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 name="Shape 830"/>
          <p:cNvSpPr>
            <a:spLocks noGrp="1" noRot="1" noChangeAspect="1"/>
          </p:cNvSpPr>
          <p:nvPr>
            <p:ph type="sldImg"/>
          </p:nvPr>
        </p:nvSpPr>
        <p:spPr>
          <a:prstGeom prst="rect">
            <a:avLst/>
          </a:prstGeom>
        </p:spPr>
        <p:txBody>
          <a:bodyPr/>
          <a:lstStyle/>
          <a:p>
            <a:pPr lvl="0"/>
            <a:endParaRPr/>
          </a:p>
        </p:txBody>
      </p:sp>
      <p:sp>
        <p:nvSpPr>
          <p:cNvPr id="831" name="Shape 831"/>
          <p:cNvSpPr>
            <a:spLocks noGrp="1"/>
          </p:cNvSpPr>
          <p:nvPr>
            <p:ph type="body" sz="quarter" idx="1"/>
          </p:nvPr>
        </p:nvSpPr>
        <p:spPr>
          <a:prstGeom prst="rect">
            <a:avLst/>
          </a:prstGeom>
        </p:spPr>
        <p:txBody>
          <a:bodyPr/>
          <a:lstStyle/>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Note.  Degenerates to Dijkstra's 3-way partitioning if p1 = p2.</a:t>
            </a:r>
          </a:p>
          <a:p>
            <a:pPr marL="39117" marR="39117" lvl="0" defTabSz="914400">
              <a:spcBef>
                <a:spcPts val="400"/>
              </a:spcBef>
              <a:buClr>
                <a:srgbClr val="000000"/>
              </a:buClr>
              <a:buFont typeface="Lucida Sans Regular"/>
              <a:defRPr sz="1800"/>
            </a:pPr>
            <a:endParaRPr sz="1200">
              <a:uFill>
                <a:solidFill/>
              </a:uFill>
              <a:latin typeface="Lucida Sans Regular"/>
              <a:ea typeface="Lucida Sans Regular"/>
              <a:cs typeface="Lucida Sans Regular"/>
              <a:sym typeface="Lucida Sans Regular"/>
            </a:endParaRPr>
          </a:p>
        </p:txBody>
      </p:sp>
    </p:spTree>
    <p:extLst>
      <p:ext uri="{BB962C8B-B14F-4D97-AF65-F5344CB8AC3E}">
        <p14:creationId xmlns:p14="http://schemas.microsoft.com/office/powerpoint/2010/main" val="2862159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 name="Shape 927"/>
          <p:cNvSpPr>
            <a:spLocks noGrp="1" noRot="1" noChangeAspect="1"/>
          </p:cNvSpPr>
          <p:nvPr>
            <p:ph type="sldImg"/>
          </p:nvPr>
        </p:nvSpPr>
        <p:spPr>
          <a:prstGeom prst="rect">
            <a:avLst/>
          </a:prstGeom>
        </p:spPr>
        <p:txBody>
          <a:bodyPr/>
          <a:lstStyle/>
          <a:p>
            <a:pPr lvl="0"/>
            <a:endParaRPr/>
          </a:p>
        </p:txBody>
      </p:sp>
      <p:sp>
        <p:nvSpPr>
          <p:cNvPr id="928" name="Shape 928"/>
          <p:cNvSpPr>
            <a:spLocks noGrp="1"/>
          </p:cNvSpPr>
          <p:nvPr>
            <p:ph type="body" sz="quarter" idx="1"/>
          </p:nvPr>
        </p:nvSpPr>
        <p:spPr>
          <a:prstGeom prst="rect">
            <a:avLst/>
          </a:prstGeom>
        </p:spPr>
        <p:txBody>
          <a:bodyPr/>
          <a:lstStyle/>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Actually, our version uses 1.866667 N ln N compares vs. 1.9 N ln N compares for Yaroslavskiy's version</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Improvements.  Take 5 random items, use 2nd and 4th largest for p1 and p2.</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Proposition. [Wild and Nevel]  1.9 N ln N compares and 0.6 N ln N exchanges.</a:t>
            </a:r>
          </a:p>
          <a:p>
            <a:pPr marL="39117" marR="39117" lvl="0" defTabSz="914400">
              <a:spcBef>
                <a:spcPts val="400"/>
              </a:spcBef>
              <a:buClr>
                <a:srgbClr val="000000"/>
              </a:buClr>
              <a:buFont typeface="Lucida Sans Regular"/>
              <a:defRPr sz="1800"/>
            </a:pPr>
            <a:br>
              <a:rPr sz="1200">
                <a:uFill>
                  <a:solidFill/>
                </a:uFill>
                <a:latin typeface="Lucida Sans Regular"/>
                <a:ea typeface="Lucida Sans Regular"/>
                <a:cs typeface="Lucida Sans Regular"/>
                <a:sym typeface="Lucida Sans Regular"/>
              </a:rPr>
            </a:br>
            <a:endParaRPr sz="1200">
              <a:uFill>
                <a:solidFill/>
              </a:uFill>
              <a:latin typeface="Lucida Sans Regular"/>
              <a:ea typeface="Lucida Sans Regular"/>
              <a:cs typeface="Lucida Sans Regular"/>
              <a:sym typeface="Lucida Sans Regular"/>
            </a:endParaRPr>
          </a:p>
          <a:p>
            <a:pPr marL="39117" marR="39117" lvl="0" defTabSz="914400">
              <a:spcBef>
                <a:spcPts val="400"/>
              </a:spcBef>
              <a:buClr>
                <a:srgbClr val="000000"/>
              </a:buClr>
              <a:buFont typeface="Lucida Sans Regular"/>
              <a:defRPr sz="1800"/>
            </a:pPr>
            <a:endParaRPr sz="1200">
              <a:uFill>
                <a:solidFill/>
              </a:uFill>
              <a:latin typeface="Lucida Sans Regular"/>
              <a:ea typeface="Lucida Sans Regular"/>
              <a:cs typeface="Lucida Sans Regular"/>
              <a:sym typeface="Lucida Sans Regular"/>
            </a:endParaRPr>
          </a:p>
        </p:txBody>
      </p:sp>
    </p:spTree>
    <p:extLst>
      <p:ext uri="{BB962C8B-B14F-4D97-AF65-F5344CB8AC3E}">
        <p14:creationId xmlns:p14="http://schemas.microsoft.com/office/powerpoint/2010/main" val="5161210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 name="Shape 972"/>
          <p:cNvSpPr>
            <a:spLocks noGrp="1" noRot="1" noChangeAspect="1"/>
          </p:cNvSpPr>
          <p:nvPr>
            <p:ph type="sldImg"/>
          </p:nvPr>
        </p:nvSpPr>
        <p:spPr>
          <a:prstGeom prst="rect">
            <a:avLst/>
          </a:prstGeom>
        </p:spPr>
        <p:txBody>
          <a:bodyPr/>
          <a:lstStyle/>
          <a:p>
            <a:pPr lvl="0"/>
            <a:endParaRPr/>
          </a:p>
        </p:txBody>
      </p:sp>
      <p:sp>
        <p:nvSpPr>
          <p:cNvPr id="973" name="Shape 973"/>
          <p:cNvSpPr>
            <a:spLocks noGrp="1"/>
          </p:cNvSpPr>
          <p:nvPr>
            <p:ph type="body" sz="quarter" idx="1"/>
          </p:nvPr>
        </p:nvSpPr>
        <p:spPr>
          <a:prstGeom prst="rect">
            <a:avLst/>
          </a:prstGeom>
        </p:spPr>
        <p:txBody>
          <a:bodyPr/>
          <a:lstStyle/>
          <a:p>
            <a:pPr marL="39117" marR="39117" lvl="0" defTabSz="914400">
              <a:spcBef>
                <a:spcPts val="400"/>
              </a:spcBef>
              <a:buClr>
                <a:srgbClr val="000000"/>
              </a:buClr>
              <a:buFont typeface="Lucida Sans Regular"/>
              <a:defRPr sz="1800"/>
            </a:pPr>
            <a:r>
              <a:rPr sz="1200" dirty="0">
                <a:uFill>
                  <a:solidFill/>
                </a:uFill>
                <a:latin typeface="Lucida Sans Regular"/>
                <a:ea typeface="Lucida Sans Regular"/>
                <a:cs typeface="Lucida Sans Regular"/>
                <a:sym typeface="Lucida Sans Regular"/>
              </a:rPr>
              <a:t>Multiple choice question. How many compares and exchanges does 2-pivot quicksort do as compared to 1-pivot quicksort (with median-of-3 partitioning)?</a:t>
            </a:r>
          </a:p>
          <a:p>
            <a:pPr marL="39117" marR="39117" lvl="0" defTabSz="914400">
              <a:spcBef>
                <a:spcPts val="400"/>
              </a:spcBef>
              <a:buClr>
                <a:srgbClr val="000000"/>
              </a:buClr>
              <a:buFont typeface="Lucida Sans Regular"/>
              <a:defRPr sz="1800"/>
            </a:pPr>
            <a:r>
              <a:rPr sz="1200" dirty="0">
                <a:uFill>
                  <a:solidFill/>
                </a:uFill>
                <a:latin typeface="Lucida Sans Regular"/>
                <a:ea typeface="Lucida Sans Regular"/>
                <a:cs typeface="Lucida Sans Regular"/>
                <a:sym typeface="Lucida Sans Regular"/>
              </a:rPr>
              <a:t>More compares, more exchanges. Fewer compares, fewer exchanges, ….</a:t>
            </a:r>
          </a:p>
          <a:p>
            <a:pPr marL="39117" marR="39117" lvl="0" defTabSz="914400">
              <a:spcBef>
                <a:spcPts val="400"/>
              </a:spcBef>
              <a:buClr>
                <a:srgbClr val="000000"/>
              </a:buClr>
              <a:buFont typeface="Lucida Sans Regular"/>
              <a:defRPr sz="1800"/>
            </a:pPr>
            <a:endParaRPr sz="1200" dirty="0">
              <a:uFill>
                <a:solidFill/>
              </a:uFill>
              <a:latin typeface="Lucida Sans Regular"/>
              <a:ea typeface="Lucida Sans Regular"/>
              <a:cs typeface="Lucida Sans Regular"/>
              <a:sym typeface="Lucida Sans Regular"/>
            </a:endParaRPr>
          </a:p>
          <a:p>
            <a:pPr marL="39117" marR="39117" lvl="0" defTabSz="914400">
              <a:spcBef>
                <a:spcPts val="400"/>
              </a:spcBef>
              <a:buClr>
                <a:srgbClr val="000000"/>
              </a:buClr>
              <a:buFont typeface="Lucida Sans Regular"/>
              <a:defRPr sz="1800"/>
            </a:pPr>
            <a:r>
              <a:rPr sz="1200" dirty="0">
                <a:uFill>
                  <a:solidFill/>
                </a:uFill>
                <a:latin typeface="Lucida Sans Regular"/>
                <a:ea typeface="Lucida Sans Regular"/>
                <a:cs typeface="Lucida Sans Regular"/>
                <a:sym typeface="Lucida Sans Regular"/>
              </a:rPr>
              <a:t>median-of-3: 1.714 = 12/7, 0.343 = 12/35</a:t>
            </a:r>
          </a:p>
          <a:p>
            <a:pPr marL="39117" marR="39117" lvl="0" defTabSz="914400">
              <a:spcBef>
                <a:spcPts val="400"/>
              </a:spcBef>
              <a:buClr>
                <a:srgbClr val="000000"/>
              </a:buClr>
              <a:buFont typeface="Lucida Sans Regular"/>
              <a:defRPr sz="1800"/>
            </a:pPr>
            <a:r>
              <a:rPr sz="1200" dirty="0">
                <a:uFill>
                  <a:solidFill/>
                </a:uFill>
                <a:latin typeface="Lucida Sans Regular"/>
                <a:ea typeface="Lucida Sans Regular"/>
                <a:cs typeface="Lucida Sans Regular"/>
                <a:sym typeface="Lucida Sans Regular"/>
              </a:rPr>
              <a:t>3-pivot: 1.846 = 24/13, 0.615 = 8/13, 1.385 = 18/13</a:t>
            </a:r>
          </a:p>
          <a:p>
            <a:pPr marL="39117" marR="39117" lvl="0" defTabSz="914400">
              <a:spcBef>
                <a:spcPts val="400"/>
              </a:spcBef>
              <a:buClr>
                <a:srgbClr val="000000"/>
              </a:buClr>
              <a:buFont typeface="Lucida Sans Regular"/>
              <a:defRPr sz="1800"/>
            </a:pPr>
            <a:r>
              <a:rPr sz="1200" dirty="0">
                <a:uFill>
                  <a:solidFill/>
                </a:uFill>
                <a:latin typeface="Lucida Sans Regular"/>
                <a:ea typeface="Lucida Sans Regular"/>
                <a:cs typeface="Lucida Sans Regular"/>
                <a:sym typeface="Lucida Sans Regular"/>
              </a:rPr>
              <a:t>http://epubs.siam.org/doi/pdf/10.1137/1.9781611973198.6</a:t>
            </a:r>
          </a:p>
        </p:txBody>
      </p:sp>
    </p:spTree>
    <p:extLst>
      <p:ext uri="{BB962C8B-B14F-4D97-AF65-F5344CB8AC3E}">
        <p14:creationId xmlns:p14="http://schemas.microsoft.com/office/powerpoint/2010/main" val="27113349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9" name="Shape 979"/>
          <p:cNvSpPr>
            <a:spLocks noGrp="1" noRot="1" noChangeAspect="1"/>
          </p:cNvSpPr>
          <p:nvPr>
            <p:ph type="sldImg"/>
          </p:nvPr>
        </p:nvSpPr>
        <p:spPr>
          <a:prstGeom prst="rect">
            <a:avLst/>
          </a:prstGeom>
        </p:spPr>
        <p:txBody>
          <a:bodyPr/>
          <a:lstStyle/>
          <a:p>
            <a:pPr lvl="0"/>
            <a:endParaRPr/>
          </a:p>
        </p:txBody>
      </p:sp>
      <p:sp>
        <p:nvSpPr>
          <p:cNvPr id="980" name="Shape 980"/>
          <p:cNvSpPr>
            <a:spLocks noGrp="1"/>
          </p:cNvSpPr>
          <p:nvPr>
            <p:ph type="body" sz="quarter" idx="1"/>
          </p:nvPr>
        </p:nvSpPr>
        <p:spPr>
          <a:prstGeom prst="rect">
            <a:avLst/>
          </a:prstGeom>
        </p:spPr>
        <p:txBody>
          <a:bodyPr/>
          <a:lstStyle/>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Typically more than one cache. We focus on cache closest to CPU.</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main idea: speed up access to slower hardware by adding hardware that is faster than cheaper hardware but cheaper than faster hardware</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Cache line = 64 bytes is typical</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L1 cache 64K on MacbookPro</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Which is faster: loop 1 or loop2? Same on most machines because array accesses is bottleneck and both fragments bring same memory into cache.</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http://igoro.com/archive/gallery-of-processor-cache-effects/</a:t>
            </a:r>
          </a:p>
        </p:txBody>
      </p:sp>
    </p:spTree>
    <p:extLst>
      <p:ext uri="{BB962C8B-B14F-4D97-AF65-F5344CB8AC3E}">
        <p14:creationId xmlns:p14="http://schemas.microsoft.com/office/powerpoint/2010/main" val="37315458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6" name="Shape 986"/>
          <p:cNvSpPr>
            <a:spLocks noGrp="1" noRot="1" noChangeAspect="1"/>
          </p:cNvSpPr>
          <p:nvPr>
            <p:ph type="sldImg"/>
          </p:nvPr>
        </p:nvSpPr>
        <p:spPr>
          <a:prstGeom prst="rect">
            <a:avLst/>
          </a:prstGeom>
        </p:spPr>
        <p:txBody>
          <a:bodyPr/>
          <a:lstStyle/>
          <a:p>
            <a:pPr lvl="0"/>
            <a:endParaRPr/>
          </a:p>
        </p:txBody>
      </p:sp>
      <p:sp>
        <p:nvSpPr>
          <p:cNvPr id="987" name="Shape 987"/>
          <p:cNvSpPr>
            <a:spLocks noGrp="1"/>
          </p:cNvSpPr>
          <p:nvPr>
            <p:ph type="body" sz="quarter" idx="1"/>
          </p:nvPr>
        </p:nvSpPr>
        <p:spPr>
          <a:prstGeom prst="rect">
            <a:avLst/>
          </a:prstGeom>
        </p:spPr>
        <p:txBody>
          <a:bodyPr/>
          <a:lstStyle/>
          <a:p>
            <a:pPr marL="39117" marR="39117" lvl="0" defTabSz="914400">
              <a:spcBef>
                <a:spcPts val="400"/>
              </a:spcBef>
              <a:buClr>
                <a:srgbClr val="000000"/>
              </a:buClr>
              <a:buFont typeface="Lucida Sans Regular"/>
              <a:defRPr sz="1800"/>
            </a:pPr>
            <a:r>
              <a:rPr sz="1200" dirty="0">
                <a:uFill>
                  <a:solidFill/>
                </a:uFill>
                <a:latin typeface="Lucida Sans Regular"/>
                <a:ea typeface="Lucida Sans Regular"/>
                <a:cs typeface="Lucida Sans Regular"/>
                <a:sym typeface="Lucida Sans Regular"/>
              </a:rPr>
              <a:t>Typically more than one cache (L1 and L2) and also caches for data/instructions. We focus on data cache closest to CPU.</a:t>
            </a:r>
          </a:p>
          <a:p>
            <a:pPr marL="39117" marR="39117" lvl="0" defTabSz="914400">
              <a:spcBef>
                <a:spcPts val="400"/>
              </a:spcBef>
              <a:buClr>
                <a:srgbClr val="000000"/>
              </a:buClr>
              <a:buFont typeface="Lucida Sans Regular"/>
              <a:defRPr sz="1800"/>
            </a:pPr>
            <a:r>
              <a:rPr sz="1200" dirty="0">
                <a:uFill>
                  <a:solidFill/>
                </a:uFill>
                <a:latin typeface="Lucida Sans Regular"/>
                <a:ea typeface="Lucida Sans Regular"/>
                <a:cs typeface="Lucida Sans Regular"/>
                <a:sym typeface="Lucida Sans Regular"/>
              </a:rPr>
              <a:t>main idea: speed up access to slower hardware by adding hardware that is faster than cheaper hardware but cheaper than faster hardware</a:t>
            </a:r>
          </a:p>
          <a:p>
            <a:pPr marL="39117" marR="39117" lvl="0" defTabSz="914400">
              <a:spcBef>
                <a:spcPts val="400"/>
              </a:spcBef>
              <a:buClr>
                <a:srgbClr val="000000"/>
              </a:buClr>
              <a:buFont typeface="Lucida Sans Regular"/>
              <a:defRPr sz="1800"/>
            </a:pPr>
            <a:r>
              <a:rPr sz="1200" dirty="0">
                <a:uFill>
                  <a:solidFill/>
                </a:uFill>
                <a:latin typeface="Lucida Sans Regular"/>
                <a:ea typeface="Lucida Sans Regular"/>
                <a:cs typeface="Lucida Sans Regular"/>
                <a:sym typeface="Lucida Sans Regular"/>
              </a:rPr>
              <a:t>Cache line = 64 bytes is typical</a:t>
            </a:r>
          </a:p>
          <a:p>
            <a:pPr marL="39117" marR="39117" lvl="0" defTabSz="914400">
              <a:spcBef>
                <a:spcPts val="400"/>
              </a:spcBef>
              <a:buClr>
                <a:srgbClr val="000000"/>
              </a:buClr>
              <a:buFont typeface="Lucida Sans Regular"/>
              <a:defRPr sz="1800"/>
            </a:pPr>
            <a:r>
              <a:rPr sz="1200" dirty="0">
                <a:uFill>
                  <a:solidFill/>
                </a:uFill>
                <a:latin typeface="Lucida Sans Regular"/>
                <a:ea typeface="Lucida Sans Regular"/>
                <a:cs typeface="Lucida Sans Regular"/>
                <a:sym typeface="Lucida Sans Regular"/>
              </a:rPr>
              <a:t>L1 cache 64K on </a:t>
            </a:r>
            <a:r>
              <a:rPr sz="1200" dirty="0" err="1">
                <a:uFill>
                  <a:solidFill/>
                </a:uFill>
                <a:latin typeface="Lucida Sans Regular"/>
                <a:ea typeface="Lucida Sans Regular"/>
                <a:cs typeface="Lucida Sans Regular"/>
                <a:sym typeface="Lucida Sans Regular"/>
              </a:rPr>
              <a:t>MacbookPro</a:t>
            </a:r>
            <a:endParaRPr sz="1200" dirty="0">
              <a:uFill>
                <a:solidFill/>
              </a:uFill>
              <a:latin typeface="Lucida Sans Regular"/>
              <a:ea typeface="Lucida Sans Regular"/>
              <a:cs typeface="Lucida Sans Regular"/>
              <a:sym typeface="Lucida Sans Regular"/>
            </a:endParaRPr>
          </a:p>
          <a:p>
            <a:pPr marL="39117" marR="39117" lvl="0" defTabSz="914400">
              <a:spcBef>
                <a:spcPts val="400"/>
              </a:spcBef>
              <a:buClr>
                <a:srgbClr val="000000"/>
              </a:buClr>
              <a:buFont typeface="Lucida Sans Regular"/>
              <a:defRPr sz="1800"/>
            </a:pPr>
            <a:r>
              <a:rPr sz="1200" dirty="0">
                <a:uFill>
                  <a:solidFill/>
                </a:uFill>
                <a:latin typeface="Lucida Sans Regular"/>
                <a:ea typeface="Lucida Sans Regular"/>
                <a:cs typeface="Lucida Sans Regular"/>
                <a:sym typeface="Lucida Sans Regular"/>
              </a:rPr>
              <a:t>Which is faster: loop 1 or loop2? Same on most machines because array accesses is bottleneck and both fragments bring same memory into cache.</a:t>
            </a:r>
          </a:p>
          <a:p>
            <a:pPr marL="39117" marR="39117" lvl="0" defTabSz="914400">
              <a:spcBef>
                <a:spcPts val="400"/>
              </a:spcBef>
              <a:buClr>
                <a:srgbClr val="000000"/>
              </a:buClr>
              <a:buFont typeface="Lucida Sans Regular"/>
              <a:defRPr sz="1800"/>
            </a:pPr>
            <a:r>
              <a:rPr sz="1200" dirty="0">
                <a:uFill>
                  <a:solidFill/>
                </a:uFill>
                <a:latin typeface="Lucida Sans Regular"/>
                <a:ea typeface="Lucida Sans Regular"/>
                <a:cs typeface="Lucida Sans Regular"/>
                <a:sym typeface="Lucida Sans Regular"/>
              </a:rPr>
              <a:t>http://igoro.com/archive/gallery-of-processor-cache-effects/</a:t>
            </a:r>
          </a:p>
        </p:txBody>
      </p:sp>
    </p:spTree>
    <p:extLst>
      <p:ext uri="{BB962C8B-B14F-4D97-AF65-F5344CB8AC3E}">
        <p14:creationId xmlns:p14="http://schemas.microsoft.com/office/powerpoint/2010/main" val="560888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noRot="1" noChangeAspect="1"/>
          </p:cNvSpPr>
          <p:nvPr>
            <p:ph type="sldImg"/>
          </p:nvPr>
        </p:nvSpPr>
        <p:spPr>
          <a:prstGeom prst="rect">
            <a:avLst/>
          </a:prstGeom>
        </p:spPr>
        <p:txBody>
          <a:bodyPr/>
          <a:lstStyle/>
          <a:p>
            <a:pPr lvl="0"/>
            <a:endParaRPr/>
          </a:p>
        </p:txBody>
      </p:sp>
      <p:sp>
        <p:nvSpPr>
          <p:cNvPr id="102" name="Shape 102"/>
          <p:cNvSpPr>
            <a:spLocks noGrp="1"/>
          </p:cNvSpPr>
          <p:nvPr>
            <p:ph type="body" sz="quarter" idx="1"/>
          </p:nvPr>
        </p:nvSpPr>
        <p:spPr>
          <a:prstGeom prst="rect">
            <a:avLst/>
          </a:prstGeom>
        </p:spPr>
        <p:txBody>
          <a:bodyPr/>
          <a:lstStyle>
            <a:lvl1pPr marL="39117" marR="39117" defTabSz="914400">
              <a:spcBef>
                <a:spcPts val="400"/>
              </a:spcBef>
              <a:buClr>
                <a:srgbClr val="000000"/>
              </a:buClr>
              <a:buFont typeface="Lucida Sans Regular"/>
              <a:defRPr>
                <a:uFill>
                  <a:solidFill/>
                </a:uFill>
                <a:latin typeface="Lucida Sans Regular"/>
                <a:ea typeface="Lucida Sans Regular"/>
                <a:cs typeface="Lucida Sans Regular"/>
                <a:sym typeface="Lucida Sans Regular"/>
              </a:defRPr>
            </a:lvl1pPr>
          </a:lstStyle>
          <a:p>
            <a:pPr lvl="0">
              <a:defRPr sz="1800">
                <a:uFillTx/>
              </a:defRPr>
            </a:pPr>
            <a:r>
              <a:rPr sz="1200">
                <a:uFill>
                  <a:solidFill/>
                </a:uFill>
              </a:rPr>
              <a:t>random shuffle helps with analysis and protects against worst case [stay tuned]</a:t>
            </a:r>
          </a:p>
        </p:txBody>
      </p:sp>
    </p:spTree>
    <p:extLst>
      <p:ext uri="{BB962C8B-B14F-4D97-AF65-F5344CB8AC3E}">
        <p14:creationId xmlns:p14="http://schemas.microsoft.com/office/powerpoint/2010/main" val="1232535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9" name="Shape 999"/>
          <p:cNvSpPr>
            <a:spLocks noGrp="1" noRot="1" noChangeAspect="1"/>
          </p:cNvSpPr>
          <p:nvPr>
            <p:ph type="sldImg"/>
          </p:nvPr>
        </p:nvSpPr>
        <p:spPr>
          <a:prstGeom prst="rect">
            <a:avLst/>
          </a:prstGeom>
        </p:spPr>
        <p:txBody>
          <a:bodyPr/>
          <a:lstStyle/>
          <a:p>
            <a:pPr lvl="0"/>
            <a:endParaRPr/>
          </a:p>
        </p:txBody>
      </p:sp>
      <p:sp>
        <p:nvSpPr>
          <p:cNvPr id="1000" name="Shape 1000"/>
          <p:cNvSpPr>
            <a:spLocks noGrp="1"/>
          </p:cNvSpPr>
          <p:nvPr>
            <p:ph type="body" sz="quarter" idx="1"/>
          </p:nvPr>
        </p:nvSpPr>
        <p:spPr>
          <a:prstGeom prst="rect">
            <a:avLst/>
          </a:prstGeom>
        </p:spPr>
        <p:txBody>
          <a:bodyPr/>
          <a:lstStyle>
            <a:lvl1pPr marL="48393" marR="48393" defTabSz="914400">
              <a:spcBef>
                <a:spcPts val="400"/>
              </a:spcBef>
              <a:buClr>
                <a:srgbClr val="000000"/>
              </a:buClr>
              <a:buFont typeface="Lucida Sans Regular"/>
              <a:defRPr>
                <a:uFill>
                  <a:solidFill/>
                </a:uFill>
                <a:latin typeface="Lucida Sans Regular"/>
                <a:ea typeface="Lucida Sans Regular"/>
                <a:cs typeface="Lucida Sans Regular"/>
                <a:sym typeface="Lucida Sans Regular"/>
              </a:defRPr>
            </a:lvl1pPr>
          </a:lstStyle>
          <a:p>
            <a:pPr lvl="0">
              <a:defRPr sz="1800">
                <a:uFillTx/>
              </a:defRPr>
            </a:pPr>
            <a:r>
              <a:rPr sz="1200">
                <a:uFill>
                  <a:solidFill/>
                </a:uFill>
              </a:rPr>
              <a:t>more disastrous consequences in C</a:t>
            </a:r>
          </a:p>
        </p:txBody>
      </p:sp>
    </p:spTree>
    <p:extLst>
      <p:ext uri="{BB962C8B-B14F-4D97-AF65-F5344CB8AC3E}">
        <p14:creationId xmlns:p14="http://schemas.microsoft.com/office/powerpoint/2010/main" val="18561892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Shape 1006"/>
          <p:cNvSpPr>
            <a:spLocks noGrp="1" noRot="1" noChangeAspect="1"/>
          </p:cNvSpPr>
          <p:nvPr>
            <p:ph type="sldImg"/>
          </p:nvPr>
        </p:nvSpPr>
        <p:spPr>
          <a:prstGeom prst="rect">
            <a:avLst/>
          </a:prstGeom>
        </p:spPr>
        <p:txBody>
          <a:bodyPr/>
          <a:lstStyle/>
          <a:p>
            <a:pPr lvl="0"/>
            <a:endParaRPr/>
          </a:p>
        </p:txBody>
      </p:sp>
      <p:sp>
        <p:nvSpPr>
          <p:cNvPr id="1007" name="Shape 1007"/>
          <p:cNvSpPr>
            <a:spLocks noGrp="1"/>
          </p:cNvSpPr>
          <p:nvPr>
            <p:ph type="body" sz="quarter" idx="1"/>
          </p:nvPr>
        </p:nvSpPr>
        <p:spPr>
          <a:prstGeom prst="rect">
            <a:avLst/>
          </a:prstGeom>
        </p:spPr>
        <p:txBody>
          <a:bodyPr/>
          <a:lstStyle>
            <a:lvl1pPr marL="48384" marR="48384" defTabSz="914400">
              <a:spcBef>
                <a:spcPts val="400"/>
              </a:spcBef>
              <a:buClr>
                <a:srgbClr val="000000"/>
              </a:buClr>
              <a:buFont typeface="Lucida Sans Regular"/>
              <a:defRPr>
                <a:uFill>
                  <a:solidFill/>
                </a:uFill>
                <a:latin typeface="Lucida Sans Regular"/>
                <a:ea typeface="Lucida Sans Regular"/>
                <a:cs typeface="Lucida Sans Regular"/>
                <a:sym typeface="Lucida Sans Regular"/>
              </a:defRPr>
            </a:lvl1pPr>
          </a:lstStyle>
          <a:p>
            <a:pPr lvl="0">
              <a:defRPr sz="1800">
                <a:uFillTx/>
              </a:defRPr>
            </a:pPr>
            <a:r>
              <a:rPr sz="1200">
                <a:uFill>
                  <a:solidFill/>
                </a:uFill>
              </a:rPr>
              <a:t>Why does Java system sort (and C qsort) use deterministic algorithm? Programmers like reproducibility when debugging. Wouldn't be a good idea for C qsort() since you could get different results if you have duplicate keys. Less problematic in Java since quicksort is only for primitive types.  Bentley-McIlroy argue that library function shouldn't call rand() and have a side effect (but it could use its own).</a:t>
            </a:r>
          </a:p>
        </p:txBody>
      </p:sp>
    </p:spTree>
    <p:extLst>
      <p:ext uri="{BB962C8B-B14F-4D97-AF65-F5344CB8AC3E}">
        <p14:creationId xmlns:p14="http://schemas.microsoft.com/office/powerpoint/2010/main" val="33904746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 name="Shape 1013"/>
          <p:cNvSpPr>
            <a:spLocks noGrp="1" noRot="1" noChangeAspect="1"/>
          </p:cNvSpPr>
          <p:nvPr>
            <p:ph type="sldImg"/>
          </p:nvPr>
        </p:nvSpPr>
        <p:spPr>
          <a:prstGeom prst="rect">
            <a:avLst/>
          </a:prstGeom>
        </p:spPr>
        <p:txBody>
          <a:bodyPr/>
          <a:lstStyle/>
          <a:p>
            <a:pPr lvl="0"/>
            <a:endParaRPr/>
          </a:p>
        </p:txBody>
      </p:sp>
      <p:sp>
        <p:nvSpPr>
          <p:cNvPr id="1014" name="Shape 1014"/>
          <p:cNvSpPr>
            <a:spLocks noGrp="1"/>
          </p:cNvSpPr>
          <p:nvPr>
            <p:ph type="body" sz="quarter" idx="1"/>
          </p:nvPr>
        </p:nvSpPr>
        <p:spPr>
          <a:prstGeom prst="rect">
            <a:avLst/>
          </a:prstGeom>
        </p:spPr>
        <p:txBody>
          <a:bodyPr/>
          <a:lstStyle/>
          <a:p>
            <a:pPr marL="48393" marR="48393"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GPUsort  maps the bitonic sorting network to GPUs (graphical processing unit) using simple texture mapping operations and effectively utilizes the memory bandwidth using cache-efficient memory accesses</a:t>
            </a:r>
          </a:p>
          <a:p>
            <a:pPr marL="48393" marR="48393"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shaker sort, cube sort, column sort.</a:t>
            </a:r>
          </a:p>
          <a:p>
            <a:pPr marL="48393" marR="48393" lvl="0" defTabSz="914400">
              <a:spcBef>
                <a:spcPts val="400"/>
              </a:spcBef>
              <a:buClr>
                <a:srgbClr val="000000"/>
              </a:buClr>
              <a:buFont typeface="Lucida Sans Regular"/>
              <a:defRPr sz="1800"/>
            </a:pPr>
            <a:endParaRPr sz="1200">
              <a:uFill>
                <a:solidFill/>
              </a:uFill>
              <a:latin typeface="Lucida Sans Regular"/>
              <a:ea typeface="Lucida Sans Regular"/>
              <a:cs typeface="Lucida Sans Regular"/>
              <a:sym typeface="Lucida Sans Regular"/>
            </a:endParaRPr>
          </a:p>
          <a:p>
            <a:pPr marL="48393" marR="48393"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http://gamma.cs.unc.edu/GPUSORT/index.html</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Samplesort.</a:t>
            </a:r>
          </a:p>
          <a:p>
            <a:pPr marL="496318"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Basic algorithm = quicksort.</a:t>
            </a:r>
          </a:p>
          <a:p>
            <a:pPr marL="496318"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Sort a relatively large random sample from the array.</a:t>
            </a:r>
          </a:p>
          <a:p>
            <a:pPr marL="496318"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Use sorted elements as pivots.</a:t>
            </a:r>
          </a:p>
          <a:p>
            <a:pPr marL="496318"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Pivots are (probabilistically) good estimates of true medians.</a:t>
            </a:r>
          </a:p>
        </p:txBody>
      </p:sp>
    </p:spTree>
    <p:extLst>
      <p:ext uri="{BB962C8B-B14F-4D97-AF65-F5344CB8AC3E}">
        <p14:creationId xmlns:p14="http://schemas.microsoft.com/office/powerpoint/2010/main" val="35069180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1" name="Shape 1021"/>
          <p:cNvSpPr>
            <a:spLocks noGrp="1" noRot="1" noChangeAspect="1"/>
          </p:cNvSpPr>
          <p:nvPr>
            <p:ph type="sldImg"/>
          </p:nvPr>
        </p:nvSpPr>
        <p:spPr>
          <a:prstGeom prst="rect">
            <a:avLst/>
          </a:prstGeom>
        </p:spPr>
        <p:txBody>
          <a:bodyPr/>
          <a:lstStyle/>
          <a:p>
            <a:pPr lvl="0"/>
            <a:endParaRPr/>
          </a:p>
        </p:txBody>
      </p:sp>
      <p:sp>
        <p:nvSpPr>
          <p:cNvPr id="1022" name="Shape 1022"/>
          <p:cNvSpPr>
            <a:spLocks noGrp="1"/>
          </p:cNvSpPr>
          <p:nvPr>
            <p:ph type="body" sz="quarter" idx="1"/>
          </p:nvPr>
        </p:nvSpPr>
        <p:spPr>
          <a:prstGeom prst="rect">
            <a:avLst/>
          </a:prstGeom>
        </p:spPr>
        <p:txBody>
          <a:bodyPr/>
          <a:lstStyle>
            <a:lvl1pPr marL="39091" marR="39091" defTabSz="914400">
              <a:spcBef>
                <a:spcPts val="400"/>
              </a:spcBef>
              <a:buClr>
                <a:srgbClr val="000000"/>
              </a:buClr>
              <a:buFont typeface="Lucida Sans Regular"/>
              <a:defRPr>
                <a:uFill>
                  <a:solidFill/>
                </a:uFill>
                <a:latin typeface="Lucida Sans Regular"/>
                <a:ea typeface="Lucida Sans Regular"/>
                <a:cs typeface="Lucida Sans Regular"/>
                <a:sym typeface="Lucida Sans Regular"/>
              </a:defRPr>
            </a:lvl1pPr>
          </a:lstStyle>
          <a:p>
            <a:pPr lvl="0">
              <a:defRPr sz="1800">
                <a:uFillTx/>
              </a:defRPr>
            </a:pPr>
            <a:r>
              <a:rPr sz="1200">
                <a:uFill>
                  <a:solidFill/>
                </a:uFill>
              </a:rPr>
              <a:t>Elementary sort may be method of choice for some combination but cannot cover all combinations of attributes.</a:t>
            </a:r>
          </a:p>
        </p:txBody>
      </p:sp>
    </p:spTree>
    <p:extLst>
      <p:ext uri="{BB962C8B-B14F-4D97-AF65-F5344CB8AC3E}">
        <p14:creationId xmlns:p14="http://schemas.microsoft.com/office/powerpoint/2010/main" val="42254589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Shape 1028"/>
          <p:cNvSpPr>
            <a:spLocks noGrp="1" noRot="1" noChangeAspect="1"/>
          </p:cNvSpPr>
          <p:nvPr>
            <p:ph type="sldImg"/>
          </p:nvPr>
        </p:nvSpPr>
        <p:spPr>
          <a:prstGeom prst="rect">
            <a:avLst/>
          </a:prstGeom>
        </p:spPr>
        <p:txBody>
          <a:bodyPr/>
          <a:lstStyle/>
          <a:p>
            <a:pPr lvl="0"/>
            <a:endParaRPr/>
          </a:p>
        </p:txBody>
      </p:sp>
      <p:sp>
        <p:nvSpPr>
          <p:cNvPr id="1029" name="Shape 1029"/>
          <p:cNvSpPr>
            <a:spLocks noGrp="1"/>
          </p:cNvSpPr>
          <p:nvPr>
            <p:ph type="body" sz="quarter" idx="1"/>
          </p:nvPr>
        </p:nvSpPr>
        <p:spPr>
          <a:prstGeom prst="rect">
            <a:avLst/>
          </a:prstGeom>
        </p:spPr>
        <p:txBody>
          <a:bodyPr/>
          <a:lstStyle/>
          <a:p>
            <a:pPr marL="48384" marR="48384" lvl="0" defTabSz="914400">
              <a:lnSpc>
                <a:spcPct val="120000"/>
              </a:lnSpc>
              <a:spcBef>
                <a:spcPts val="400"/>
              </a:spcBef>
              <a:buClr>
                <a:srgbClr val="000000"/>
              </a:buClr>
              <a:buFont typeface="Lucida Sans Regular"/>
              <a:defRPr sz="1800"/>
            </a:pPr>
            <a:r>
              <a:rPr sz="1400">
                <a:uFill>
                  <a:solidFill/>
                </a:uFill>
                <a:latin typeface="Lucida Sans Regular"/>
                <a:ea typeface="Lucida Sans Regular"/>
                <a:cs typeface="Lucida Sans Regular"/>
                <a:sym typeface="Lucida Sans Regular"/>
              </a:rPr>
              <a:t>Note: sedgewick interface uses sort(a, 0, N-1)</a:t>
            </a:r>
          </a:p>
          <a:p>
            <a:pPr marL="48384" marR="48384" lvl="0" defTabSz="914400">
              <a:lnSpc>
                <a:spcPct val="120000"/>
              </a:lnSpc>
              <a:spcBef>
                <a:spcPts val="400"/>
              </a:spcBef>
              <a:buClr>
                <a:srgbClr val="000000"/>
              </a:buClr>
              <a:buFont typeface="Lucida Sans Regular"/>
              <a:defRPr sz="1800"/>
            </a:pPr>
            <a:r>
              <a:rPr sz="1400">
                <a:uFill>
                  <a:solidFill/>
                </a:uFill>
                <a:latin typeface="Lucida Sans Regular"/>
                <a:ea typeface="Lucida Sans Regular"/>
                <a:cs typeface="Lucida Sans Regular"/>
                <a:sym typeface="Lucida Sans Regular"/>
              </a:rPr>
              <a:t>Why the difference? Stability unimportant with primitive types since there is no associated data. Mergesort uses extra memory , but if you are already using Objects, then maybe you won't care as much. Quicksort usually faster than mergesort on most inputs. Comparisons might be more expensive for objects and mergesort uses fewer comparisons.</a:t>
            </a:r>
          </a:p>
          <a:p>
            <a:pPr marL="48384" marR="48384" lvl="0" defTabSz="914400">
              <a:lnSpc>
                <a:spcPct val="120000"/>
              </a:lnSpc>
              <a:spcBef>
                <a:spcPts val="400"/>
              </a:spcBef>
              <a:buClr>
                <a:srgbClr val="000000"/>
              </a:buClr>
              <a:buFont typeface="Lucida Sans Regular"/>
              <a:defRPr sz="1800"/>
            </a:pPr>
            <a:r>
              <a:rPr sz="1400">
                <a:uFill>
                  <a:solidFill/>
                </a:uFill>
                <a:latin typeface="Lucida Sans Regular"/>
                <a:ea typeface="Lucida Sans Regular"/>
                <a:cs typeface="Lucida Sans Regular"/>
                <a:sym typeface="Lucida Sans Regular"/>
              </a:rPr>
              <a:t>A.   Use of primitive types indicates time and space are critical.</a:t>
            </a:r>
          </a:p>
          <a:p>
            <a:pPr marL="48384" marR="48384" lvl="0" defTabSz="914400">
              <a:lnSpc>
                <a:spcPct val="120000"/>
              </a:lnSpc>
              <a:spcBef>
                <a:spcPts val="400"/>
              </a:spcBef>
              <a:buClr>
                <a:srgbClr val="000000"/>
              </a:buClr>
              <a:buFont typeface="Lucida Sans Regular"/>
              <a:defRPr sz="1800"/>
            </a:pPr>
            <a:r>
              <a:rPr sz="1400">
                <a:uFill>
                  <a:solidFill/>
                </a:uFill>
                <a:latin typeface="Lucida Sans Regular"/>
                <a:ea typeface="Lucida Sans Regular"/>
                <a:cs typeface="Lucida Sans Regular"/>
                <a:sym typeface="Lucida Sans Regular"/>
              </a:rPr>
              <a:t>A.   Use of objects indicates time and space not so critical.</a:t>
            </a:r>
          </a:p>
        </p:txBody>
      </p:sp>
    </p:spTree>
    <p:extLst>
      <p:ext uri="{BB962C8B-B14F-4D97-AF65-F5344CB8AC3E}">
        <p14:creationId xmlns:p14="http://schemas.microsoft.com/office/powerpoint/2010/main" val="38701313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 name="Shape 1035"/>
          <p:cNvSpPr>
            <a:spLocks noGrp="1" noRot="1" noChangeAspect="1"/>
          </p:cNvSpPr>
          <p:nvPr>
            <p:ph type="sldImg"/>
          </p:nvPr>
        </p:nvSpPr>
        <p:spPr>
          <a:prstGeom prst="rect">
            <a:avLst/>
          </a:prstGeom>
        </p:spPr>
        <p:txBody>
          <a:bodyPr/>
          <a:lstStyle/>
          <a:p>
            <a:pPr lvl="0"/>
            <a:endParaRPr/>
          </a:p>
        </p:txBody>
      </p:sp>
      <p:sp>
        <p:nvSpPr>
          <p:cNvPr id="1036" name="Shape 1036"/>
          <p:cNvSpPr>
            <a:spLocks noGrp="1"/>
          </p:cNvSpPr>
          <p:nvPr>
            <p:ph type="body" sz="quarter" idx="1"/>
          </p:nvPr>
        </p:nvSpPr>
        <p:spPr>
          <a:prstGeom prst="rect">
            <a:avLst/>
          </a:prstGeom>
        </p:spPr>
        <p:txBody>
          <a:bodyPr/>
          <a:lstStyle>
            <a:lvl1pPr marL="40639" marR="40639" defTabSz="914400">
              <a:spcBef>
                <a:spcPts val="400"/>
              </a:spcBef>
              <a:buClr>
                <a:srgbClr val="000000"/>
              </a:buClr>
              <a:buFont typeface="Lucida Sans Regular"/>
              <a:defRPr>
                <a:uFill>
                  <a:solidFill/>
                </a:uFill>
                <a:latin typeface="Lucida Sans Regular"/>
                <a:ea typeface="Lucida Sans Regular"/>
                <a:cs typeface="Lucida Sans Regular"/>
                <a:sym typeface="Lucida Sans Regular"/>
              </a:defRPr>
            </a:lvl1pPr>
          </a:lstStyle>
          <a:p>
            <a:pPr lvl="0">
              <a:defRPr sz="1800">
                <a:uFillTx/>
              </a:defRPr>
            </a:pPr>
            <a:r>
              <a:rPr sz="1200">
                <a:uFill>
                  <a:solidFill/>
                </a:uFill>
              </a:rPr>
              <a:t>Here are a few more sorting algorithms...</a:t>
            </a:r>
          </a:p>
        </p:txBody>
      </p:sp>
    </p:spTree>
    <p:extLst>
      <p:ext uri="{BB962C8B-B14F-4D97-AF65-F5344CB8AC3E}">
        <p14:creationId xmlns:p14="http://schemas.microsoft.com/office/powerpoint/2010/main" val="36866288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3" name="Shape 1073"/>
          <p:cNvSpPr>
            <a:spLocks noGrp="1" noRot="1" noChangeAspect="1"/>
          </p:cNvSpPr>
          <p:nvPr>
            <p:ph type="sldImg"/>
          </p:nvPr>
        </p:nvSpPr>
        <p:spPr>
          <a:prstGeom prst="rect">
            <a:avLst/>
          </a:prstGeom>
        </p:spPr>
        <p:txBody>
          <a:bodyPr/>
          <a:lstStyle/>
          <a:p>
            <a:pPr lvl="0"/>
            <a:endParaRPr/>
          </a:p>
        </p:txBody>
      </p:sp>
      <p:sp>
        <p:nvSpPr>
          <p:cNvPr id="1074" name="Shape 1074"/>
          <p:cNvSpPr>
            <a:spLocks noGrp="1"/>
          </p:cNvSpPr>
          <p:nvPr>
            <p:ph type="body" sz="quarter" idx="1"/>
          </p:nvPr>
        </p:nvSpPr>
        <p:spPr>
          <a:prstGeom prst="rect">
            <a:avLst/>
          </a:prstGeom>
        </p:spPr>
        <p:txBody>
          <a:bodyPr/>
          <a:lstStyle/>
          <a:p>
            <a:pPr lvl="0">
              <a:defRPr sz="1800"/>
            </a:pPr>
            <a:r>
              <a:rPr sz="1200"/>
              <a:t>each column gives one of sorting algorithms at important intermediate stage (selection, insertion, shell, merge, merge BU, quick)</a:t>
            </a:r>
          </a:p>
        </p:txBody>
      </p:sp>
    </p:spTree>
    <p:extLst>
      <p:ext uri="{BB962C8B-B14F-4D97-AF65-F5344CB8AC3E}">
        <p14:creationId xmlns:p14="http://schemas.microsoft.com/office/powerpoint/2010/main" val="2989786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Shape 114"/>
          <p:cNvSpPr>
            <a:spLocks noGrp="1" noRot="1" noChangeAspect="1"/>
          </p:cNvSpPr>
          <p:nvPr>
            <p:ph type="sldImg"/>
          </p:nvPr>
        </p:nvSpPr>
        <p:spPr>
          <a:prstGeom prst="rect">
            <a:avLst/>
          </a:prstGeom>
        </p:spPr>
        <p:txBody>
          <a:bodyPr/>
          <a:lstStyle/>
          <a:p>
            <a:pPr lvl="0"/>
            <a:endParaRPr/>
          </a:p>
        </p:txBody>
      </p:sp>
      <p:sp>
        <p:nvSpPr>
          <p:cNvPr id="115" name="Shape 115"/>
          <p:cNvSpPr>
            <a:spLocks noGrp="1"/>
          </p:cNvSpPr>
          <p:nvPr>
            <p:ph type="body" sz="quarter" idx="1"/>
          </p:nvPr>
        </p:nvSpPr>
        <p:spPr>
          <a:prstGeom prst="rect">
            <a:avLst/>
          </a:prstGeom>
        </p:spPr>
        <p:txBody>
          <a:bodyPr/>
          <a:lstStyle/>
          <a:p>
            <a:pPr lvl="0">
              <a:defRPr sz="1800"/>
            </a:pPr>
            <a:r>
              <a:rPr sz="1200"/>
              <a:t>Invented in 1960 while a student at Moscow State University at the age of 26.</a:t>
            </a:r>
          </a:p>
          <a:p>
            <a:pPr lvl="0">
              <a:defRPr sz="1800"/>
            </a:pPr>
            <a:r>
              <a:rPr sz="1200"/>
              <a:t>He had a hard time explaining his algorithm to his colleagues</a:t>
            </a:r>
          </a:p>
          <a:p>
            <a:pPr lvl="0">
              <a:defRPr sz="1800"/>
            </a:pPr>
            <a:r>
              <a:rPr sz="1200"/>
              <a:t>failed to implement it in Mercury Autocode because it lacked recursion! That was the only programming language Hoare knew at the time.</a:t>
            </a:r>
          </a:p>
          <a:p>
            <a:pPr lvl="0">
              <a:defRPr sz="1800"/>
            </a:pPr>
            <a:r>
              <a:rPr sz="1200"/>
              <a:t>Later, he took a class in Algol 60 and succeeded in coding it up.</a:t>
            </a:r>
          </a:p>
          <a:p>
            <a:pPr lvl="0">
              <a:defRPr sz="1800"/>
            </a:pPr>
            <a:r>
              <a:rPr sz="1200"/>
              <a:t>"Here is a language so far ahead of its time, that it was not only an improvement on its predecessors, but also on nearly all its successors." referring to Algol 60</a:t>
            </a:r>
          </a:p>
        </p:txBody>
      </p:sp>
    </p:spTree>
    <p:extLst>
      <p:ext uri="{BB962C8B-B14F-4D97-AF65-F5344CB8AC3E}">
        <p14:creationId xmlns:p14="http://schemas.microsoft.com/office/powerpoint/2010/main" val="1736369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a:spLocks noGrp="1" noRot="1" noChangeAspect="1"/>
          </p:cNvSpPr>
          <p:nvPr>
            <p:ph type="sldImg"/>
          </p:nvPr>
        </p:nvSpPr>
        <p:spPr>
          <a:prstGeom prst="rect">
            <a:avLst/>
          </a:prstGeom>
        </p:spPr>
        <p:txBody>
          <a:bodyPr/>
          <a:lstStyle/>
          <a:p>
            <a:pPr lvl="0"/>
            <a:endParaRPr/>
          </a:p>
        </p:txBody>
      </p:sp>
      <p:sp>
        <p:nvSpPr>
          <p:cNvPr id="125" name="Shape 125"/>
          <p:cNvSpPr>
            <a:spLocks noGrp="1"/>
          </p:cNvSpPr>
          <p:nvPr>
            <p:ph type="body" sz="quarter" idx="1"/>
          </p:nvPr>
        </p:nvSpPr>
        <p:spPr>
          <a:prstGeom prst="rect">
            <a:avLst/>
          </a:prstGeom>
        </p:spPr>
        <p:txBody>
          <a:bodyPr/>
          <a:lstStyle/>
          <a:p>
            <a:pPr lvl="0">
              <a:defRPr sz="1800"/>
            </a:pPr>
            <a:r>
              <a:rPr sz="1200"/>
              <a:t>failed to implement it in Mercury Autocode because it lacked recursion! That was the only programming language Hoare knew at the time.</a:t>
            </a:r>
          </a:p>
          <a:p>
            <a:pPr lvl="0">
              <a:defRPr sz="1800"/>
            </a:pPr>
            <a:r>
              <a:rPr sz="1200"/>
              <a:t>Invented while a student at Moscow State University at the age of 26.</a:t>
            </a:r>
          </a:p>
          <a:p>
            <a:pPr lvl="0">
              <a:defRPr sz="1800"/>
            </a:pPr>
            <a:r>
              <a:rPr sz="1200"/>
              <a:t>Later, he took a class in Algol 60.</a:t>
            </a:r>
          </a:p>
        </p:txBody>
      </p:sp>
    </p:spTree>
    <p:extLst>
      <p:ext uri="{BB962C8B-B14F-4D97-AF65-F5344CB8AC3E}">
        <p14:creationId xmlns:p14="http://schemas.microsoft.com/office/powerpoint/2010/main" val="3277336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prstGeom prst="rect">
            <a:avLst/>
          </a:prstGeom>
        </p:spPr>
        <p:txBody>
          <a:bodyPr/>
          <a:lstStyle/>
          <a:p>
            <a:pPr lvl="0"/>
            <a:endParaRPr/>
          </a:p>
        </p:txBody>
      </p:sp>
      <p:sp>
        <p:nvSpPr>
          <p:cNvPr id="135" name="Shape 135"/>
          <p:cNvSpPr>
            <a:spLocks noGrp="1"/>
          </p:cNvSpPr>
          <p:nvPr>
            <p:ph type="body" sz="quarter" idx="1"/>
          </p:nvPr>
        </p:nvSpPr>
        <p:spPr>
          <a:prstGeom prst="rect">
            <a:avLst/>
          </a:prstGeom>
        </p:spPr>
        <p:txBody>
          <a:bodyPr/>
          <a:lstStyle/>
          <a:p>
            <a:pPr lvl="0">
              <a:defRPr sz="1800"/>
            </a:pPr>
            <a:r>
              <a:rPr sz="1200"/>
              <a:t>found performance bug in Knuth's implementation of quicksort</a:t>
            </a:r>
          </a:p>
          <a:p>
            <a:pPr lvl="0">
              <a:defRPr sz="1800"/>
            </a:pPr>
            <a:r>
              <a:rPr sz="1200"/>
              <a:t>phd thesis = quicksort (with Knuth as advisor)</a:t>
            </a:r>
          </a:p>
        </p:txBody>
      </p:sp>
    </p:spTree>
    <p:extLst>
      <p:ext uri="{BB962C8B-B14F-4D97-AF65-F5344CB8AC3E}">
        <p14:creationId xmlns:p14="http://schemas.microsoft.com/office/powerpoint/2010/main" val="3723907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prstGeom prst="rect">
            <a:avLst/>
          </a:prstGeom>
        </p:spPr>
        <p:txBody>
          <a:bodyPr/>
          <a:lstStyle/>
          <a:p>
            <a:pPr lvl="0"/>
            <a:endParaRPr/>
          </a:p>
        </p:txBody>
      </p:sp>
      <p:sp>
        <p:nvSpPr>
          <p:cNvPr id="149" name="Shape 149"/>
          <p:cNvSpPr>
            <a:spLocks noGrp="1"/>
          </p:cNvSpPr>
          <p:nvPr>
            <p:ph type="body" sz="quarter" idx="1"/>
          </p:nvPr>
        </p:nvSpPr>
        <p:spPr>
          <a:prstGeom prst="rect">
            <a:avLst/>
          </a:prstGeom>
        </p:spPr>
        <p:txBody>
          <a:bodyPr/>
          <a:lstStyle>
            <a:lvl1pPr marL="39014" marR="39014" defTabSz="914400">
              <a:spcBef>
                <a:spcPts val="400"/>
              </a:spcBef>
              <a:buClr>
                <a:srgbClr val="000000"/>
              </a:buClr>
              <a:buFont typeface="Lucida Sans Regular"/>
              <a:defRPr>
                <a:uFill>
                  <a:solidFill/>
                </a:uFill>
                <a:latin typeface="Lucida Sans Regular"/>
                <a:ea typeface="Lucida Sans Regular"/>
                <a:cs typeface="Lucida Sans Regular"/>
                <a:sym typeface="Lucida Sans Regular"/>
              </a:defRPr>
            </a:lvl1pPr>
          </a:lstStyle>
          <a:p>
            <a:pPr lvl="0">
              <a:defRPr sz="1800">
                <a:uFillTx/>
              </a:defRPr>
            </a:pPr>
            <a:r>
              <a:rPr sz="1200">
                <a:uFill>
                  <a:solidFill/>
                </a:uFill>
              </a:rPr>
              <a:t>23DemoPartitioning.key</a:t>
            </a:r>
          </a:p>
        </p:txBody>
      </p:sp>
    </p:spTree>
    <p:extLst>
      <p:ext uri="{BB962C8B-B14F-4D97-AF65-F5344CB8AC3E}">
        <p14:creationId xmlns:p14="http://schemas.microsoft.com/office/powerpoint/2010/main" val="25757889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hyperlink" Target="http://algs4.cs.princeton.edu" TargetMode="Externa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algs4.cs.princeton.edu"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p:bg>
      <p:bgPr>
        <a:solidFill>
          <a:srgbClr val="F5F5F5"/>
        </a:solidFill>
        <a:effectLst/>
      </p:bgPr>
    </p:bg>
    <p:spTree>
      <p:nvGrpSpPr>
        <p:cNvPr id="1" name=""/>
        <p:cNvGrpSpPr/>
        <p:nvPr/>
      </p:nvGrpSpPr>
      <p:grpSpPr>
        <a:xfrm>
          <a:off x="0" y="0"/>
          <a:ext cx="0" cy="0"/>
          <a:chOff x="0" y="0"/>
          <a:chExt cx="0" cy="0"/>
        </a:xfrm>
      </p:grpSpPr>
      <p:pic>
        <p:nvPicPr>
          <p:cNvPr id="7" name="endpapers.pdf"/>
          <p:cNvPicPr/>
          <p:nvPr/>
        </p:nvPicPr>
        <p:blipFill>
          <a:blip r:embed="rId2">
            <a:alphaModFix amt="20000"/>
          </a:blip>
          <a:srcRect l="24870" t="6296" r="16541" b="31489"/>
          <a:stretch>
            <a:fillRect/>
          </a:stretch>
        </p:blipFill>
        <p:spPr>
          <a:xfrm rot="16200000">
            <a:off x="1612899" y="-1612901"/>
            <a:ext cx="9779002" cy="13004801"/>
          </a:xfrm>
          <a:prstGeom prst="rect">
            <a:avLst/>
          </a:prstGeom>
          <a:ln w="12700">
            <a:round/>
          </a:ln>
        </p:spPr>
      </p:pic>
      <p:pic>
        <p:nvPicPr>
          <p:cNvPr id="8" name="cover2.pdf"/>
          <p:cNvPicPr/>
          <p:nvPr/>
        </p:nvPicPr>
        <p:blipFill>
          <a:blip r:embed="rId3"/>
          <a:stretch>
            <a:fillRect/>
          </a:stretch>
        </p:blipFill>
        <p:spPr>
          <a:xfrm>
            <a:off x="863600" y="3361625"/>
            <a:ext cx="3263900" cy="4093707"/>
          </a:xfrm>
          <a:prstGeom prst="rect">
            <a:avLst/>
          </a:prstGeom>
          <a:ln w="12700">
            <a:round/>
          </a:ln>
        </p:spPr>
      </p:pic>
      <p:sp>
        <p:nvSpPr>
          <p:cNvPr id="9" name="Shape 9"/>
          <p:cNvSpPr/>
          <p:nvPr/>
        </p:nvSpPr>
        <p:spPr>
          <a:xfrm>
            <a:off x="660063" y="7467600"/>
            <a:ext cx="3657601" cy="2794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ctr">
              <a:lnSpc>
                <a:spcPts val="2300"/>
              </a:lnSpc>
              <a:defRPr sz="1400" b="1" spc="154">
                <a:solidFill>
                  <a:srgbClr val="000000"/>
                </a:solidFill>
                <a:uFill>
                  <a:solidFill>
                    <a:srgbClr val="000000"/>
                  </a:solidFill>
                </a:uFill>
                <a:latin typeface="Lucida Grande"/>
                <a:ea typeface="Lucida Grande"/>
                <a:cs typeface="Lucida Grande"/>
                <a:sym typeface="Lucida Grande"/>
                <a:hlinkClick r:id="rId4"/>
              </a:defRPr>
            </a:lvl1pPr>
          </a:lstStyle>
          <a:p>
            <a:pPr lvl="0">
              <a:defRPr sz="1800" b="0" spc="0">
                <a:uFillTx/>
              </a:defRPr>
            </a:pPr>
            <a:r>
              <a:rPr sz="1400" b="1" spc="154">
                <a:uFill>
                  <a:solidFill/>
                </a:uFill>
                <a:hlinkClick r:id="rId4"/>
              </a:rPr>
              <a:t>http://algs4.cs.princeton.edu</a:t>
            </a:r>
          </a:p>
        </p:txBody>
      </p:sp>
      <p:sp>
        <p:nvSpPr>
          <p:cNvPr id="10" name="Shape 10"/>
          <p:cNvSpPr/>
          <p:nvPr/>
        </p:nvSpPr>
        <p:spPr>
          <a:xfrm>
            <a:off x="5638756" y="4000501"/>
            <a:ext cx="6516025" cy="1"/>
          </a:xfrm>
          <a:prstGeom prst="line">
            <a:avLst/>
          </a:prstGeom>
          <a:ln w="19050">
            <a:solidFill/>
            <a:round/>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11" name="Shape 11"/>
          <p:cNvSpPr/>
          <p:nvPr/>
        </p:nvSpPr>
        <p:spPr>
          <a:xfrm>
            <a:off x="0" y="0"/>
            <a:ext cx="13004800" cy="1066800"/>
          </a:xfrm>
          <a:prstGeom prst="rect">
            <a:avLst/>
          </a:prstGeom>
          <a:solidFill>
            <a:srgbClr val="8D3124"/>
          </a:solidFill>
          <a:ln w="12700">
            <a:round/>
          </a:ln>
          <a:extLst>
            <a:ext uri="{C572A759-6A51-4108-AA02-DFA0A04FC94B}">
              <ma14:wrappingTextBoxFlag xmlns:ma14="http://schemas.microsoft.com/office/mac/drawingml/2011/main" xmlns="" val="1"/>
            </a:ext>
          </a:extLst>
        </p:spPr>
        <p:txBody>
          <a:bodyPr lIns="0" tIns="0" rIns="0" bIns="0" anchor="ctr"/>
          <a:lstStyle>
            <a:lvl1pPr>
              <a:lnSpc>
                <a:spcPct val="100000"/>
              </a:lnSpc>
              <a:defRPr sz="5200" spc="260">
                <a:solidFill>
                  <a:srgbClr val="FFFFFF"/>
                </a:solidFill>
                <a:uFill>
                  <a:solidFill>
                    <a:srgbClr val="FFFFFF"/>
                  </a:solidFill>
                </a:uFill>
                <a:latin typeface="Helvetica"/>
                <a:ea typeface="Helvetica"/>
                <a:cs typeface="Helvetica"/>
                <a:sym typeface="Helvetica"/>
              </a:defRPr>
            </a:lvl1pPr>
          </a:lstStyle>
          <a:p>
            <a:pPr lvl="0">
              <a:defRPr sz="1800" spc="0">
                <a:solidFill>
                  <a:srgbClr val="000000"/>
                </a:solidFill>
                <a:uFillTx/>
              </a:defRPr>
            </a:pPr>
            <a:r>
              <a:rPr sz="5200" spc="260">
                <a:solidFill>
                  <a:srgbClr val="FFFFFF"/>
                </a:solidFill>
                <a:uFill>
                  <a:solidFill>
                    <a:srgbClr val="FFFFFF"/>
                  </a:solidFill>
                </a:uFill>
              </a:rPr>
              <a:t>Algorithms</a:t>
            </a:r>
          </a:p>
        </p:txBody>
      </p:sp>
      <p:sp>
        <p:nvSpPr>
          <p:cNvPr id="12" name="Shape 12"/>
          <p:cNvSpPr/>
          <p:nvPr/>
        </p:nvSpPr>
        <p:spPr>
          <a:xfrm>
            <a:off x="5626100" y="254000"/>
            <a:ext cx="4826000" cy="546100"/>
          </a:xfrm>
          <a:prstGeom prst="rect">
            <a:avLst/>
          </a:prstGeom>
          <a:ln w="12700">
            <a:round/>
          </a:ln>
          <a:extLst>
            <a:ext uri="{C572A759-6A51-4108-AA02-DFA0A04FC94B}">
              <ma14:wrappingTextBoxFlag xmlns:ma14="http://schemas.microsoft.com/office/mac/drawingml/2011/main" xmlns="" val="1"/>
            </a:ext>
          </a:extLst>
        </p:spPr>
        <p:txBody>
          <a:bodyPr lIns="0" tIns="0" rIns="0" bIns="0" anchor="ctr"/>
          <a:lstStyle>
            <a:lvl1pPr>
              <a:lnSpc>
                <a:spcPct val="100000"/>
              </a:lnSpc>
              <a:defRPr sz="2100" cap="small" spc="105">
                <a:solidFill>
                  <a:srgbClr val="FFFFFF"/>
                </a:solidFill>
                <a:uFill>
                  <a:solidFill>
                    <a:srgbClr val="FFFFFF"/>
                  </a:solidFill>
                </a:uFill>
                <a:latin typeface="Helvetica"/>
                <a:ea typeface="Helvetica"/>
                <a:cs typeface="Helvetica"/>
                <a:sym typeface="Helvetica"/>
              </a:defRPr>
            </a:lvl1pPr>
          </a:lstStyle>
          <a:p>
            <a:pPr lvl="0">
              <a:defRPr sz="1800" cap="none" spc="0">
                <a:solidFill>
                  <a:srgbClr val="000000"/>
                </a:solidFill>
                <a:uFillTx/>
              </a:defRPr>
            </a:pPr>
            <a:r>
              <a:rPr sz="2100" cap="small" spc="105">
                <a:solidFill>
                  <a:srgbClr val="FFFFFF"/>
                </a:solidFill>
                <a:uFill>
                  <a:solidFill>
                    <a:srgbClr val="FFFFFF"/>
                  </a:solidFill>
                </a:uFill>
              </a:rPr>
              <a:t>Robert Sedgewick  |  Kevin Wayne</a:t>
            </a:r>
          </a:p>
        </p:txBody>
      </p:sp>
      <p:sp>
        <p:nvSpPr>
          <p:cNvPr id="13" name="Shape 13"/>
          <p:cNvSpPr>
            <a:spLocks noGrp="1"/>
          </p:cNvSpPr>
          <p:nvPr>
            <p:ph type="title"/>
          </p:nvPr>
        </p:nvSpPr>
        <p:spPr>
          <a:xfrm>
            <a:off x="5588000" y="3340100"/>
            <a:ext cx="6819900" cy="546100"/>
          </a:xfrm>
          <a:prstGeom prst="rect">
            <a:avLst/>
          </a:prstGeom>
        </p:spPr>
        <p:txBody>
          <a:bodyPr anchor="ctr"/>
          <a:lstStyle>
            <a:lvl1pPr>
              <a:defRPr sz="3750" b="1" cap="small" spc="150">
                <a:latin typeface="+mj-lt"/>
                <a:ea typeface="+mj-ea"/>
                <a:cs typeface="+mj-cs"/>
                <a:sym typeface="Helvetica-Bold"/>
              </a:defRPr>
            </a:lvl1pPr>
          </a:lstStyle>
          <a:p>
            <a:pPr lvl="0">
              <a:defRPr sz="1800" b="0" cap="none" spc="0">
                <a:uFillTx/>
              </a:defRPr>
            </a:pPr>
            <a:r>
              <a:rPr sz="3750" b="1" cap="small" spc="150">
                <a:uFill>
                  <a:solidFill/>
                </a:uFill>
              </a:rPr>
              <a:t>Title Text</a:t>
            </a:r>
          </a:p>
        </p:txBody>
      </p:sp>
      <p:sp>
        <p:nvSpPr>
          <p:cNvPr id="14" name="Shape 14"/>
          <p:cNvSpPr>
            <a:spLocks noGrp="1"/>
          </p:cNvSpPr>
          <p:nvPr>
            <p:ph type="body" idx="1"/>
          </p:nvPr>
        </p:nvSpPr>
        <p:spPr>
          <a:xfrm>
            <a:off x="5435600" y="4114800"/>
            <a:ext cx="6718300" cy="3848100"/>
          </a:xfrm>
          <a:prstGeom prst="rect">
            <a:avLst/>
          </a:prstGeom>
        </p:spPr>
        <p:txBody>
          <a:bodyPr/>
          <a:lstStyle>
            <a:lvl1pPr marL="439702" indent="-317500">
              <a:lnSpc>
                <a:spcPts val="4800"/>
              </a:lnSpc>
              <a:buClrTx/>
              <a:buSzPct val="100000"/>
              <a:buFontTx/>
              <a:buChar char="‣"/>
              <a:defRPr sz="3000" i="1">
                <a:solidFill>
                  <a:srgbClr val="000000"/>
                </a:solidFill>
                <a:uFill>
                  <a:solidFill>
                    <a:srgbClr val="000000"/>
                  </a:solidFill>
                </a:uFill>
                <a:latin typeface="Helvetica-Oblique"/>
                <a:ea typeface="Helvetica-Oblique"/>
                <a:cs typeface="Helvetica-Oblique"/>
                <a:sym typeface="Helvetica-Oblique"/>
              </a:defRPr>
            </a:lvl1pPr>
            <a:lvl2pPr marL="439561" indent="-317500">
              <a:lnSpc>
                <a:spcPts val="4800"/>
              </a:lnSpc>
              <a:buClrTx/>
              <a:buSzPct val="100000"/>
              <a:buFontTx/>
              <a:buChar char="‣"/>
              <a:defRPr sz="3000" i="1">
                <a:solidFill>
                  <a:srgbClr val="000000"/>
                </a:solidFill>
                <a:uFill>
                  <a:solidFill>
                    <a:srgbClr val="000000"/>
                  </a:solidFill>
                </a:uFill>
                <a:latin typeface="Helvetica-Oblique"/>
                <a:ea typeface="Helvetica-Oblique"/>
                <a:cs typeface="Helvetica-Oblique"/>
                <a:sym typeface="Helvetica-Oblique"/>
              </a:defRPr>
            </a:lvl2pPr>
            <a:lvl3pPr marL="443088" indent="-317500">
              <a:lnSpc>
                <a:spcPts val="4800"/>
              </a:lnSpc>
              <a:buClrTx/>
              <a:buSzPct val="100000"/>
              <a:buFontTx/>
              <a:buChar char="‣"/>
              <a:defRPr sz="3000" i="1">
                <a:solidFill>
                  <a:srgbClr val="000000"/>
                </a:solidFill>
                <a:uFill>
                  <a:solidFill>
                    <a:srgbClr val="000000"/>
                  </a:solidFill>
                </a:uFill>
                <a:latin typeface="Helvetica-Oblique"/>
                <a:ea typeface="Helvetica-Oblique"/>
                <a:cs typeface="Helvetica-Oblique"/>
                <a:sym typeface="Helvetica-Oblique"/>
              </a:defRPr>
            </a:lvl3pPr>
            <a:lvl4pPr marL="439561" indent="-317500">
              <a:lnSpc>
                <a:spcPts val="4800"/>
              </a:lnSpc>
              <a:buClrTx/>
              <a:buSzPct val="100000"/>
              <a:buFontTx/>
              <a:buChar char="‣"/>
              <a:defRPr sz="3000" i="1">
                <a:solidFill>
                  <a:srgbClr val="000000"/>
                </a:solidFill>
                <a:uFill>
                  <a:solidFill>
                    <a:srgbClr val="000000"/>
                  </a:solidFill>
                </a:uFill>
                <a:latin typeface="Helvetica-Oblique"/>
                <a:ea typeface="Helvetica-Oblique"/>
                <a:cs typeface="Helvetica-Oblique"/>
                <a:sym typeface="Helvetica-Oblique"/>
              </a:defRPr>
            </a:lvl4pPr>
            <a:lvl5pPr marL="444500" indent="-317500">
              <a:lnSpc>
                <a:spcPts val="4800"/>
              </a:lnSpc>
              <a:buClrTx/>
              <a:buSzPct val="100000"/>
              <a:buFontTx/>
              <a:buChar char="‣"/>
              <a:defRPr sz="3000" i="1">
                <a:solidFill>
                  <a:srgbClr val="000000"/>
                </a:solidFill>
                <a:uFill>
                  <a:solidFill>
                    <a:srgbClr val="000000"/>
                  </a:solidFill>
                </a:uFill>
                <a:latin typeface="Helvetica-Oblique"/>
                <a:ea typeface="Helvetica-Oblique"/>
                <a:cs typeface="Helvetica-Oblique"/>
                <a:sym typeface="Helvetica-Oblique"/>
              </a:defRPr>
            </a:lvl5pPr>
          </a:lstStyle>
          <a:p>
            <a:pPr lvl="0">
              <a:defRPr sz="1800" i="0">
                <a:uFillTx/>
              </a:defRPr>
            </a:pPr>
            <a:r>
              <a:rPr sz="3000" i="1">
                <a:uFill>
                  <a:solidFill/>
                </a:uFill>
              </a:rPr>
              <a:t>Body Level One</a:t>
            </a:r>
          </a:p>
          <a:p>
            <a:pPr lvl="1">
              <a:defRPr sz="1800" i="0">
                <a:uFillTx/>
              </a:defRPr>
            </a:pPr>
            <a:r>
              <a:rPr sz="3000" i="1">
                <a:uFill>
                  <a:solidFill/>
                </a:uFill>
              </a:rPr>
              <a:t>Body Level Two</a:t>
            </a:r>
          </a:p>
          <a:p>
            <a:pPr lvl="2">
              <a:defRPr sz="1800" i="0">
                <a:uFillTx/>
              </a:defRPr>
            </a:pPr>
            <a:r>
              <a:rPr sz="3000" i="1">
                <a:uFill>
                  <a:solidFill/>
                </a:uFill>
              </a:rPr>
              <a:t>Body Level Three</a:t>
            </a:r>
          </a:p>
          <a:p>
            <a:pPr lvl="3">
              <a:defRPr sz="1800" i="0">
                <a:uFillTx/>
              </a:defRPr>
            </a:pPr>
            <a:r>
              <a:rPr sz="3000" i="1">
                <a:uFill>
                  <a:solidFill/>
                </a:uFill>
              </a:rPr>
              <a:t>Body Level Four</a:t>
            </a:r>
          </a:p>
          <a:p>
            <a:pPr lvl="4">
              <a:defRPr sz="1800" i="0">
                <a:uFillTx/>
              </a:defRPr>
            </a:pPr>
            <a:r>
              <a:rPr sz="3000" i="1">
                <a:uFill>
                  <a:solidFill/>
                </a:uFill>
              </a:rPr>
              <a:t>Body Level Five</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Section">
    <p:bg>
      <p:bgPr>
        <a:solidFill>
          <a:srgbClr val="F5F5F5"/>
        </a:solidFill>
        <a:effectLst/>
      </p:bgPr>
    </p:bg>
    <p:spTree>
      <p:nvGrpSpPr>
        <p:cNvPr id="1" name=""/>
        <p:cNvGrpSpPr/>
        <p:nvPr/>
      </p:nvGrpSpPr>
      <p:grpSpPr>
        <a:xfrm>
          <a:off x="0" y="0"/>
          <a:ext cx="0" cy="0"/>
          <a:chOff x="0" y="0"/>
          <a:chExt cx="0" cy="0"/>
        </a:xfrm>
      </p:grpSpPr>
      <p:pic>
        <p:nvPicPr>
          <p:cNvPr id="16" name="endpapers.pdf"/>
          <p:cNvPicPr/>
          <p:nvPr/>
        </p:nvPicPr>
        <p:blipFill>
          <a:blip r:embed="rId2">
            <a:alphaModFix amt="20000"/>
          </a:blip>
          <a:srcRect l="24870" t="6296" r="16541" b="31489"/>
          <a:stretch>
            <a:fillRect/>
          </a:stretch>
        </p:blipFill>
        <p:spPr>
          <a:xfrm rot="16200000">
            <a:off x="1612899" y="-1612901"/>
            <a:ext cx="9779002" cy="13004801"/>
          </a:xfrm>
          <a:prstGeom prst="rect">
            <a:avLst/>
          </a:prstGeom>
          <a:ln w="12700">
            <a:round/>
          </a:ln>
        </p:spPr>
      </p:pic>
      <p:sp>
        <p:nvSpPr>
          <p:cNvPr id="17" name="Shape 17"/>
          <p:cNvSpPr/>
          <p:nvPr/>
        </p:nvSpPr>
        <p:spPr>
          <a:xfrm>
            <a:off x="660063" y="7467600"/>
            <a:ext cx="3657601" cy="2794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ctr">
              <a:lnSpc>
                <a:spcPts val="2300"/>
              </a:lnSpc>
              <a:defRPr sz="1400" b="1" spc="154">
                <a:solidFill>
                  <a:srgbClr val="000000"/>
                </a:solidFill>
                <a:uFill>
                  <a:solidFill>
                    <a:srgbClr val="000000"/>
                  </a:solidFill>
                </a:uFill>
                <a:latin typeface="Lucida Grande"/>
                <a:ea typeface="Lucida Grande"/>
                <a:cs typeface="Lucida Grande"/>
                <a:sym typeface="Lucida Grande"/>
                <a:hlinkClick r:id="rId3"/>
              </a:defRPr>
            </a:lvl1pPr>
          </a:lstStyle>
          <a:p>
            <a:pPr lvl="0">
              <a:defRPr sz="1800" b="0" spc="0">
                <a:uFillTx/>
              </a:defRPr>
            </a:pPr>
            <a:r>
              <a:rPr sz="1400" b="1" spc="154">
                <a:uFill>
                  <a:solidFill/>
                </a:uFill>
                <a:hlinkClick r:id="rId3"/>
              </a:rPr>
              <a:t>http://algs4.cs.princeton.edu</a:t>
            </a:r>
          </a:p>
        </p:txBody>
      </p:sp>
      <p:sp>
        <p:nvSpPr>
          <p:cNvPr id="18" name="Shape 18"/>
          <p:cNvSpPr/>
          <p:nvPr/>
        </p:nvSpPr>
        <p:spPr>
          <a:xfrm>
            <a:off x="5638756" y="4000501"/>
            <a:ext cx="6516025" cy="1"/>
          </a:xfrm>
          <a:prstGeom prst="line">
            <a:avLst/>
          </a:prstGeom>
          <a:ln w="19050">
            <a:solidFill/>
            <a:round/>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pic>
        <p:nvPicPr>
          <p:cNvPr id="19" name="cover-gray2.pdf"/>
          <p:cNvPicPr/>
          <p:nvPr/>
        </p:nvPicPr>
        <p:blipFill>
          <a:blip r:embed="rId4"/>
          <a:stretch>
            <a:fillRect/>
          </a:stretch>
        </p:blipFill>
        <p:spPr>
          <a:xfrm>
            <a:off x="863600" y="3365500"/>
            <a:ext cx="3263900" cy="4093706"/>
          </a:xfrm>
          <a:prstGeom prst="rect">
            <a:avLst/>
          </a:prstGeom>
          <a:ln w="12700">
            <a:round/>
          </a:ln>
        </p:spPr>
      </p:pic>
      <p:sp>
        <p:nvSpPr>
          <p:cNvPr id="20" name="Shape 20"/>
          <p:cNvSpPr>
            <a:spLocks noGrp="1"/>
          </p:cNvSpPr>
          <p:nvPr>
            <p:ph type="title"/>
          </p:nvPr>
        </p:nvSpPr>
        <p:spPr>
          <a:xfrm>
            <a:off x="5588000" y="3340100"/>
            <a:ext cx="6819900" cy="546100"/>
          </a:xfrm>
          <a:prstGeom prst="rect">
            <a:avLst/>
          </a:prstGeom>
        </p:spPr>
        <p:txBody>
          <a:bodyPr anchor="ctr"/>
          <a:lstStyle>
            <a:lvl1pPr>
              <a:defRPr sz="3750" b="1" cap="small" spc="150">
                <a:latin typeface="+mj-lt"/>
                <a:ea typeface="+mj-ea"/>
                <a:cs typeface="+mj-cs"/>
                <a:sym typeface="Helvetica-Bold"/>
              </a:defRPr>
            </a:lvl1pPr>
          </a:lstStyle>
          <a:p>
            <a:pPr lvl="0">
              <a:defRPr sz="1800" b="0" cap="none" spc="0">
                <a:uFillTx/>
              </a:defRPr>
            </a:pPr>
            <a:r>
              <a:rPr sz="3750" b="1" cap="small" spc="150">
                <a:uFill>
                  <a:solidFill/>
                </a:uFill>
              </a:rPr>
              <a:t>Title Text</a:t>
            </a:r>
          </a:p>
        </p:txBody>
      </p:sp>
      <p:sp>
        <p:nvSpPr>
          <p:cNvPr id="21" name="Shape 21"/>
          <p:cNvSpPr>
            <a:spLocks noGrp="1"/>
          </p:cNvSpPr>
          <p:nvPr>
            <p:ph type="body" idx="1"/>
          </p:nvPr>
        </p:nvSpPr>
        <p:spPr>
          <a:xfrm>
            <a:off x="5435600" y="4114800"/>
            <a:ext cx="6718300" cy="3848100"/>
          </a:xfrm>
          <a:prstGeom prst="rect">
            <a:avLst/>
          </a:prstGeom>
        </p:spPr>
        <p:txBody>
          <a:bodyPr/>
          <a:lstStyle>
            <a:lvl1pPr marL="439702" indent="-317500">
              <a:lnSpc>
                <a:spcPts val="4800"/>
              </a:lnSpc>
              <a:buClrTx/>
              <a:buSzPct val="100000"/>
              <a:buFontTx/>
              <a:buChar char="‣"/>
              <a:defRPr sz="3000" i="1">
                <a:solidFill>
                  <a:srgbClr val="BABABA"/>
                </a:solidFill>
                <a:uFill>
                  <a:solidFill>
                    <a:srgbClr val="BABABA"/>
                  </a:solidFill>
                </a:uFill>
                <a:latin typeface="Helvetica-Oblique"/>
                <a:ea typeface="Helvetica-Oblique"/>
                <a:cs typeface="Helvetica-Oblique"/>
                <a:sym typeface="Helvetica-Oblique"/>
              </a:defRPr>
            </a:lvl1pPr>
            <a:lvl2pPr marL="439561" indent="-317500">
              <a:lnSpc>
                <a:spcPts val="4800"/>
              </a:lnSpc>
              <a:buClrTx/>
              <a:buSzPct val="100000"/>
              <a:buFontTx/>
              <a:buChar char="‣"/>
              <a:defRPr sz="3000" i="1">
                <a:solidFill>
                  <a:srgbClr val="000000"/>
                </a:solidFill>
                <a:uFill>
                  <a:solidFill>
                    <a:srgbClr val="000000"/>
                  </a:solidFill>
                </a:uFill>
                <a:latin typeface="Helvetica-Oblique"/>
                <a:ea typeface="Helvetica-Oblique"/>
                <a:cs typeface="Helvetica-Oblique"/>
                <a:sym typeface="Helvetica-Oblique"/>
              </a:defRPr>
            </a:lvl2pPr>
            <a:lvl3pPr marL="443088" indent="-317500">
              <a:lnSpc>
                <a:spcPts val="4800"/>
              </a:lnSpc>
              <a:buClrTx/>
              <a:buSzPct val="100000"/>
              <a:buFontTx/>
              <a:buChar char="‣"/>
              <a:defRPr sz="3000" i="1">
                <a:solidFill>
                  <a:srgbClr val="BABABA"/>
                </a:solidFill>
                <a:uFill>
                  <a:solidFill>
                    <a:srgbClr val="BABABA"/>
                  </a:solidFill>
                </a:uFill>
                <a:latin typeface="Helvetica-Oblique"/>
                <a:ea typeface="Helvetica-Oblique"/>
                <a:cs typeface="Helvetica-Oblique"/>
                <a:sym typeface="Helvetica-Oblique"/>
              </a:defRPr>
            </a:lvl3pPr>
            <a:lvl4pPr marL="439561" indent="-317500">
              <a:lnSpc>
                <a:spcPts val="4800"/>
              </a:lnSpc>
              <a:buClrTx/>
              <a:buSzPct val="100000"/>
              <a:buFontTx/>
              <a:buChar char="‣"/>
              <a:defRPr sz="3000" i="1">
                <a:solidFill>
                  <a:srgbClr val="000000"/>
                </a:solidFill>
                <a:uFill>
                  <a:solidFill>
                    <a:srgbClr val="000000"/>
                  </a:solidFill>
                </a:uFill>
                <a:latin typeface="Helvetica-Oblique"/>
                <a:ea typeface="Helvetica-Oblique"/>
                <a:cs typeface="Helvetica-Oblique"/>
                <a:sym typeface="Helvetica-Oblique"/>
              </a:defRPr>
            </a:lvl4pPr>
            <a:lvl5pPr marL="444500" indent="-317500">
              <a:lnSpc>
                <a:spcPts val="4800"/>
              </a:lnSpc>
              <a:buClrTx/>
              <a:buSzPct val="100000"/>
              <a:buFontTx/>
              <a:buChar char="‣"/>
              <a:defRPr sz="3000" i="1">
                <a:solidFill>
                  <a:srgbClr val="BABABA"/>
                </a:solidFill>
                <a:uFill>
                  <a:solidFill>
                    <a:srgbClr val="BABABA"/>
                  </a:solidFill>
                </a:uFill>
                <a:latin typeface="Helvetica-Oblique"/>
                <a:ea typeface="Helvetica-Oblique"/>
                <a:cs typeface="Helvetica-Oblique"/>
                <a:sym typeface="Helvetica-Oblique"/>
              </a:defRPr>
            </a:lvl5pPr>
          </a:lstStyle>
          <a:p>
            <a:pPr lvl="0">
              <a:defRPr sz="1800" i="0">
                <a:solidFill>
                  <a:srgbClr val="000000"/>
                </a:solidFill>
                <a:uFillTx/>
              </a:defRPr>
            </a:pPr>
            <a:r>
              <a:rPr sz="3000" i="1">
                <a:solidFill>
                  <a:srgbClr val="BABABA"/>
                </a:solidFill>
                <a:uFill>
                  <a:solidFill>
                    <a:srgbClr val="BABABA"/>
                  </a:solidFill>
                </a:uFill>
              </a:rPr>
              <a:t>Body Level One</a:t>
            </a:r>
          </a:p>
          <a:p>
            <a:pPr lvl="1">
              <a:defRPr sz="1800" i="0">
                <a:uFillTx/>
              </a:defRPr>
            </a:pPr>
            <a:r>
              <a:rPr sz="3000" i="1">
                <a:uFill>
                  <a:solidFill/>
                </a:uFill>
              </a:rPr>
              <a:t>Body Level Two</a:t>
            </a:r>
          </a:p>
          <a:p>
            <a:pPr lvl="2">
              <a:defRPr sz="1800" i="0">
                <a:solidFill>
                  <a:srgbClr val="000000"/>
                </a:solidFill>
                <a:uFillTx/>
              </a:defRPr>
            </a:pPr>
            <a:r>
              <a:rPr sz="3000" i="1">
                <a:solidFill>
                  <a:srgbClr val="BABABA"/>
                </a:solidFill>
                <a:uFill>
                  <a:solidFill>
                    <a:srgbClr val="BABABA"/>
                  </a:solidFill>
                </a:uFill>
              </a:rPr>
              <a:t>Body Level Three</a:t>
            </a:r>
          </a:p>
          <a:p>
            <a:pPr lvl="3">
              <a:defRPr sz="1800" i="0">
                <a:uFillTx/>
              </a:defRPr>
            </a:pPr>
            <a:r>
              <a:rPr sz="3000" i="1">
                <a:uFill>
                  <a:solidFill/>
                </a:uFill>
              </a:rPr>
              <a:t>Body Level Four</a:t>
            </a:r>
          </a:p>
          <a:p>
            <a:pPr lvl="4">
              <a:defRPr sz="1800" i="0">
                <a:solidFill>
                  <a:srgbClr val="000000"/>
                </a:solidFill>
                <a:uFillTx/>
              </a:defRPr>
            </a:pPr>
            <a:r>
              <a:rPr sz="3000" i="1">
                <a:solidFill>
                  <a:srgbClr val="BABABA"/>
                </a:solidFill>
                <a:uFill>
                  <a:solidFill>
                    <a:srgbClr val="BABABA"/>
                  </a:solidFill>
                </a:uFill>
              </a:rPr>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Body">
    <p:spTree>
      <p:nvGrpSpPr>
        <p:cNvPr id="1" name=""/>
        <p:cNvGrpSpPr/>
        <p:nvPr/>
      </p:nvGrpSpPr>
      <p:grpSpPr>
        <a:xfrm>
          <a:off x="0" y="0"/>
          <a:ext cx="0" cy="0"/>
          <a:chOff x="0" y="0"/>
          <a:chExt cx="0" cy="0"/>
        </a:xfrm>
      </p:grpSpPr>
      <p:sp>
        <p:nvSpPr>
          <p:cNvPr id="23" name="Shape 23"/>
          <p:cNvSpPr>
            <a:spLocks noGrp="1"/>
          </p:cNvSpPr>
          <p:nvPr>
            <p:ph type="title"/>
          </p:nvPr>
        </p:nvSpPr>
        <p:spPr>
          <a:prstGeom prst="rect">
            <a:avLst/>
          </a:prstGeom>
        </p:spPr>
        <p:txBody>
          <a:bodyPr/>
          <a:lstStyle/>
          <a:p>
            <a:pPr lvl="0">
              <a:defRPr sz="1800">
                <a:uFillTx/>
              </a:defRPr>
            </a:pPr>
            <a:r>
              <a:rPr sz="2800">
                <a:uFill>
                  <a:solidFill/>
                </a:uFill>
              </a:rPr>
              <a:t>Title Text</a:t>
            </a:r>
          </a:p>
        </p:txBody>
      </p:sp>
      <p:sp>
        <p:nvSpPr>
          <p:cNvPr id="24" name="Shape 24"/>
          <p:cNvSpPr>
            <a:spLocks noGrp="1"/>
          </p:cNvSpPr>
          <p:nvPr>
            <p:ph type="body" idx="1"/>
          </p:nvPr>
        </p:nvSpPr>
        <p:spPr>
          <a:prstGeom prst="rect">
            <a:avLst/>
          </a:prstGeom>
        </p:spPr>
        <p:txBody>
          <a:bodyPr/>
          <a:lstStyle>
            <a:lvl2pPr marL="635000">
              <a:buClrTx/>
              <a:buSzPct val="166666"/>
              <a:buFont typeface="ヒラギノ角ゴ ProN W3"/>
              <a:buChar char="・"/>
              <a:defRPr>
                <a:solidFill>
                  <a:srgbClr val="000000"/>
                </a:solidFill>
                <a:uFill>
                  <a:solidFill>
                    <a:srgbClr val="000000"/>
                  </a:solidFill>
                </a:uFill>
              </a:defRPr>
            </a:lvl2pPr>
            <a:lvl3pPr marL="1003300">
              <a:buClrTx/>
              <a:buSzPct val="100000"/>
              <a:buFontTx/>
              <a:buChar char="–"/>
              <a:defRPr>
                <a:solidFill>
                  <a:srgbClr val="000000"/>
                </a:solidFill>
                <a:uFill>
                  <a:solidFill>
                    <a:srgbClr val="000000"/>
                  </a:solidFill>
                </a:uFill>
              </a:defRPr>
            </a:lvl3pPr>
            <a:lvl4pPr marL="1003300">
              <a:buClrTx/>
              <a:buSzPct val="100000"/>
              <a:buFontTx/>
              <a:buChar char="–"/>
              <a:defRPr>
                <a:solidFill>
                  <a:srgbClr val="000000"/>
                </a:solidFill>
                <a:uFill>
                  <a:solidFill>
                    <a:srgbClr val="000000"/>
                  </a:solidFill>
                </a:uFill>
              </a:defRPr>
            </a:lvl4pPr>
            <a:lvl5pPr marL="1003300">
              <a:buClrTx/>
              <a:buSzPct val="100000"/>
              <a:buFontTx/>
              <a:buChar char="–"/>
              <a:defRPr>
                <a:solidFill>
                  <a:srgbClr val="000000"/>
                </a:solidFill>
                <a:uFill>
                  <a:solidFill>
                    <a:srgbClr val="000000"/>
                  </a:solidFill>
                </a:uFill>
              </a:defRPr>
            </a:lvl5pPr>
          </a:lstStyle>
          <a:p>
            <a:pPr lvl="0">
              <a:defRPr sz="1800">
                <a:solidFill>
                  <a:srgbClr val="000000"/>
                </a:solidFill>
                <a:uFillTx/>
              </a:defRPr>
            </a:pPr>
            <a:r>
              <a:rPr sz="2400">
                <a:solidFill>
                  <a:srgbClr val="005493"/>
                </a:solidFill>
                <a:uFill>
                  <a:solidFill>
                    <a:srgbClr val="0048AA"/>
                  </a:solidFill>
                </a:uFill>
              </a:rPr>
              <a:t>Body Level One</a:t>
            </a:r>
          </a:p>
          <a:p>
            <a:pPr lvl="1">
              <a:defRPr sz="1800">
                <a:uFillTx/>
              </a:defRPr>
            </a:pPr>
            <a:r>
              <a:rPr sz="2400">
                <a:uFill>
                  <a:solidFill/>
                </a:uFill>
              </a:rPr>
              <a:t>Body Level Two</a:t>
            </a:r>
          </a:p>
          <a:p>
            <a:pPr lvl="2">
              <a:defRPr sz="1800">
                <a:uFillTx/>
              </a:defRPr>
            </a:pPr>
            <a:r>
              <a:rPr sz="2400">
                <a:uFill>
                  <a:solidFill/>
                </a:uFill>
              </a:rPr>
              <a:t>Body Level Three</a:t>
            </a:r>
          </a:p>
          <a:p>
            <a:pPr lvl="3">
              <a:defRPr sz="1800">
                <a:uFillTx/>
              </a:defRPr>
            </a:pPr>
            <a:r>
              <a:rPr sz="2400">
                <a:uFill>
                  <a:solidFill/>
                </a:uFill>
              </a:rPr>
              <a:t>Body Level Four</a:t>
            </a:r>
          </a:p>
          <a:p>
            <a:pPr lvl="4">
              <a:defRPr sz="1800">
                <a:uFillTx/>
              </a:defRPr>
            </a:pPr>
            <a:r>
              <a:rPr sz="2400">
                <a:uFill>
                  <a:solidFill/>
                </a:uFill>
              </a:rPr>
              <a:t>Body Level Five</a:t>
            </a:r>
          </a:p>
        </p:txBody>
      </p:sp>
      <p:sp>
        <p:nvSpPr>
          <p:cNvPr id="25" name="Shape 25"/>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ody code">
    <p:spTree>
      <p:nvGrpSpPr>
        <p:cNvPr id="1" name=""/>
        <p:cNvGrpSpPr/>
        <p:nvPr/>
      </p:nvGrpSpPr>
      <p:grpSpPr>
        <a:xfrm>
          <a:off x="0" y="0"/>
          <a:ext cx="0" cy="0"/>
          <a:chOff x="0" y="0"/>
          <a:chExt cx="0" cy="0"/>
        </a:xfrm>
      </p:grpSpPr>
      <p:sp>
        <p:nvSpPr>
          <p:cNvPr id="27" name="Shape 27"/>
          <p:cNvSpPr>
            <a:spLocks noGrp="1"/>
          </p:cNvSpPr>
          <p:nvPr>
            <p:ph type="title"/>
          </p:nvPr>
        </p:nvSpPr>
        <p:spPr>
          <a:prstGeom prst="rect">
            <a:avLst/>
          </a:prstGeom>
        </p:spPr>
        <p:txBody>
          <a:bodyPr/>
          <a:lstStyle/>
          <a:p>
            <a:pPr lvl="0">
              <a:defRPr sz="1800">
                <a:uFillTx/>
              </a:defRPr>
            </a:pPr>
            <a:r>
              <a:rPr sz="2800">
                <a:uFill>
                  <a:solidFill/>
                </a:uFill>
              </a:rPr>
              <a:t>Title Text</a:t>
            </a:r>
          </a:p>
        </p:txBody>
      </p:sp>
      <p:sp>
        <p:nvSpPr>
          <p:cNvPr id="28" name="Shape 28"/>
          <p:cNvSpPr>
            <a:spLocks noGrp="1"/>
          </p:cNvSpPr>
          <p:nvPr>
            <p:ph type="body" idx="1"/>
          </p:nvPr>
        </p:nvSpPr>
        <p:spPr>
          <a:prstGeom prst="rect">
            <a:avLst/>
          </a:prstGeom>
        </p:spPr>
        <p:txBody>
          <a:bodyPr/>
          <a:lstStyle>
            <a:lvl1pPr>
              <a:buFontTx/>
            </a:lvl1pPr>
            <a:lvl2pPr marL="635000">
              <a:buClrTx/>
              <a:buSzPct val="166666"/>
              <a:buFont typeface="ヒラギノ角ゴ ProN W3"/>
              <a:buChar char="・"/>
              <a:defRPr>
                <a:solidFill>
                  <a:srgbClr val="000000"/>
                </a:solidFill>
                <a:uFill>
                  <a:solidFill>
                    <a:srgbClr val="000000"/>
                  </a:solidFill>
                </a:uFill>
              </a:defRPr>
            </a:lvl2pPr>
            <a:lvl3pPr marL="1003300">
              <a:buClrTx/>
              <a:buSzPct val="100000"/>
              <a:buFontTx/>
              <a:buChar char="–"/>
              <a:defRPr>
                <a:solidFill>
                  <a:srgbClr val="000000"/>
                </a:solidFill>
                <a:uFill>
                  <a:solidFill>
                    <a:srgbClr val="000000"/>
                  </a:solidFill>
                </a:uFill>
              </a:defRPr>
            </a:lvl3pPr>
            <a:lvl4pPr marL="1003300">
              <a:buClrTx/>
              <a:buSzPct val="100000"/>
              <a:buFontTx/>
              <a:buChar char="–"/>
              <a:defRPr>
                <a:solidFill>
                  <a:srgbClr val="000000"/>
                </a:solidFill>
                <a:uFill>
                  <a:solidFill>
                    <a:srgbClr val="000000"/>
                  </a:solidFill>
                </a:uFill>
              </a:defRPr>
            </a:lvl4pPr>
            <a:lvl5pPr marL="1003300">
              <a:buClrTx/>
              <a:buSzPct val="100000"/>
              <a:buFontTx/>
              <a:buChar char="–"/>
              <a:defRPr>
                <a:solidFill>
                  <a:srgbClr val="000000"/>
                </a:solidFill>
                <a:uFill>
                  <a:solidFill>
                    <a:srgbClr val="000000"/>
                  </a:solidFill>
                </a:uFill>
              </a:defRPr>
            </a:lvl5pPr>
          </a:lstStyle>
          <a:p>
            <a:pPr lvl="0">
              <a:defRPr sz="1800">
                <a:solidFill>
                  <a:srgbClr val="000000"/>
                </a:solidFill>
                <a:uFillTx/>
              </a:defRPr>
            </a:pPr>
            <a:r>
              <a:rPr sz="2400">
                <a:solidFill>
                  <a:srgbClr val="005493"/>
                </a:solidFill>
                <a:uFill>
                  <a:solidFill>
                    <a:srgbClr val="0048AA"/>
                  </a:solidFill>
                </a:uFill>
              </a:rPr>
              <a:t>Body Level One</a:t>
            </a:r>
          </a:p>
          <a:p>
            <a:pPr lvl="1">
              <a:defRPr sz="1800">
                <a:uFillTx/>
              </a:defRPr>
            </a:pPr>
            <a:r>
              <a:rPr sz="2400">
                <a:uFill>
                  <a:solidFill/>
                </a:uFill>
              </a:rPr>
              <a:t>Body Level Two</a:t>
            </a:r>
          </a:p>
          <a:p>
            <a:pPr lvl="2">
              <a:defRPr sz="1800">
                <a:uFillTx/>
              </a:defRPr>
            </a:pPr>
            <a:r>
              <a:rPr sz="2400">
                <a:uFill>
                  <a:solidFill/>
                </a:uFill>
              </a:rPr>
              <a:t>Body Level Three</a:t>
            </a:r>
          </a:p>
          <a:p>
            <a:pPr lvl="3">
              <a:defRPr sz="1800">
                <a:uFillTx/>
              </a:defRPr>
            </a:pPr>
            <a:r>
              <a:rPr sz="2400">
                <a:uFill>
                  <a:solidFill/>
                </a:uFill>
              </a:rPr>
              <a:t>Body Level Four</a:t>
            </a:r>
          </a:p>
          <a:p>
            <a:pPr lvl="4">
              <a:defRPr sz="1800">
                <a:uFillTx/>
              </a:defRPr>
            </a:pPr>
            <a:r>
              <a:rPr sz="2400">
                <a:uFill>
                  <a:solidFill/>
                </a:uFill>
              </a:rPr>
              <a:t>Body Level Five</a:t>
            </a:r>
          </a:p>
        </p:txBody>
      </p:sp>
      <p:sp>
        <p:nvSpPr>
          <p:cNvPr id="29" name="Shape 29"/>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Question">
    <p:spTree>
      <p:nvGrpSpPr>
        <p:cNvPr id="1" name=""/>
        <p:cNvGrpSpPr/>
        <p:nvPr/>
      </p:nvGrpSpPr>
      <p:grpSpPr>
        <a:xfrm>
          <a:off x="0" y="0"/>
          <a:ext cx="0" cy="0"/>
          <a:chOff x="0" y="0"/>
          <a:chExt cx="0" cy="0"/>
        </a:xfrm>
      </p:grpSpPr>
      <p:sp>
        <p:nvSpPr>
          <p:cNvPr id="31" name="Shape 31"/>
          <p:cNvSpPr>
            <a:spLocks noGrp="1"/>
          </p:cNvSpPr>
          <p:nvPr>
            <p:ph type="body" idx="1"/>
          </p:nvPr>
        </p:nvSpPr>
        <p:spPr>
          <a:xfrm>
            <a:off x="812800" y="838200"/>
            <a:ext cx="11379200" cy="8559800"/>
          </a:xfrm>
          <a:prstGeom prst="rect">
            <a:avLst/>
          </a:prstGeom>
        </p:spPr>
        <p:txBody>
          <a:bodyPr/>
          <a:lstStyle>
            <a:lvl1pPr>
              <a:defRPr b="1">
                <a:latin typeface="Lucida Grande"/>
                <a:ea typeface="Lucida Grande"/>
                <a:cs typeface="Lucida Grande"/>
                <a:sym typeface="Lucida Grande"/>
              </a:defRPr>
            </a:lvl1pPr>
            <a:lvl2pPr marL="635000">
              <a:buClrTx/>
              <a:buSzPct val="166666"/>
              <a:buFont typeface="ヒラギノ角ゴ ProN W3"/>
              <a:buChar char="・"/>
              <a:defRPr b="1">
                <a:solidFill>
                  <a:srgbClr val="000000"/>
                </a:solidFill>
                <a:uFill>
                  <a:solidFill>
                    <a:srgbClr val="000000"/>
                  </a:solidFill>
                </a:uFill>
                <a:latin typeface="Lucida Grande"/>
                <a:ea typeface="Lucida Grande"/>
                <a:cs typeface="Lucida Grande"/>
                <a:sym typeface="Lucida Grande"/>
              </a:defRPr>
            </a:lvl2pPr>
            <a:lvl3pPr marL="1003300">
              <a:buClrTx/>
              <a:buSzPct val="100000"/>
              <a:buFontTx/>
              <a:buChar char="–"/>
              <a:defRPr b="1">
                <a:solidFill>
                  <a:srgbClr val="000000"/>
                </a:solidFill>
                <a:uFill>
                  <a:solidFill>
                    <a:srgbClr val="000000"/>
                  </a:solidFill>
                </a:uFill>
                <a:latin typeface="Lucida Grande"/>
                <a:ea typeface="Lucida Grande"/>
                <a:cs typeface="Lucida Grande"/>
                <a:sym typeface="Lucida Grande"/>
              </a:defRPr>
            </a:lvl3pPr>
            <a:lvl4pPr marL="1003300">
              <a:buClrTx/>
              <a:buSzPct val="100000"/>
              <a:buFontTx/>
              <a:buChar char="–"/>
              <a:defRPr b="1">
                <a:solidFill>
                  <a:srgbClr val="000000"/>
                </a:solidFill>
                <a:uFill>
                  <a:solidFill>
                    <a:srgbClr val="000000"/>
                  </a:solidFill>
                </a:uFill>
                <a:latin typeface="Lucida Grande"/>
                <a:ea typeface="Lucida Grande"/>
                <a:cs typeface="Lucida Grande"/>
                <a:sym typeface="Lucida Grande"/>
              </a:defRPr>
            </a:lvl4pPr>
            <a:lvl5pPr marL="1003300">
              <a:buClrTx/>
              <a:buSzPct val="100000"/>
              <a:buFontTx/>
              <a:buChar char="–"/>
              <a:defRPr b="1">
                <a:solidFill>
                  <a:srgbClr val="000000"/>
                </a:solidFill>
                <a:uFill>
                  <a:solidFill>
                    <a:srgbClr val="000000"/>
                  </a:solidFill>
                </a:uFill>
                <a:latin typeface="Lucida Grande"/>
                <a:ea typeface="Lucida Grande"/>
                <a:cs typeface="Lucida Grande"/>
                <a:sym typeface="Lucida Grande"/>
              </a:defRPr>
            </a:lvl5pPr>
          </a:lstStyle>
          <a:p>
            <a:pPr lvl="0">
              <a:defRPr sz="1800" b="0">
                <a:solidFill>
                  <a:srgbClr val="000000"/>
                </a:solidFill>
                <a:uFillTx/>
              </a:defRPr>
            </a:pPr>
            <a:r>
              <a:rPr sz="2400" b="1">
                <a:solidFill>
                  <a:srgbClr val="005493"/>
                </a:solidFill>
                <a:uFill>
                  <a:solidFill>
                    <a:srgbClr val="0048AA"/>
                  </a:solidFill>
                </a:uFill>
              </a:rPr>
              <a:t>Body Level One</a:t>
            </a:r>
          </a:p>
          <a:p>
            <a:pPr lvl="1">
              <a:defRPr sz="1800" b="0">
                <a:uFillTx/>
              </a:defRPr>
            </a:pPr>
            <a:r>
              <a:rPr sz="2400" b="1">
                <a:uFill>
                  <a:solidFill/>
                </a:uFill>
              </a:rPr>
              <a:t>Body Level Two</a:t>
            </a:r>
          </a:p>
          <a:p>
            <a:pPr lvl="2">
              <a:defRPr sz="1800" b="0">
                <a:uFillTx/>
              </a:defRPr>
            </a:pPr>
            <a:r>
              <a:rPr sz="2400" b="1">
                <a:uFill>
                  <a:solidFill/>
                </a:uFill>
              </a:rPr>
              <a:t>Body Level Three</a:t>
            </a:r>
          </a:p>
          <a:p>
            <a:pPr lvl="3">
              <a:defRPr sz="1800" b="0">
                <a:uFillTx/>
              </a:defRPr>
            </a:pPr>
            <a:r>
              <a:rPr sz="2400" b="1">
                <a:uFill>
                  <a:solidFill/>
                </a:uFill>
              </a:rPr>
              <a:t>Body Level Four</a:t>
            </a:r>
          </a:p>
          <a:p>
            <a:pPr lvl="4">
              <a:defRPr sz="1800" b="0">
                <a:uFillTx/>
              </a:defRPr>
            </a:pPr>
            <a:r>
              <a:rPr sz="2400" b="1">
                <a:uFill>
                  <a:solidFill/>
                </a:uFill>
              </a:rPr>
              <a:t>Body Level Five</a:t>
            </a:r>
          </a:p>
        </p:txBody>
      </p:sp>
      <p:sp>
        <p:nvSpPr>
          <p:cNvPr id="32" name="Shape 32"/>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Shape 2"/>
          <p:cNvSpPr/>
          <p:nvPr/>
        </p:nvSpPr>
        <p:spPr>
          <a:xfrm flipV="1">
            <a:off x="825500" y="990492"/>
            <a:ext cx="11366500" cy="108"/>
          </a:xfrm>
          <a:prstGeom prst="line">
            <a:avLst/>
          </a:prstGeom>
          <a:ln w="12700">
            <a:solidFill/>
            <a:round/>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3" name="Shape 3"/>
          <p:cNvSpPr>
            <a:spLocks noGrp="1"/>
          </p:cNvSpPr>
          <p:nvPr>
            <p:ph type="title"/>
          </p:nvPr>
        </p:nvSpPr>
        <p:spPr>
          <a:xfrm>
            <a:off x="812800" y="0"/>
            <a:ext cx="11379200" cy="8128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p>
            <a:pPr lvl="0">
              <a:defRPr sz="1800">
                <a:uFillTx/>
              </a:defRPr>
            </a:pPr>
            <a:r>
              <a:rPr sz="2800">
                <a:uFill>
                  <a:solidFill/>
                </a:uFill>
              </a:rPr>
              <a:t>Title Text</a:t>
            </a:r>
          </a:p>
        </p:txBody>
      </p:sp>
      <p:sp>
        <p:nvSpPr>
          <p:cNvPr id="4" name="Shape 4"/>
          <p:cNvSpPr>
            <a:spLocks noGrp="1"/>
          </p:cNvSpPr>
          <p:nvPr>
            <p:ph type="body" idx="1"/>
          </p:nvPr>
        </p:nvSpPr>
        <p:spPr>
          <a:xfrm>
            <a:off x="812800" y="1270000"/>
            <a:ext cx="11379200" cy="81280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2pPr marL="635000">
              <a:buClrTx/>
              <a:buSzPct val="166666"/>
              <a:buFont typeface="ヒラギノ角ゴ ProN W3"/>
              <a:buChar char="・"/>
              <a:defRPr>
                <a:solidFill>
                  <a:srgbClr val="000000"/>
                </a:solidFill>
                <a:uFill>
                  <a:solidFill>
                    <a:srgbClr val="000000"/>
                  </a:solidFill>
                </a:uFill>
              </a:defRPr>
            </a:lvl2pPr>
            <a:lvl3pPr marL="1003300">
              <a:buClrTx/>
              <a:buSzPct val="100000"/>
              <a:buFontTx/>
              <a:buChar char="–"/>
              <a:defRPr>
                <a:solidFill>
                  <a:srgbClr val="000000"/>
                </a:solidFill>
                <a:uFill>
                  <a:solidFill>
                    <a:srgbClr val="000000"/>
                  </a:solidFill>
                </a:uFill>
              </a:defRPr>
            </a:lvl3pPr>
            <a:lvl4pPr marL="1003300">
              <a:buClrTx/>
              <a:buSzPct val="100000"/>
              <a:buFontTx/>
              <a:buChar char="–"/>
              <a:defRPr>
                <a:solidFill>
                  <a:srgbClr val="000000"/>
                </a:solidFill>
                <a:uFill>
                  <a:solidFill>
                    <a:srgbClr val="000000"/>
                  </a:solidFill>
                </a:uFill>
              </a:defRPr>
            </a:lvl4pPr>
            <a:lvl5pPr marL="1003300">
              <a:buClrTx/>
              <a:buSzPct val="100000"/>
              <a:buFontTx/>
              <a:buChar char="–"/>
              <a:defRPr>
                <a:solidFill>
                  <a:srgbClr val="000000"/>
                </a:solidFill>
                <a:uFill>
                  <a:solidFill>
                    <a:srgbClr val="000000"/>
                  </a:solidFill>
                </a:uFill>
              </a:defRPr>
            </a:lvl5pPr>
          </a:lstStyle>
          <a:p>
            <a:pPr lvl="0">
              <a:defRPr sz="1800">
                <a:solidFill>
                  <a:srgbClr val="000000"/>
                </a:solidFill>
                <a:uFillTx/>
              </a:defRPr>
            </a:pPr>
            <a:r>
              <a:rPr sz="2400">
                <a:solidFill>
                  <a:srgbClr val="005493"/>
                </a:solidFill>
                <a:uFill>
                  <a:solidFill>
                    <a:srgbClr val="0048AA"/>
                  </a:solidFill>
                </a:uFill>
              </a:rPr>
              <a:t>Body Level One</a:t>
            </a:r>
          </a:p>
          <a:p>
            <a:pPr lvl="1">
              <a:defRPr sz="1800">
                <a:uFillTx/>
              </a:defRPr>
            </a:pPr>
            <a:r>
              <a:rPr sz="2400">
                <a:uFill>
                  <a:solidFill/>
                </a:uFill>
              </a:rPr>
              <a:t>Body Level Two</a:t>
            </a:r>
          </a:p>
          <a:p>
            <a:pPr lvl="2">
              <a:defRPr sz="1800">
                <a:uFillTx/>
              </a:defRPr>
            </a:pPr>
            <a:r>
              <a:rPr sz="2400">
                <a:uFill>
                  <a:solidFill/>
                </a:uFill>
              </a:rPr>
              <a:t>Body Level Three</a:t>
            </a:r>
          </a:p>
          <a:p>
            <a:pPr lvl="3">
              <a:defRPr sz="1800">
                <a:uFillTx/>
              </a:defRPr>
            </a:pPr>
            <a:r>
              <a:rPr sz="2400">
                <a:uFill>
                  <a:solidFill/>
                </a:uFill>
              </a:rPr>
              <a:t>Body Level Four</a:t>
            </a:r>
          </a:p>
          <a:p>
            <a:pPr lvl="4">
              <a:defRPr sz="1800">
                <a:uFillTx/>
              </a:defRPr>
            </a:pPr>
            <a:r>
              <a:rPr sz="2400">
                <a:uFill>
                  <a:solidFill/>
                </a:uFill>
              </a:rPr>
              <a:t>Body Level Five</a:t>
            </a:r>
          </a:p>
        </p:txBody>
      </p:sp>
      <p:sp>
        <p:nvSpPr>
          <p:cNvPr id="5" name="Shape 5"/>
          <p:cNvSpPr>
            <a:spLocks noGrp="1"/>
          </p:cNvSpPr>
          <p:nvPr>
            <p:ph type="sldNum" sz="quarter" idx="2"/>
          </p:nvPr>
        </p:nvSpPr>
        <p:spPr>
          <a:xfrm>
            <a:off x="12618280" y="9376240"/>
            <a:ext cx="307034" cy="292101"/>
          </a:xfrm>
          <a:prstGeom prst="rect">
            <a:avLst/>
          </a:prstGeom>
          <a:ln w="12700">
            <a:miter lim="400000"/>
          </a:ln>
        </p:spPr>
        <p:txBody>
          <a:bodyPr wrap="none" lIns="50800" tIns="50800" rIns="50800" bIns="50800" anchor="ctr">
            <a:spAutoFit/>
          </a:bodyPr>
          <a:lstStyle>
            <a:lvl1pPr marL="0" marR="0" algn="ctr" defTabSz="647700">
              <a:lnSpc>
                <a:spcPct val="100000"/>
              </a:lnSpc>
              <a:defRPr sz="1200">
                <a:solidFill>
                  <a:srgbClr val="000000"/>
                </a:solidFill>
                <a:uFill>
                  <a:solidFill>
                    <a:srgbClr val="000000"/>
                  </a:solidFill>
                </a:uFill>
              </a:defRPr>
            </a:lvl1pPr>
          </a:lstStyle>
          <a:p>
            <a:pPr lvl="0"/>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spd="med"/>
  <p:txStyles>
    <p:titleStyle>
      <a:lvl1pPr marL="58702" marR="58702" defTabSz="1295400">
        <a:defRPr sz="2800">
          <a:uFill>
            <a:solidFill/>
          </a:uFill>
          <a:latin typeface="+mn-lt"/>
          <a:ea typeface="+mn-ea"/>
          <a:cs typeface="+mn-cs"/>
          <a:sym typeface="Futura"/>
        </a:defRPr>
      </a:lvl1pPr>
      <a:lvl2pPr marL="58702" marR="58702" indent="228600" defTabSz="1295400">
        <a:defRPr sz="2800">
          <a:uFill>
            <a:solidFill/>
          </a:uFill>
          <a:latin typeface="+mn-lt"/>
          <a:ea typeface="+mn-ea"/>
          <a:cs typeface="+mn-cs"/>
          <a:sym typeface="Futura"/>
        </a:defRPr>
      </a:lvl2pPr>
      <a:lvl3pPr marL="58702" marR="58702" indent="457200" defTabSz="1295400">
        <a:defRPr sz="2800">
          <a:uFill>
            <a:solidFill/>
          </a:uFill>
          <a:latin typeface="+mn-lt"/>
          <a:ea typeface="+mn-ea"/>
          <a:cs typeface="+mn-cs"/>
          <a:sym typeface="Futura"/>
        </a:defRPr>
      </a:lvl3pPr>
      <a:lvl4pPr marL="58702" marR="58702" indent="685800" defTabSz="1295400">
        <a:defRPr sz="2800">
          <a:uFill>
            <a:solidFill/>
          </a:uFill>
          <a:latin typeface="+mn-lt"/>
          <a:ea typeface="+mn-ea"/>
          <a:cs typeface="+mn-cs"/>
          <a:sym typeface="Futura"/>
        </a:defRPr>
      </a:lvl4pPr>
      <a:lvl5pPr marL="58702" marR="58702" indent="914400" defTabSz="1295400">
        <a:defRPr sz="2800">
          <a:uFill>
            <a:solidFill/>
          </a:uFill>
          <a:latin typeface="+mn-lt"/>
          <a:ea typeface="+mn-ea"/>
          <a:cs typeface="+mn-cs"/>
          <a:sym typeface="Futura"/>
        </a:defRPr>
      </a:lvl5pPr>
      <a:lvl6pPr marL="58702" marR="58702" indent="1143000" defTabSz="1295400">
        <a:defRPr sz="2800">
          <a:uFill>
            <a:solidFill/>
          </a:uFill>
          <a:latin typeface="+mn-lt"/>
          <a:ea typeface="+mn-ea"/>
          <a:cs typeface="+mn-cs"/>
          <a:sym typeface="Futura"/>
        </a:defRPr>
      </a:lvl6pPr>
      <a:lvl7pPr marL="58702" marR="58702" indent="1371600" defTabSz="1295400">
        <a:defRPr sz="2800">
          <a:uFill>
            <a:solidFill/>
          </a:uFill>
          <a:latin typeface="+mn-lt"/>
          <a:ea typeface="+mn-ea"/>
          <a:cs typeface="+mn-cs"/>
          <a:sym typeface="Futura"/>
        </a:defRPr>
      </a:lvl7pPr>
      <a:lvl8pPr marL="58702" marR="58702" indent="1600200" defTabSz="1295400">
        <a:defRPr sz="2800">
          <a:uFill>
            <a:solidFill/>
          </a:uFill>
          <a:latin typeface="+mn-lt"/>
          <a:ea typeface="+mn-ea"/>
          <a:cs typeface="+mn-cs"/>
          <a:sym typeface="Futura"/>
        </a:defRPr>
      </a:lvl8pPr>
      <a:lvl9pPr marL="58702" marR="58702" indent="1828800" defTabSz="1295400">
        <a:defRPr sz="2800">
          <a:uFill>
            <a:solidFill/>
          </a:uFill>
          <a:latin typeface="+mn-lt"/>
          <a:ea typeface="+mn-ea"/>
          <a:cs typeface="+mn-cs"/>
          <a:sym typeface="Futura"/>
        </a:defRPr>
      </a:lvl9pPr>
    </p:titleStyle>
    <p:bodyStyle>
      <a:lvl1pPr marL="58702" marR="58702" defTabSz="1295400">
        <a:lnSpc>
          <a:spcPts val="3900"/>
        </a:lnSpc>
        <a:buClr>
          <a:srgbClr val="0048AA"/>
        </a:buClr>
        <a:buFont typeface="Lucida Sans Regular"/>
        <a:defRPr sz="2400">
          <a:solidFill>
            <a:srgbClr val="005493"/>
          </a:solidFill>
          <a:uFill>
            <a:solidFill>
              <a:srgbClr val="0048AA"/>
            </a:solidFill>
          </a:uFill>
          <a:latin typeface="Lucida Sans Regular"/>
          <a:ea typeface="Lucida Sans Regular"/>
          <a:cs typeface="Lucida Sans Regular"/>
          <a:sym typeface="Lucida Sans Regular"/>
        </a:defRPr>
      </a:lvl1pPr>
      <a:lvl2pPr marL="693702" marR="58702" indent="-508000" defTabSz="1295400">
        <a:lnSpc>
          <a:spcPts val="3900"/>
        </a:lnSpc>
        <a:buClr>
          <a:srgbClr val="0048AA"/>
        </a:buClr>
        <a:buSzPct val="50000"/>
        <a:buFont typeface="Lucida Sans Regular"/>
        <a:buChar char="•"/>
        <a:defRPr sz="2400">
          <a:solidFill>
            <a:srgbClr val="005493"/>
          </a:solidFill>
          <a:uFill>
            <a:solidFill>
              <a:srgbClr val="0048AA"/>
            </a:solidFill>
          </a:uFill>
          <a:latin typeface="Lucida Sans Regular"/>
          <a:ea typeface="Lucida Sans Regular"/>
          <a:cs typeface="Lucida Sans Regular"/>
          <a:sym typeface="Lucida Sans Regular"/>
        </a:defRPr>
      </a:lvl2pPr>
      <a:lvl3pPr marL="1062002" marR="58702" indent="-368300" defTabSz="1295400">
        <a:lnSpc>
          <a:spcPts val="3900"/>
        </a:lnSpc>
        <a:buClr>
          <a:srgbClr val="0048AA"/>
        </a:buClr>
        <a:buSzPct val="50000"/>
        <a:buFont typeface="Lucida Sans Regular"/>
        <a:buChar char="•"/>
        <a:defRPr sz="2400">
          <a:solidFill>
            <a:srgbClr val="005493"/>
          </a:solidFill>
          <a:uFill>
            <a:solidFill>
              <a:srgbClr val="0048AA"/>
            </a:solidFill>
          </a:uFill>
          <a:latin typeface="Lucida Sans Regular"/>
          <a:ea typeface="Lucida Sans Regular"/>
          <a:cs typeface="Lucida Sans Regular"/>
          <a:sym typeface="Lucida Sans Regular"/>
        </a:defRPr>
      </a:lvl3pPr>
      <a:lvl4pPr marL="1062002" marR="58702" indent="-368300" defTabSz="1295400">
        <a:lnSpc>
          <a:spcPts val="3900"/>
        </a:lnSpc>
        <a:buClr>
          <a:srgbClr val="0048AA"/>
        </a:buClr>
        <a:buSzPct val="50000"/>
        <a:buFont typeface="Lucida Sans Regular"/>
        <a:buChar char="•"/>
        <a:defRPr sz="2400">
          <a:solidFill>
            <a:srgbClr val="005493"/>
          </a:solidFill>
          <a:uFill>
            <a:solidFill>
              <a:srgbClr val="0048AA"/>
            </a:solidFill>
          </a:uFill>
          <a:latin typeface="Lucida Sans Regular"/>
          <a:ea typeface="Lucida Sans Regular"/>
          <a:cs typeface="Lucida Sans Regular"/>
          <a:sym typeface="Lucida Sans Regular"/>
        </a:defRPr>
      </a:lvl4pPr>
      <a:lvl5pPr marL="1062002" marR="58702" indent="-368300" defTabSz="1295400">
        <a:lnSpc>
          <a:spcPts val="3900"/>
        </a:lnSpc>
        <a:buClr>
          <a:srgbClr val="0048AA"/>
        </a:buClr>
        <a:buSzPct val="50000"/>
        <a:buFont typeface="Lucida Sans Regular"/>
        <a:buChar char="•"/>
        <a:defRPr sz="2400">
          <a:solidFill>
            <a:srgbClr val="005493"/>
          </a:solidFill>
          <a:uFill>
            <a:solidFill>
              <a:srgbClr val="0048AA"/>
            </a:solidFill>
          </a:uFill>
          <a:latin typeface="Lucida Sans Regular"/>
          <a:ea typeface="Lucida Sans Regular"/>
          <a:cs typeface="Lucida Sans Regular"/>
          <a:sym typeface="Lucida Sans Regular"/>
        </a:defRPr>
      </a:lvl5pPr>
      <a:lvl6pPr marL="1062002" marR="58702" indent="-368300" defTabSz="1295400">
        <a:lnSpc>
          <a:spcPts val="3900"/>
        </a:lnSpc>
        <a:buClr>
          <a:srgbClr val="0048AA"/>
        </a:buClr>
        <a:buSzPct val="50000"/>
        <a:buFont typeface="Lucida Sans Regular"/>
        <a:buChar char="•"/>
        <a:defRPr sz="2400">
          <a:solidFill>
            <a:srgbClr val="005493"/>
          </a:solidFill>
          <a:uFill>
            <a:solidFill>
              <a:srgbClr val="0048AA"/>
            </a:solidFill>
          </a:uFill>
          <a:latin typeface="Lucida Sans Regular"/>
          <a:ea typeface="Lucida Sans Regular"/>
          <a:cs typeface="Lucida Sans Regular"/>
          <a:sym typeface="Lucida Sans Regular"/>
        </a:defRPr>
      </a:lvl6pPr>
      <a:lvl7pPr marL="1062002" marR="58702" indent="-368300" defTabSz="1295400">
        <a:lnSpc>
          <a:spcPts val="3900"/>
        </a:lnSpc>
        <a:buClr>
          <a:srgbClr val="0048AA"/>
        </a:buClr>
        <a:buSzPct val="50000"/>
        <a:buFont typeface="Lucida Sans Regular"/>
        <a:buChar char="•"/>
        <a:defRPr sz="2400">
          <a:solidFill>
            <a:srgbClr val="005493"/>
          </a:solidFill>
          <a:uFill>
            <a:solidFill>
              <a:srgbClr val="0048AA"/>
            </a:solidFill>
          </a:uFill>
          <a:latin typeface="Lucida Sans Regular"/>
          <a:ea typeface="Lucida Sans Regular"/>
          <a:cs typeface="Lucida Sans Regular"/>
          <a:sym typeface="Lucida Sans Regular"/>
        </a:defRPr>
      </a:lvl7pPr>
      <a:lvl8pPr marL="1062002" marR="58702" indent="-368300" defTabSz="1295400">
        <a:lnSpc>
          <a:spcPts val="3900"/>
        </a:lnSpc>
        <a:buClr>
          <a:srgbClr val="0048AA"/>
        </a:buClr>
        <a:buSzPct val="50000"/>
        <a:buFont typeface="Lucida Sans Regular"/>
        <a:buChar char="•"/>
        <a:defRPr sz="2400">
          <a:solidFill>
            <a:srgbClr val="005493"/>
          </a:solidFill>
          <a:uFill>
            <a:solidFill>
              <a:srgbClr val="0048AA"/>
            </a:solidFill>
          </a:uFill>
          <a:latin typeface="Lucida Sans Regular"/>
          <a:ea typeface="Lucida Sans Regular"/>
          <a:cs typeface="Lucida Sans Regular"/>
          <a:sym typeface="Lucida Sans Regular"/>
        </a:defRPr>
      </a:lvl8pPr>
      <a:lvl9pPr marL="1062002" marR="58702" indent="-368300" defTabSz="1295400">
        <a:lnSpc>
          <a:spcPts val="3900"/>
        </a:lnSpc>
        <a:buClr>
          <a:srgbClr val="0048AA"/>
        </a:buClr>
        <a:buSzPct val="50000"/>
        <a:buFont typeface="Lucida Sans Regular"/>
        <a:buChar char="•"/>
        <a:defRPr sz="2400">
          <a:solidFill>
            <a:srgbClr val="005493"/>
          </a:solidFill>
          <a:uFill>
            <a:solidFill>
              <a:srgbClr val="0048AA"/>
            </a:solidFill>
          </a:uFill>
          <a:latin typeface="Lucida Sans Regular"/>
          <a:ea typeface="Lucida Sans Regular"/>
          <a:cs typeface="Lucida Sans Regular"/>
          <a:sym typeface="Lucida Sans Regular"/>
        </a:defRPr>
      </a:lvl9pPr>
    </p:bodyStyle>
    <p:otherStyle>
      <a:lvl1pPr algn="ctr" defTabSz="647700">
        <a:defRPr sz="1200">
          <a:solidFill>
            <a:schemeClr val="tx1"/>
          </a:solidFill>
          <a:uFill>
            <a:solidFill/>
          </a:uFill>
          <a:latin typeface="+mn-lt"/>
          <a:ea typeface="+mn-ea"/>
          <a:cs typeface="+mn-cs"/>
          <a:sym typeface="Lucida Sans Regular"/>
        </a:defRPr>
      </a:lvl1pPr>
      <a:lvl2pPr indent="228600" algn="ctr" defTabSz="647700">
        <a:defRPr sz="1200">
          <a:solidFill>
            <a:schemeClr val="tx1"/>
          </a:solidFill>
          <a:uFill>
            <a:solidFill/>
          </a:uFill>
          <a:latin typeface="+mn-lt"/>
          <a:ea typeface="+mn-ea"/>
          <a:cs typeface="+mn-cs"/>
          <a:sym typeface="Lucida Sans Regular"/>
        </a:defRPr>
      </a:lvl2pPr>
      <a:lvl3pPr indent="457200" algn="ctr" defTabSz="647700">
        <a:defRPr sz="1200">
          <a:solidFill>
            <a:schemeClr val="tx1"/>
          </a:solidFill>
          <a:uFill>
            <a:solidFill/>
          </a:uFill>
          <a:latin typeface="+mn-lt"/>
          <a:ea typeface="+mn-ea"/>
          <a:cs typeface="+mn-cs"/>
          <a:sym typeface="Lucida Sans Regular"/>
        </a:defRPr>
      </a:lvl3pPr>
      <a:lvl4pPr indent="685800" algn="ctr" defTabSz="647700">
        <a:defRPr sz="1200">
          <a:solidFill>
            <a:schemeClr val="tx1"/>
          </a:solidFill>
          <a:uFill>
            <a:solidFill/>
          </a:uFill>
          <a:latin typeface="+mn-lt"/>
          <a:ea typeface="+mn-ea"/>
          <a:cs typeface="+mn-cs"/>
          <a:sym typeface="Lucida Sans Regular"/>
        </a:defRPr>
      </a:lvl4pPr>
      <a:lvl5pPr indent="914400" algn="ctr" defTabSz="647700">
        <a:defRPr sz="1200">
          <a:solidFill>
            <a:schemeClr val="tx1"/>
          </a:solidFill>
          <a:uFill>
            <a:solidFill/>
          </a:uFill>
          <a:latin typeface="+mn-lt"/>
          <a:ea typeface="+mn-ea"/>
          <a:cs typeface="+mn-cs"/>
          <a:sym typeface="Lucida Sans Regular"/>
        </a:defRPr>
      </a:lvl5pPr>
      <a:lvl6pPr indent="1143000" algn="ctr" defTabSz="647700">
        <a:defRPr sz="1200">
          <a:solidFill>
            <a:schemeClr val="tx1"/>
          </a:solidFill>
          <a:uFill>
            <a:solidFill/>
          </a:uFill>
          <a:latin typeface="+mn-lt"/>
          <a:ea typeface="+mn-ea"/>
          <a:cs typeface="+mn-cs"/>
          <a:sym typeface="Lucida Sans Regular"/>
        </a:defRPr>
      </a:lvl6pPr>
      <a:lvl7pPr indent="1371600" algn="ctr" defTabSz="647700">
        <a:defRPr sz="1200">
          <a:solidFill>
            <a:schemeClr val="tx1"/>
          </a:solidFill>
          <a:uFill>
            <a:solidFill/>
          </a:uFill>
          <a:latin typeface="+mn-lt"/>
          <a:ea typeface="+mn-ea"/>
          <a:cs typeface="+mn-cs"/>
          <a:sym typeface="Lucida Sans Regular"/>
        </a:defRPr>
      </a:lvl7pPr>
      <a:lvl8pPr indent="1600200" algn="ctr" defTabSz="647700">
        <a:defRPr sz="1200">
          <a:solidFill>
            <a:schemeClr val="tx1"/>
          </a:solidFill>
          <a:uFill>
            <a:solidFill/>
          </a:uFill>
          <a:latin typeface="+mn-lt"/>
          <a:ea typeface="+mn-ea"/>
          <a:cs typeface="+mn-cs"/>
          <a:sym typeface="Lucida Sans Regular"/>
        </a:defRPr>
      </a:lvl8pPr>
      <a:lvl9pPr indent="1828800" algn="ctr" defTabSz="647700">
        <a:defRPr sz="1200">
          <a:solidFill>
            <a:schemeClr val="tx1"/>
          </a:solidFill>
          <a:uFill>
            <a:solidFill/>
          </a:uFill>
          <a:latin typeface="+mn-lt"/>
          <a:ea typeface="+mn-ea"/>
          <a:cs typeface="+mn-cs"/>
          <a:sym typeface="Lucida Sans Regular"/>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algs4.cs.princeton.edu"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hyperlink" Target="http://algs4.cs.princeton.edu"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algs4.cs.princeton.edu" TargetMode="Externa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9.png"/><Relationship Id="rId4" Type="http://schemas.openxmlformats.org/officeDocument/2006/relationships/notesSlide" Target="../notesSlides/notesSlide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hyperlink" Target="http://algs4.cs.princeton.edu"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hyperlink" Target="http://algs4.cs.princeton.edu"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hyperlink" Target="http://algs4.cs.princeton.edu"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hyperlink" Target="http://algs4.cs.princeton.edu"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53.jpeg"/></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hyperlink" Target="http://algs4.cs.princeton.edu"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3" Type="http://schemas.openxmlformats.org/officeDocument/2006/relationships/hyperlink" Target="http://algs4.cs.princeton.edu"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8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58.png"/></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9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endpapers.pdf"/>
          <p:cNvPicPr/>
          <p:nvPr/>
        </p:nvPicPr>
        <p:blipFill>
          <a:blip r:embed="rId3">
            <a:alphaModFix amt="20000"/>
          </a:blip>
          <a:srcRect l="24870" t="6296" r="16541" b="31489"/>
          <a:stretch>
            <a:fillRect/>
          </a:stretch>
        </p:blipFill>
        <p:spPr>
          <a:xfrm rot="16200000">
            <a:off x="1612899" y="-1612901"/>
            <a:ext cx="9779002" cy="13004801"/>
          </a:xfrm>
          <a:prstGeom prst="rect">
            <a:avLst/>
          </a:prstGeom>
          <a:ln w="12700">
            <a:round/>
          </a:ln>
        </p:spPr>
      </p:pic>
      <p:pic>
        <p:nvPicPr>
          <p:cNvPr id="37" name="cover2.pdf"/>
          <p:cNvPicPr/>
          <p:nvPr/>
        </p:nvPicPr>
        <p:blipFill>
          <a:blip r:embed="rId4"/>
          <a:stretch>
            <a:fillRect/>
          </a:stretch>
        </p:blipFill>
        <p:spPr>
          <a:xfrm>
            <a:off x="863600" y="3361625"/>
            <a:ext cx="3263900" cy="4093707"/>
          </a:xfrm>
          <a:prstGeom prst="rect">
            <a:avLst/>
          </a:prstGeom>
          <a:ln w="12700">
            <a:round/>
          </a:ln>
        </p:spPr>
      </p:pic>
      <p:sp>
        <p:nvSpPr>
          <p:cNvPr id="38" name="Shape 38"/>
          <p:cNvSpPr/>
          <p:nvPr/>
        </p:nvSpPr>
        <p:spPr>
          <a:xfrm>
            <a:off x="660063" y="7467600"/>
            <a:ext cx="3657601" cy="2794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ctr">
              <a:lnSpc>
                <a:spcPts val="2300"/>
              </a:lnSpc>
              <a:defRPr sz="1400" b="1" spc="154">
                <a:solidFill>
                  <a:srgbClr val="000000"/>
                </a:solidFill>
                <a:uFill>
                  <a:solidFill>
                    <a:srgbClr val="000000"/>
                  </a:solidFill>
                </a:uFill>
                <a:latin typeface="Lucida Grande"/>
                <a:ea typeface="Lucida Grande"/>
                <a:cs typeface="Lucida Grande"/>
                <a:sym typeface="Lucida Grande"/>
                <a:hlinkClick r:id="rId5"/>
              </a:defRPr>
            </a:lvl1pPr>
          </a:lstStyle>
          <a:p>
            <a:pPr lvl="0">
              <a:defRPr sz="1800" b="0" spc="0">
                <a:uFillTx/>
              </a:defRPr>
            </a:pPr>
            <a:r>
              <a:rPr sz="1400" b="1" spc="154">
                <a:uFill>
                  <a:solidFill/>
                </a:uFill>
                <a:hlinkClick r:id="rId5"/>
              </a:rPr>
              <a:t>http://algs4.cs.princeton.edu</a:t>
            </a:r>
          </a:p>
        </p:txBody>
      </p:sp>
      <p:sp>
        <p:nvSpPr>
          <p:cNvPr id="39" name="Shape 39"/>
          <p:cNvSpPr/>
          <p:nvPr/>
        </p:nvSpPr>
        <p:spPr>
          <a:xfrm>
            <a:off x="5638756" y="4000501"/>
            <a:ext cx="6516025" cy="1"/>
          </a:xfrm>
          <a:prstGeom prst="line">
            <a:avLst/>
          </a:prstGeom>
          <a:ln w="19050">
            <a:solidFill/>
            <a:round/>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40" name="Shape 40"/>
          <p:cNvSpPr/>
          <p:nvPr/>
        </p:nvSpPr>
        <p:spPr>
          <a:xfrm>
            <a:off x="0" y="0"/>
            <a:ext cx="13004800" cy="1066800"/>
          </a:xfrm>
          <a:prstGeom prst="rect">
            <a:avLst/>
          </a:prstGeom>
          <a:solidFill>
            <a:srgbClr val="8D3124"/>
          </a:solidFill>
          <a:ln w="12700">
            <a:round/>
          </a:ln>
          <a:extLst>
            <a:ext uri="{C572A759-6A51-4108-AA02-DFA0A04FC94B}">
              <ma14:wrappingTextBoxFlag xmlns:ma14="http://schemas.microsoft.com/office/mac/drawingml/2011/main" xmlns="" val="1"/>
            </a:ext>
          </a:extLst>
        </p:spPr>
        <p:txBody>
          <a:bodyPr lIns="0" tIns="0" rIns="0" bIns="0" anchor="ctr"/>
          <a:lstStyle>
            <a:lvl1pPr>
              <a:lnSpc>
                <a:spcPct val="100000"/>
              </a:lnSpc>
              <a:defRPr sz="5200" spc="260">
                <a:solidFill>
                  <a:srgbClr val="FFFFFF"/>
                </a:solidFill>
                <a:uFill>
                  <a:solidFill>
                    <a:srgbClr val="FFFFFF"/>
                  </a:solidFill>
                </a:uFill>
                <a:latin typeface="Helvetica"/>
                <a:ea typeface="Helvetica"/>
                <a:cs typeface="Helvetica"/>
                <a:sym typeface="Helvetica"/>
              </a:defRPr>
            </a:lvl1pPr>
          </a:lstStyle>
          <a:p>
            <a:pPr lvl="0">
              <a:defRPr sz="1800" spc="0">
                <a:solidFill>
                  <a:srgbClr val="000000"/>
                </a:solidFill>
                <a:uFillTx/>
              </a:defRPr>
            </a:pPr>
            <a:r>
              <a:rPr sz="5200" spc="260">
                <a:solidFill>
                  <a:srgbClr val="FFFFFF"/>
                </a:solidFill>
                <a:uFill>
                  <a:solidFill>
                    <a:srgbClr val="FFFFFF"/>
                  </a:solidFill>
                </a:uFill>
              </a:rPr>
              <a:t>Algorithms</a:t>
            </a:r>
          </a:p>
        </p:txBody>
      </p:sp>
      <p:sp>
        <p:nvSpPr>
          <p:cNvPr id="41" name="Shape 41"/>
          <p:cNvSpPr/>
          <p:nvPr/>
        </p:nvSpPr>
        <p:spPr>
          <a:xfrm>
            <a:off x="5626100" y="254000"/>
            <a:ext cx="4826000" cy="546100"/>
          </a:xfrm>
          <a:prstGeom prst="rect">
            <a:avLst/>
          </a:prstGeom>
          <a:ln w="12700">
            <a:round/>
          </a:ln>
          <a:extLst>
            <a:ext uri="{C572A759-6A51-4108-AA02-DFA0A04FC94B}">
              <ma14:wrappingTextBoxFlag xmlns:ma14="http://schemas.microsoft.com/office/mac/drawingml/2011/main" xmlns="" val="1"/>
            </a:ext>
          </a:extLst>
        </p:spPr>
        <p:txBody>
          <a:bodyPr lIns="0" tIns="0" rIns="0" bIns="0" anchor="ctr"/>
          <a:lstStyle>
            <a:lvl1pPr>
              <a:lnSpc>
                <a:spcPct val="100000"/>
              </a:lnSpc>
              <a:defRPr sz="2100" cap="small" spc="105">
                <a:solidFill>
                  <a:srgbClr val="FFFFFF"/>
                </a:solidFill>
                <a:uFill>
                  <a:solidFill>
                    <a:srgbClr val="FFFFFF"/>
                  </a:solidFill>
                </a:uFill>
                <a:latin typeface="Helvetica"/>
                <a:ea typeface="Helvetica"/>
                <a:cs typeface="Helvetica"/>
                <a:sym typeface="Helvetica"/>
              </a:defRPr>
            </a:lvl1pPr>
          </a:lstStyle>
          <a:p>
            <a:pPr lvl="0">
              <a:defRPr sz="1800" cap="none" spc="0">
                <a:solidFill>
                  <a:srgbClr val="000000"/>
                </a:solidFill>
                <a:uFillTx/>
              </a:defRPr>
            </a:pPr>
            <a:r>
              <a:rPr sz="2100" cap="small" spc="105">
                <a:solidFill>
                  <a:srgbClr val="FFFFFF"/>
                </a:solidFill>
                <a:uFill>
                  <a:solidFill>
                    <a:srgbClr val="FFFFFF"/>
                  </a:solidFill>
                </a:uFill>
              </a:rPr>
              <a:t>Robert Sedgewick  |  Kevin Wayne</a:t>
            </a:r>
          </a:p>
        </p:txBody>
      </p:sp>
      <p:sp>
        <p:nvSpPr>
          <p:cNvPr id="42" name="Shape 42"/>
          <p:cNvSpPr>
            <a:spLocks noGrp="1"/>
          </p:cNvSpPr>
          <p:nvPr>
            <p:ph type="title"/>
          </p:nvPr>
        </p:nvSpPr>
        <p:spPr>
          <a:prstGeom prst="rect">
            <a:avLst/>
          </a:prstGeom>
        </p:spPr>
        <p:txBody>
          <a:bodyPr/>
          <a:lstStyle/>
          <a:p>
            <a:pPr lvl="0">
              <a:defRPr sz="1800" b="0" cap="none" spc="0">
                <a:uFillTx/>
              </a:defRPr>
            </a:pPr>
            <a:r>
              <a:rPr sz="3750" b="1" cap="small" spc="150">
                <a:uFill>
                  <a:solidFill/>
                </a:uFill>
              </a:rPr>
              <a:t>2.3  Quicksort</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10</a:t>
            </a:fld>
            <a:endParaRPr sz="1200">
              <a:uFill>
                <a:solidFill/>
              </a:uFill>
            </a:endParaRPr>
          </a:p>
        </p:txBody>
      </p:sp>
      <p:sp>
        <p:nvSpPr>
          <p:cNvPr id="152" name="Shape 152"/>
          <p:cNvSpPr>
            <a:spLocks noGrp="1"/>
          </p:cNvSpPr>
          <p:nvPr>
            <p:ph type="title"/>
          </p:nvPr>
        </p:nvSpPr>
        <p:spPr>
          <a:prstGeom prst="rect">
            <a:avLst/>
          </a:prstGeom>
        </p:spPr>
        <p:txBody>
          <a:bodyPr/>
          <a:lstStyle>
            <a:lvl1pPr>
              <a:lnSpc>
                <a:spcPts val="5900"/>
              </a:lnSpc>
              <a:defRPr>
                <a:uFill>
                  <a:solidFill>
                    <a:srgbClr val="0048AA"/>
                  </a:solidFill>
                </a:uFill>
              </a:defRPr>
            </a:lvl1pPr>
          </a:lstStyle>
          <a:p>
            <a:pPr lvl="0">
              <a:defRPr sz="1800">
                <a:uFillTx/>
              </a:defRPr>
            </a:pPr>
            <a:r>
              <a:rPr sz="2800">
                <a:uFill>
                  <a:solidFill>
                    <a:srgbClr val="0048AA"/>
                  </a:solidFill>
                </a:uFill>
              </a:rPr>
              <a:t>Quicksort partitioning demo</a:t>
            </a:r>
          </a:p>
        </p:txBody>
      </p:sp>
      <p:sp>
        <p:nvSpPr>
          <p:cNvPr id="153" name="Shape 153"/>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Repeat until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i</a:t>
            </a:r>
            <a:r>
              <a:rPr sz="2400">
                <a:solidFill>
                  <a:srgbClr val="005493"/>
                </a:solidFill>
                <a:uFill>
                  <a:solidFill>
                    <a:srgbClr val="0048AA"/>
                  </a:solidFill>
                </a:uFill>
              </a:rPr>
              <a:t> and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j</a:t>
            </a:r>
            <a:r>
              <a:rPr sz="2400">
                <a:solidFill>
                  <a:srgbClr val="005493"/>
                </a:solidFill>
                <a:uFill>
                  <a:solidFill>
                    <a:srgbClr val="0048AA"/>
                  </a:solidFill>
                </a:uFill>
              </a:rPr>
              <a:t> pointers cross.</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i</a:t>
            </a:r>
            <a:r>
              <a:rPr sz="2400">
                <a:uFill>
                  <a:solidFill/>
                </a:uFill>
              </a:rPr>
              <a:t> from left to right so long as </a:t>
            </a:r>
            <a:r>
              <a:rPr sz="2000">
                <a:uFill>
                  <a:solidFill/>
                </a:uFill>
                <a:latin typeface="Lucida Sans Typewriter Regular"/>
                <a:ea typeface="Lucida Sans Typewriter Regular"/>
                <a:cs typeface="Lucida Sans Typewriter Regular"/>
                <a:sym typeface="Lucida Sans Typewriter Regular"/>
              </a:rPr>
              <a:t>(a[i] &lt; a[lo])</a:t>
            </a:r>
            <a:r>
              <a:rPr sz="2400">
                <a:uFill>
                  <a:solidFill/>
                </a:uFill>
              </a:rPr>
              <a:t>.</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j</a:t>
            </a:r>
            <a:r>
              <a:rPr sz="2400">
                <a:uFill>
                  <a:solidFill/>
                </a:uFill>
              </a:rPr>
              <a:t> from right to left so long as </a:t>
            </a:r>
            <a:r>
              <a:rPr sz="2000">
                <a:uFill>
                  <a:solidFill/>
                </a:uFill>
                <a:latin typeface="Lucida Sans Typewriter Regular"/>
                <a:ea typeface="Lucida Sans Typewriter Regular"/>
                <a:cs typeface="Lucida Sans Typewriter Regular"/>
                <a:sym typeface="Lucida Sans Typewriter Regular"/>
              </a:rPr>
              <a:t>(a[j] &gt; a[lo])</a:t>
            </a:r>
            <a:r>
              <a:rPr sz="2400">
                <a:uFill>
                  <a:solidFill/>
                </a:uFill>
              </a:rPr>
              <a:t>.</a:t>
            </a:r>
          </a:p>
          <a:p>
            <a:pPr lvl="1">
              <a:defRPr sz="1800">
                <a:uFillTx/>
              </a:defRPr>
            </a:pPr>
            <a:r>
              <a:rPr sz="2400">
                <a:uFill>
                  <a:solidFill/>
                </a:uFill>
              </a:rPr>
              <a:t>Exchange </a:t>
            </a:r>
            <a:r>
              <a:rPr sz="2000">
                <a:uFill>
                  <a:solidFill/>
                </a:uFill>
                <a:latin typeface="Lucida Sans Typewriter Regular"/>
                <a:ea typeface="Lucida Sans Typewriter Regular"/>
                <a:cs typeface="Lucida Sans Typewriter Regular"/>
                <a:sym typeface="Lucida Sans Typewriter Regular"/>
              </a:rPr>
              <a:t>a[i]</a:t>
            </a:r>
            <a:r>
              <a:rPr sz="2400">
                <a:uFill>
                  <a:solidFill/>
                </a:uFill>
              </a:rPr>
              <a:t> with </a:t>
            </a:r>
            <a:r>
              <a:rPr sz="2000">
                <a:uFill>
                  <a:solidFill/>
                </a:uFill>
                <a:latin typeface="Lucida Sans Typewriter Regular"/>
                <a:ea typeface="Lucida Sans Typewriter Regular"/>
                <a:cs typeface="Lucida Sans Typewriter Regular"/>
                <a:sym typeface="Lucida Sans Typewriter Regular"/>
              </a:rPr>
              <a:t>a[j]</a:t>
            </a:r>
            <a:r>
              <a:rPr sz="2400">
                <a:uFill>
                  <a:solidFill/>
                </a:uFill>
              </a:rPr>
              <a:t>.</a:t>
            </a:r>
          </a:p>
          <a:p>
            <a:pPr lvl="1">
              <a:defRPr sz="1800">
                <a:uFillTx/>
              </a:defRPr>
            </a:pPr>
            <a:endParaRPr sz="2400">
              <a:uFill>
                <a:solidFill/>
              </a:uFill>
            </a:endParaRPr>
          </a:p>
          <a:p>
            <a:pPr lvl="0">
              <a:defRPr sz="1800">
                <a:solidFill>
                  <a:srgbClr val="000000"/>
                </a:solidFill>
                <a:uFillTx/>
              </a:defRPr>
            </a:pPr>
            <a:r>
              <a:rPr sz="2400">
                <a:solidFill>
                  <a:srgbClr val="005493"/>
                </a:solidFill>
                <a:uFill>
                  <a:solidFill>
                    <a:srgbClr val="0048AA"/>
                  </a:solidFill>
                </a:uFill>
              </a:rPr>
              <a:t>When pointers cross.</a:t>
            </a:r>
          </a:p>
          <a:p>
            <a:pPr lvl="1">
              <a:defRPr sz="1800">
                <a:uFillTx/>
              </a:defRPr>
            </a:pPr>
            <a:r>
              <a:rPr sz="2400">
                <a:uFill>
                  <a:solidFill/>
                </a:uFill>
              </a:rPr>
              <a:t>Exchange </a:t>
            </a:r>
            <a:r>
              <a:rPr sz="2000">
                <a:uFill>
                  <a:solidFill/>
                </a:uFill>
                <a:latin typeface="Lucida Sans Typewriter Regular"/>
                <a:ea typeface="Lucida Sans Typewriter Regular"/>
                <a:cs typeface="Lucida Sans Typewriter Regular"/>
                <a:sym typeface="Lucida Sans Typewriter Regular"/>
              </a:rPr>
              <a:t>a[lo]</a:t>
            </a:r>
            <a:r>
              <a:rPr sz="2400">
                <a:uFill>
                  <a:solidFill/>
                </a:uFill>
              </a:rPr>
              <a:t> with </a:t>
            </a:r>
            <a:r>
              <a:rPr sz="2000">
                <a:uFill>
                  <a:solidFill/>
                </a:uFill>
                <a:latin typeface="Lucida Sans Typewriter Regular"/>
                <a:ea typeface="Lucida Sans Typewriter Regular"/>
                <a:cs typeface="Lucida Sans Typewriter Regular"/>
                <a:sym typeface="Lucida Sans Typewriter Regular"/>
              </a:rPr>
              <a:t>a[j]</a:t>
            </a:r>
            <a:r>
              <a:rPr sz="2400">
                <a:uFill>
                  <a:solidFill/>
                </a:uFill>
              </a:rPr>
              <a:t>.</a:t>
            </a:r>
          </a:p>
        </p:txBody>
      </p:sp>
      <p:sp>
        <p:nvSpPr>
          <p:cNvPr id="154" name="Shape 154"/>
          <p:cNvSpPr/>
          <p:nvPr/>
        </p:nvSpPr>
        <p:spPr>
          <a:xfrm>
            <a:off x="762000" y="7454900"/>
            <a:ext cx="356557"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lo</a:t>
            </a:r>
          </a:p>
        </p:txBody>
      </p:sp>
      <p:sp>
        <p:nvSpPr>
          <p:cNvPr id="155" name="Shape 155"/>
          <p:cNvSpPr/>
          <p:nvPr/>
        </p:nvSpPr>
        <p:spPr>
          <a:xfrm>
            <a:off x="9652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aphicFrame>
        <p:nvGraphicFramePr>
          <p:cNvPr id="156" name="Table 156"/>
          <p:cNvGraphicFramePr/>
          <p:nvPr/>
        </p:nvGraphicFramePr>
        <p:xfrm>
          <a:off x="635001" y="6210300"/>
          <a:ext cx="11350752" cy="711200"/>
        </p:xfrm>
        <a:graphic>
          <a:graphicData uri="http://schemas.openxmlformats.org/drawingml/2006/table">
            <a:tbl>
              <a:tblPr>
                <a:tableStyleId>{8F44A2F1-9E1F-4B54-A3A2-5F16C0AD49E2}</a:tableStyleId>
              </a:tblPr>
              <a:tblGrid>
                <a:gridCol w="709422">
                  <a:extLst>
                    <a:ext uri="{9D8B030D-6E8A-4147-A177-3AD203B41FA5}">
                      <a16:colId xmlns:a16="http://schemas.microsoft.com/office/drawing/2014/main" val="20000"/>
                    </a:ext>
                  </a:extLst>
                </a:gridCol>
                <a:gridCol w="709422">
                  <a:extLst>
                    <a:ext uri="{9D8B030D-6E8A-4147-A177-3AD203B41FA5}">
                      <a16:colId xmlns:a16="http://schemas.microsoft.com/office/drawing/2014/main" val="20001"/>
                    </a:ext>
                  </a:extLst>
                </a:gridCol>
                <a:gridCol w="709422">
                  <a:extLst>
                    <a:ext uri="{9D8B030D-6E8A-4147-A177-3AD203B41FA5}">
                      <a16:colId xmlns:a16="http://schemas.microsoft.com/office/drawing/2014/main" val="20002"/>
                    </a:ext>
                  </a:extLst>
                </a:gridCol>
                <a:gridCol w="709422">
                  <a:extLst>
                    <a:ext uri="{9D8B030D-6E8A-4147-A177-3AD203B41FA5}">
                      <a16:colId xmlns:a16="http://schemas.microsoft.com/office/drawing/2014/main" val="20003"/>
                    </a:ext>
                  </a:extLst>
                </a:gridCol>
                <a:gridCol w="709422">
                  <a:extLst>
                    <a:ext uri="{9D8B030D-6E8A-4147-A177-3AD203B41FA5}">
                      <a16:colId xmlns:a16="http://schemas.microsoft.com/office/drawing/2014/main" val="20004"/>
                    </a:ext>
                  </a:extLst>
                </a:gridCol>
                <a:gridCol w="709422">
                  <a:extLst>
                    <a:ext uri="{9D8B030D-6E8A-4147-A177-3AD203B41FA5}">
                      <a16:colId xmlns:a16="http://schemas.microsoft.com/office/drawing/2014/main" val="20005"/>
                    </a:ext>
                  </a:extLst>
                </a:gridCol>
                <a:gridCol w="709422">
                  <a:extLst>
                    <a:ext uri="{9D8B030D-6E8A-4147-A177-3AD203B41FA5}">
                      <a16:colId xmlns:a16="http://schemas.microsoft.com/office/drawing/2014/main" val="20006"/>
                    </a:ext>
                  </a:extLst>
                </a:gridCol>
                <a:gridCol w="709422">
                  <a:extLst>
                    <a:ext uri="{9D8B030D-6E8A-4147-A177-3AD203B41FA5}">
                      <a16:colId xmlns:a16="http://schemas.microsoft.com/office/drawing/2014/main" val="20007"/>
                    </a:ext>
                  </a:extLst>
                </a:gridCol>
                <a:gridCol w="709422">
                  <a:extLst>
                    <a:ext uri="{9D8B030D-6E8A-4147-A177-3AD203B41FA5}">
                      <a16:colId xmlns:a16="http://schemas.microsoft.com/office/drawing/2014/main" val="20008"/>
                    </a:ext>
                  </a:extLst>
                </a:gridCol>
                <a:gridCol w="709422">
                  <a:extLst>
                    <a:ext uri="{9D8B030D-6E8A-4147-A177-3AD203B41FA5}">
                      <a16:colId xmlns:a16="http://schemas.microsoft.com/office/drawing/2014/main" val="20009"/>
                    </a:ext>
                  </a:extLst>
                </a:gridCol>
                <a:gridCol w="709422">
                  <a:extLst>
                    <a:ext uri="{9D8B030D-6E8A-4147-A177-3AD203B41FA5}">
                      <a16:colId xmlns:a16="http://schemas.microsoft.com/office/drawing/2014/main" val="20010"/>
                    </a:ext>
                  </a:extLst>
                </a:gridCol>
                <a:gridCol w="709422">
                  <a:extLst>
                    <a:ext uri="{9D8B030D-6E8A-4147-A177-3AD203B41FA5}">
                      <a16:colId xmlns:a16="http://schemas.microsoft.com/office/drawing/2014/main" val="20011"/>
                    </a:ext>
                  </a:extLst>
                </a:gridCol>
                <a:gridCol w="709422">
                  <a:extLst>
                    <a:ext uri="{9D8B030D-6E8A-4147-A177-3AD203B41FA5}">
                      <a16:colId xmlns:a16="http://schemas.microsoft.com/office/drawing/2014/main" val="20012"/>
                    </a:ext>
                  </a:extLst>
                </a:gridCol>
                <a:gridCol w="709422">
                  <a:extLst>
                    <a:ext uri="{9D8B030D-6E8A-4147-A177-3AD203B41FA5}">
                      <a16:colId xmlns:a16="http://schemas.microsoft.com/office/drawing/2014/main" val="20013"/>
                    </a:ext>
                  </a:extLst>
                </a:gridCol>
                <a:gridCol w="709422">
                  <a:extLst>
                    <a:ext uri="{9D8B030D-6E8A-4147-A177-3AD203B41FA5}">
                      <a16:colId xmlns:a16="http://schemas.microsoft.com/office/drawing/2014/main" val="20014"/>
                    </a:ext>
                  </a:extLst>
                </a:gridCol>
                <a:gridCol w="709422">
                  <a:extLst>
                    <a:ext uri="{9D8B030D-6E8A-4147-A177-3AD203B41FA5}">
                      <a16:colId xmlns:a16="http://schemas.microsoft.com/office/drawing/2014/main" val="20015"/>
                    </a:ext>
                  </a:extLst>
                </a:gridCol>
              </a:tblGrid>
              <a:tr h="711200">
                <a:tc>
                  <a:txBody>
                    <a:bodyPr/>
                    <a:lstStyle/>
                    <a:p>
                      <a:pPr marL="58702" marR="58702" lvl="0" defTabSz="1295400">
                        <a:lnSpc>
                          <a:spcPct val="130000"/>
                        </a:lnSpc>
                        <a:defRPr sz="1800">
                          <a:uFillTx/>
                        </a:defRPr>
                      </a:pPr>
                      <a:r>
                        <a:rPr sz="2000">
                          <a:solidFill>
                            <a:srgbClr val="929292"/>
                          </a:solidFill>
                          <a:uFill>
                            <a:solidFill/>
                          </a:uFill>
                        </a:rPr>
                        <a:t>E</a:t>
                      </a:r>
                    </a:p>
                  </a:txBody>
                  <a:tcPr marL="50800" marR="50800" marT="50800" marB="50800" anchor="ctr" horzOverflow="overflow">
                    <a:lnL w="28575">
                      <a:miter lim="400000"/>
                    </a:lnL>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C</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I</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FFFFFF"/>
                          </a:solidFill>
                          <a:uFill>
                            <a:solidFill/>
                          </a:uFill>
                        </a:rPr>
                        <a:t>K</a:t>
                      </a:r>
                    </a:p>
                  </a:txBody>
                  <a:tcPr marL="50800" marR="50800" marT="50800" marB="50800" anchor="ctr" horzOverflow="overflow">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solidFill>
                            <a:srgbClr val="929292"/>
                          </a:solidFill>
                          <a:uFill>
                            <a:solidFill/>
                          </a:uFill>
                        </a:rPr>
                        <a:t>L</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U</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T</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M</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Q</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R</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X</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O</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S</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sp>
        <p:nvSpPr>
          <p:cNvPr id="157" name="Shape 157"/>
          <p:cNvSpPr/>
          <p:nvPr/>
        </p:nvSpPr>
        <p:spPr>
          <a:xfrm>
            <a:off x="11468100" y="7454900"/>
            <a:ext cx="357847"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hi</a:t>
            </a:r>
          </a:p>
        </p:txBody>
      </p:sp>
      <p:sp>
        <p:nvSpPr>
          <p:cNvPr id="158" name="Shape 158"/>
          <p:cNvSpPr/>
          <p:nvPr/>
        </p:nvSpPr>
        <p:spPr>
          <a:xfrm>
            <a:off x="116586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159" name="Shape 159"/>
          <p:cNvSpPr/>
          <p:nvPr/>
        </p:nvSpPr>
        <p:spPr>
          <a:xfrm>
            <a:off x="4394200" y="7454900"/>
            <a:ext cx="234816"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j</a:t>
            </a:r>
          </a:p>
        </p:txBody>
      </p:sp>
      <p:sp>
        <p:nvSpPr>
          <p:cNvPr id="160" name="Shape 160"/>
          <p:cNvSpPr/>
          <p:nvPr/>
        </p:nvSpPr>
        <p:spPr>
          <a:xfrm>
            <a:off x="45339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161" name="Shape 161"/>
          <p:cNvSpPr/>
          <p:nvPr/>
        </p:nvSpPr>
        <p:spPr>
          <a:xfrm>
            <a:off x="4889500" y="9004300"/>
            <a:ext cx="1702956" cy="3937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2000" b="1">
                <a:latin typeface="Lucida Grande"/>
                <a:ea typeface="Lucida Grande"/>
                <a:cs typeface="Lucida Grande"/>
                <a:sym typeface="Lucida Grande"/>
              </a:defRPr>
            </a:lvl1pPr>
          </a:lstStyle>
          <a:p>
            <a:pPr lvl="0">
              <a:defRPr sz="1800" b="0">
                <a:solidFill>
                  <a:srgbClr val="000000"/>
                </a:solidFill>
                <a:uFillTx/>
              </a:defRPr>
            </a:pPr>
            <a:r>
              <a:rPr sz="2000" b="1">
                <a:solidFill>
                  <a:srgbClr val="8D3124"/>
                </a:solidFill>
                <a:uFill>
                  <a:solidFill>
                    <a:srgbClr val="8D3124"/>
                  </a:solidFill>
                </a:uFill>
              </a:rPr>
              <a:t>partitioned!</a:t>
            </a:r>
          </a:p>
        </p:txBody>
      </p:sp>
    </p:spTree>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Shape 1009"/>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100</a:t>
            </a:fld>
            <a:endParaRPr sz="1200">
              <a:uFill>
                <a:solidFill/>
              </a:uFill>
            </a:endParaRPr>
          </a:p>
        </p:txBody>
      </p:sp>
      <p:sp>
        <p:nvSpPr>
          <p:cNvPr id="1010" name="Shape 1010"/>
          <p:cNvSpPr>
            <a:spLocks noGrp="1"/>
          </p:cNvSpPr>
          <p:nvPr>
            <p:ph type="title"/>
          </p:nvPr>
        </p:nvSpPr>
        <p:spPr>
          <a:prstGeom prst="rect">
            <a:avLst/>
          </a:prstGeom>
        </p:spPr>
        <p:txBody>
          <a:bodyPr/>
          <a:lstStyle/>
          <a:p>
            <a:pPr lvl="0">
              <a:defRPr sz="1800">
                <a:uFillTx/>
              </a:defRPr>
            </a:pPr>
            <a:r>
              <a:rPr sz="2800">
                <a:uFill>
                  <a:solidFill/>
                </a:uFill>
              </a:rPr>
              <a:t>Which sorting algorithm to use?</a:t>
            </a:r>
          </a:p>
        </p:txBody>
      </p:sp>
      <p:sp>
        <p:nvSpPr>
          <p:cNvPr id="1011" name="Shape 1011"/>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Many sorting algorithms to choose from:</a:t>
            </a:r>
          </a:p>
        </p:txBody>
      </p:sp>
      <p:graphicFrame>
        <p:nvGraphicFramePr>
          <p:cNvPr id="1012" name="Table 1012"/>
          <p:cNvGraphicFramePr/>
          <p:nvPr/>
        </p:nvGraphicFramePr>
        <p:xfrm>
          <a:off x="903053" y="2429087"/>
          <a:ext cx="11279263" cy="5334000"/>
        </p:xfrm>
        <a:graphic>
          <a:graphicData uri="http://schemas.openxmlformats.org/drawingml/2006/table">
            <a:tbl>
              <a:tblPr firstRow="1">
                <a:tableStyleId>{8F44A2F1-9E1F-4B54-A3A2-5F16C0AD49E2}</a:tableStyleId>
              </a:tblPr>
              <a:tblGrid>
                <a:gridCol w="3120901">
                  <a:extLst>
                    <a:ext uri="{9D8B030D-6E8A-4147-A177-3AD203B41FA5}">
                      <a16:colId xmlns:a16="http://schemas.microsoft.com/office/drawing/2014/main" val="20000"/>
                    </a:ext>
                  </a:extLst>
                </a:gridCol>
                <a:gridCol w="8158362">
                  <a:extLst>
                    <a:ext uri="{9D8B030D-6E8A-4147-A177-3AD203B41FA5}">
                      <a16:colId xmlns:a16="http://schemas.microsoft.com/office/drawing/2014/main" val="20001"/>
                    </a:ext>
                  </a:extLst>
                </a:gridCol>
              </a:tblGrid>
              <a:tr h="762000">
                <a:tc>
                  <a:txBody>
                    <a:bodyPr/>
                    <a:lstStyle/>
                    <a:p>
                      <a:pPr marL="58702" marR="58702" lvl="0" defTabSz="1295400">
                        <a:lnSpc>
                          <a:spcPct val="130000"/>
                        </a:lnSpc>
                        <a:defRPr sz="1800">
                          <a:solidFill>
                            <a:srgbClr val="000000"/>
                          </a:solidFill>
                          <a:uFillTx/>
                        </a:defRPr>
                      </a:pPr>
                      <a:r>
                        <a:rPr>
                          <a:solidFill>
                            <a:srgbClr val="FFFFFF"/>
                          </a:solidFill>
                          <a:uFill>
                            <a:solidFill/>
                          </a:uFill>
                        </a:rPr>
                        <a:t>sorts</a:t>
                      </a:r>
                    </a:p>
                  </a:txBody>
                  <a:tcPr marL="50800" marR="50800" marT="50800" marB="50800" anchor="ctr" horzOverflow="overflow">
                    <a:lnL w="28575">
                      <a:miter lim="400000"/>
                    </a:lnL>
                  </a:tcPr>
                </a:tc>
                <a:tc>
                  <a:txBody>
                    <a:bodyPr/>
                    <a:lstStyle/>
                    <a:p>
                      <a:pPr marL="58702" marR="58702" lvl="0" defTabSz="1295400">
                        <a:lnSpc>
                          <a:spcPct val="130000"/>
                        </a:lnSpc>
                        <a:defRPr sz="1800">
                          <a:solidFill>
                            <a:srgbClr val="000000"/>
                          </a:solidFill>
                          <a:uFillTx/>
                        </a:defRPr>
                      </a:pPr>
                      <a:r>
                        <a:rPr>
                          <a:solidFill>
                            <a:srgbClr val="FFFFFF"/>
                          </a:solidFill>
                          <a:uFill>
                            <a:solidFill/>
                          </a:uFill>
                        </a:rPr>
                        <a:t>algorithms</a:t>
                      </a:r>
                    </a:p>
                  </a:txBody>
                  <a:tcPr marL="50800" marR="50800" marT="50800" marB="50800" anchor="ctr" horzOverflow="overflow">
                    <a:lnR w="28575">
                      <a:miter lim="400000"/>
                    </a:lnR>
                  </a:tcPr>
                </a:tc>
                <a:extLst>
                  <a:ext uri="{0D108BD9-81ED-4DB2-BD59-A6C34878D82A}">
                    <a16:rowId xmlns:a16="http://schemas.microsoft.com/office/drawing/2014/main" val="10000"/>
                  </a:ext>
                </a:extLst>
              </a:tr>
              <a:tr h="762000">
                <a:tc>
                  <a:txBody>
                    <a:bodyPr/>
                    <a:lstStyle/>
                    <a:p>
                      <a:pPr marL="58702" marR="58702" lvl="0" defTabSz="1295400">
                        <a:lnSpc>
                          <a:spcPct val="130000"/>
                        </a:lnSpc>
                        <a:defRPr sz="1800">
                          <a:uFillTx/>
                        </a:defRPr>
                      </a:pPr>
                      <a:r>
                        <a:rPr b="1">
                          <a:uFill>
                            <a:solidFill/>
                          </a:uFill>
                          <a:latin typeface="Lucida Grande"/>
                          <a:ea typeface="Lucida Grande"/>
                          <a:cs typeface="Lucida Grande"/>
                          <a:sym typeface="Lucida Grande"/>
                        </a:rPr>
                        <a:t>elementary sorts</a:t>
                      </a:r>
                    </a:p>
                  </a:txBody>
                  <a:tcPr marL="50800" marR="50800" marT="50800" marB="50800" anchor="ctr" horzOverflow="overflow">
                    <a:lnL w="28575">
                      <a:miter lim="400000"/>
                    </a:lnL>
                  </a:tcPr>
                </a:tc>
                <a:tc>
                  <a:txBody>
                    <a:bodyPr/>
                    <a:lstStyle/>
                    <a:p>
                      <a:pPr marL="58702" marR="58702" lvl="0" algn="l" defTabSz="1295400">
                        <a:lnSpc>
                          <a:spcPct val="130000"/>
                        </a:lnSpc>
                        <a:defRPr sz="1800">
                          <a:uFillTx/>
                        </a:defRPr>
                      </a:pPr>
                      <a:r>
                        <a:rPr sz="2000">
                          <a:uFill>
                            <a:solidFill/>
                          </a:uFill>
                        </a:rPr>
                        <a:t> insertion sort, selection sort, bubblesort, shaker sort, ...</a:t>
                      </a:r>
                    </a:p>
                  </a:txBody>
                  <a:tcPr marL="50800" marR="50800" marT="50800" marB="50800" anchor="ctr" horzOverflow="overflow">
                    <a:lnR w="28575">
                      <a:miter lim="400000"/>
                    </a:lnR>
                  </a:tcPr>
                </a:tc>
                <a:extLst>
                  <a:ext uri="{0D108BD9-81ED-4DB2-BD59-A6C34878D82A}">
                    <a16:rowId xmlns:a16="http://schemas.microsoft.com/office/drawing/2014/main" val="10001"/>
                  </a:ext>
                </a:extLst>
              </a:tr>
              <a:tr h="762000">
                <a:tc>
                  <a:txBody>
                    <a:bodyPr/>
                    <a:lstStyle/>
                    <a:p>
                      <a:pPr marL="58702" marR="58702" lvl="0" defTabSz="1295400">
                        <a:lnSpc>
                          <a:spcPct val="130000"/>
                        </a:lnSpc>
                        <a:defRPr sz="1800">
                          <a:uFillTx/>
                        </a:defRPr>
                      </a:pPr>
                      <a:r>
                        <a:rPr b="1">
                          <a:uFill>
                            <a:solidFill/>
                          </a:uFill>
                          <a:latin typeface="Lucida Grande"/>
                          <a:ea typeface="Lucida Grande"/>
                          <a:cs typeface="Lucida Grande"/>
                          <a:sym typeface="Lucida Grande"/>
                        </a:rPr>
                        <a:t>subquadratic sorts</a:t>
                      </a:r>
                    </a:p>
                  </a:txBody>
                  <a:tcPr marL="50800" marR="50800" marT="50800" marB="50800" anchor="ctr" horzOverflow="overflow">
                    <a:lnL w="28575">
                      <a:miter lim="400000"/>
                    </a:lnL>
                  </a:tcPr>
                </a:tc>
                <a:tc>
                  <a:txBody>
                    <a:bodyPr/>
                    <a:lstStyle/>
                    <a:p>
                      <a:pPr marL="58702" marR="58702" lvl="0" algn="l" defTabSz="1295400">
                        <a:lnSpc>
                          <a:spcPct val="130000"/>
                        </a:lnSpc>
                        <a:defRPr sz="1800">
                          <a:uFillTx/>
                        </a:defRPr>
                      </a:pPr>
                      <a:r>
                        <a:rPr sz="2000">
                          <a:uFill>
                            <a:solidFill/>
                          </a:uFill>
                        </a:rPr>
                        <a:t> quicksort, mergesort, heapsort, shellsort, samplesort, ...</a:t>
                      </a:r>
                    </a:p>
                  </a:txBody>
                  <a:tcPr marL="50800" marR="50800" marT="50800" marB="50800" anchor="ctr" horzOverflow="overflow">
                    <a:lnR w="28575">
                      <a:miter lim="400000"/>
                    </a:lnR>
                  </a:tcPr>
                </a:tc>
                <a:extLst>
                  <a:ext uri="{0D108BD9-81ED-4DB2-BD59-A6C34878D82A}">
                    <a16:rowId xmlns:a16="http://schemas.microsoft.com/office/drawing/2014/main" val="10002"/>
                  </a:ext>
                </a:extLst>
              </a:tr>
              <a:tr h="762000">
                <a:tc>
                  <a:txBody>
                    <a:bodyPr/>
                    <a:lstStyle/>
                    <a:p>
                      <a:pPr marL="58702" marR="58702" lvl="0" defTabSz="1295400">
                        <a:lnSpc>
                          <a:spcPct val="130000"/>
                        </a:lnSpc>
                        <a:defRPr sz="1800">
                          <a:uFillTx/>
                        </a:defRPr>
                      </a:pPr>
                      <a:r>
                        <a:rPr b="1">
                          <a:uFill>
                            <a:solidFill/>
                          </a:uFill>
                          <a:latin typeface="Lucida Grande"/>
                          <a:ea typeface="Lucida Grande"/>
                          <a:cs typeface="Lucida Grande"/>
                          <a:sym typeface="Lucida Grande"/>
                        </a:rPr>
                        <a:t>system sorts</a:t>
                      </a:r>
                    </a:p>
                  </a:txBody>
                  <a:tcPr marL="50800" marR="50800" marT="50800" marB="50800" anchor="ctr" horzOverflow="overflow">
                    <a:lnL w="28575">
                      <a:miter lim="400000"/>
                    </a:lnL>
                  </a:tcPr>
                </a:tc>
                <a:tc>
                  <a:txBody>
                    <a:bodyPr/>
                    <a:lstStyle/>
                    <a:p>
                      <a:pPr marL="58702" marR="58702" lvl="0" algn="l" defTabSz="1295400">
                        <a:lnSpc>
                          <a:spcPct val="130000"/>
                        </a:lnSpc>
                        <a:defRPr sz="1800">
                          <a:uFillTx/>
                        </a:defRPr>
                      </a:pPr>
                      <a:r>
                        <a:rPr sz="2000">
                          <a:uFill>
                            <a:solidFill/>
                          </a:uFill>
                        </a:rPr>
                        <a:t> dual-pivot quicksort, timsort, introsort, ...</a:t>
                      </a:r>
                    </a:p>
                  </a:txBody>
                  <a:tcPr marL="50800" marR="50800" marT="50800" marB="50800" anchor="ctr" horzOverflow="overflow">
                    <a:lnR w="28575">
                      <a:miter lim="400000"/>
                    </a:lnR>
                  </a:tcPr>
                </a:tc>
                <a:extLst>
                  <a:ext uri="{0D108BD9-81ED-4DB2-BD59-A6C34878D82A}">
                    <a16:rowId xmlns:a16="http://schemas.microsoft.com/office/drawing/2014/main" val="10003"/>
                  </a:ext>
                </a:extLst>
              </a:tr>
              <a:tr h="762000">
                <a:tc>
                  <a:txBody>
                    <a:bodyPr/>
                    <a:lstStyle/>
                    <a:p>
                      <a:pPr marL="58702" marR="58702" lvl="0" defTabSz="1295400">
                        <a:lnSpc>
                          <a:spcPct val="130000"/>
                        </a:lnSpc>
                        <a:defRPr sz="1800">
                          <a:uFillTx/>
                        </a:defRPr>
                      </a:pPr>
                      <a:r>
                        <a:rPr b="1">
                          <a:uFill>
                            <a:solidFill/>
                          </a:uFill>
                          <a:latin typeface="Lucida Grande"/>
                          <a:ea typeface="Lucida Grande"/>
                          <a:cs typeface="Lucida Grande"/>
                          <a:sym typeface="Lucida Grande"/>
                        </a:rPr>
                        <a:t>external sorts</a:t>
                      </a:r>
                    </a:p>
                  </a:txBody>
                  <a:tcPr marL="50800" marR="50800" marT="50800" marB="50800" anchor="ctr" horzOverflow="overflow">
                    <a:lnL w="28575">
                      <a:miter lim="400000"/>
                    </a:lnL>
                  </a:tcPr>
                </a:tc>
                <a:tc>
                  <a:txBody>
                    <a:bodyPr/>
                    <a:lstStyle/>
                    <a:p>
                      <a:pPr marL="58702" marR="58702" lvl="0" algn="l" defTabSz="1295400">
                        <a:lnSpc>
                          <a:spcPct val="130000"/>
                        </a:lnSpc>
                        <a:defRPr sz="1800">
                          <a:uFillTx/>
                        </a:defRPr>
                      </a:pPr>
                      <a:r>
                        <a:rPr sz="2000">
                          <a:uFill>
                            <a:solidFill/>
                          </a:uFill>
                        </a:rPr>
                        <a:t> Poly-phase mergesort, cascade-merge, psort, .…</a:t>
                      </a:r>
                    </a:p>
                  </a:txBody>
                  <a:tcPr marL="50800" marR="50800" marT="50800" marB="50800" anchor="ctr" horzOverflow="overflow">
                    <a:lnR w="28575">
                      <a:miter lim="400000"/>
                    </a:lnR>
                  </a:tcPr>
                </a:tc>
                <a:extLst>
                  <a:ext uri="{0D108BD9-81ED-4DB2-BD59-A6C34878D82A}">
                    <a16:rowId xmlns:a16="http://schemas.microsoft.com/office/drawing/2014/main" val="10004"/>
                  </a:ext>
                </a:extLst>
              </a:tr>
              <a:tr h="762000">
                <a:tc>
                  <a:txBody>
                    <a:bodyPr/>
                    <a:lstStyle/>
                    <a:p>
                      <a:pPr marL="58702" marR="58702" lvl="0" defTabSz="1295400">
                        <a:lnSpc>
                          <a:spcPct val="130000"/>
                        </a:lnSpc>
                        <a:defRPr sz="1800">
                          <a:uFillTx/>
                        </a:defRPr>
                      </a:pPr>
                      <a:r>
                        <a:rPr b="1">
                          <a:uFill>
                            <a:solidFill/>
                          </a:uFill>
                          <a:latin typeface="Lucida Grande"/>
                          <a:ea typeface="Lucida Grande"/>
                          <a:cs typeface="Lucida Grande"/>
                          <a:sym typeface="Lucida Grande"/>
                        </a:rPr>
                        <a:t>radix sorts</a:t>
                      </a:r>
                    </a:p>
                  </a:txBody>
                  <a:tcPr marL="50800" marR="50800" marT="50800" marB="50800" anchor="ctr" horzOverflow="overflow">
                    <a:lnL w="28575">
                      <a:miter lim="400000"/>
                    </a:lnL>
                  </a:tcPr>
                </a:tc>
                <a:tc>
                  <a:txBody>
                    <a:bodyPr/>
                    <a:lstStyle/>
                    <a:p>
                      <a:pPr marL="58702" marR="58702" lvl="0" algn="l" defTabSz="1295400">
                        <a:lnSpc>
                          <a:spcPct val="130000"/>
                        </a:lnSpc>
                        <a:defRPr sz="1800">
                          <a:uFillTx/>
                        </a:defRPr>
                      </a:pPr>
                      <a:r>
                        <a:rPr sz="2000">
                          <a:uFill>
                            <a:solidFill/>
                          </a:uFill>
                        </a:rPr>
                        <a:t> MSD, LSD, 3-way radix quicksort, …</a:t>
                      </a:r>
                    </a:p>
                  </a:txBody>
                  <a:tcPr marL="50800" marR="50800" marT="50800" marB="50800" anchor="ctr" horzOverflow="overflow">
                    <a:lnR w="28575">
                      <a:miter lim="400000"/>
                    </a:lnR>
                  </a:tcPr>
                </a:tc>
                <a:extLst>
                  <a:ext uri="{0D108BD9-81ED-4DB2-BD59-A6C34878D82A}">
                    <a16:rowId xmlns:a16="http://schemas.microsoft.com/office/drawing/2014/main" val="10005"/>
                  </a:ext>
                </a:extLst>
              </a:tr>
              <a:tr h="762000">
                <a:tc>
                  <a:txBody>
                    <a:bodyPr/>
                    <a:lstStyle/>
                    <a:p>
                      <a:pPr marL="58702" marR="58702" lvl="0" defTabSz="1295400">
                        <a:lnSpc>
                          <a:spcPct val="130000"/>
                        </a:lnSpc>
                        <a:defRPr sz="1800">
                          <a:uFillTx/>
                        </a:defRPr>
                      </a:pPr>
                      <a:r>
                        <a:rPr b="1">
                          <a:uFill>
                            <a:solidFill/>
                          </a:uFill>
                          <a:latin typeface="Lucida Grande"/>
                          <a:ea typeface="Lucida Grande"/>
                          <a:cs typeface="Lucida Grande"/>
                          <a:sym typeface="Lucida Grande"/>
                        </a:rPr>
                        <a:t>parallel sorts</a:t>
                      </a:r>
                    </a:p>
                  </a:txBody>
                  <a:tcPr marL="50800" marR="50800" marT="50800" marB="50800" anchor="ctr" horzOverflow="overflow">
                    <a:lnL w="28575">
                      <a:miter lim="400000"/>
                    </a:lnL>
                    <a:lnB w="28575">
                      <a:miter lim="400000"/>
                    </a:lnB>
                  </a:tcPr>
                </a:tc>
                <a:tc>
                  <a:txBody>
                    <a:bodyPr/>
                    <a:lstStyle/>
                    <a:p>
                      <a:pPr marL="58702" marR="58702" lvl="0" algn="l" defTabSz="1295400">
                        <a:lnSpc>
                          <a:spcPct val="130000"/>
                        </a:lnSpc>
                        <a:defRPr sz="1800">
                          <a:uFillTx/>
                        </a:defRPr>
                      </a:pPr>
                      <a:r>
                        <a:rPr sz="2000">
                          <a:uFill>
                            <a:solidFill/>
                          </a:uFill>
                        </a:rPr>
                        <a:t> bitonic sort, odd-even sort, smooth sort, GPUsort, ...</a:t>
                      </a:r>
                    </a:p>
                  </a:txBody>
                  <a:tcPr marL="50800" marR="50800" marT="50800" marB="50800" anchor="ctr" horzOverflow="overflow">
                    <a:lnR w="28575">
                      <a:miter lim="400000"/>
                    </a:lnR>
                    <a:lnB w="28575">
                      <a:miter lim="400000"/>
                    </a:lnB>
                  </a:tcPr>
                </a:tc>
                <a:extLst>
                  <a:ext uri="{0D108BD9-81ED-4DB2-BD59-A6C34878D82A}">
                    <a16:rowId xmlns:a16="http://schemas.microsoft.com/office/drawing/2014/main" val="10006"/>
                  </a:ext>
                </a:extLst>
              </a:tr>
            </a:tbl>
          </a:graphicData>
        </a:graphic>
      </p:graphicFrame>
    </p:spTree>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6" name="Shape 1016"/>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101</a:t>
            </a:fld>
            <a:endParaRPr sz="1200">
              <a:uFill>
                <a:solidFill/>
              </a:uFill>
            </a:endParaRPr>
          </a:p>
        </p:txBody>
      </p:sp>
      <p:sp>
        <p:nvSpPr>
          <p:cNvPr id="1017" name="Shape 1017"/>
          <p:cNvSpPr>
            <a:spLocks noGrp="1"/>
          </p:cNvSpPr>
          <p:nvPr>
            <p:ph type="title"/>
          </p:nvPr>
        </p:nvSpPr>
        <p:spPr>
          <a:prstGeom prst="rect">
            <a:avLst/>
          </a:prstGeom>
        </p:spPr>
        <p:txBody>
          <a:bodyPr/>
          <a:lstStyle/>
          <a:p>
            <a:pPr lvl="0">
              <a:defRPr sz="1800">
                <a:uFillTx/>
              </a:defRPr>
            </a:pPr>
            <a:r>
              <a:rPr sz="2800">
                <a:uFill>
                  <a:solidFill/>
                </a:uFill>
              </a:rPr>
              <a:t>Which sorting algorithm to use?</a:t>
            </a:r>
          </a:p>
        </p:txBody>
      </p:sp>
      <p:sp>
        <p:nvSpPr>
          <p:cNvPr id="1018" name="Shape 1018"/>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Applications have diverse attributes.</a:t>
            </a:r>
          </a:p>
          <a:p>
            <a:pPr lvl="1">
              <a:defRPr sz="1800">
                <a:uFillTx/>
              </a:defRPr>
            </a:pPr>
            <a:r>
              <a:rPr sz="2400">
                <a:uFill>
                  <a:solidFill/>
                </a:uFill>
              </a:rPr>
              <a:t>Stable?</a:t>
            </a:r>
          </a:p>
          <a:p>
            <a:pPr lvl="1">
              <a:defRPr sz="1800">
                <a:uFillTx/>
              </a:defRPr>
            </a:pPr>
            <a:r>
              <a:rPr sz="2400">
                <a:uFill>
                  <a:solidFill/>
                </a:uFill>
              </a:rPr>
              <a:t>Parallel?</a:t>
            </a:r>
          </a:p>
          <a:p>
            <a:pPr lvl="1">
              <a:defRPr sz="1800">
                <a:uFillTx/>
              </a:defRPr>
            </a:pPr>
            <a:r>
              <a:rPr sz="2400">
                <a:uFill>
                  <a:solidFill/>
                </a:uFill>
              </a:rPr>
              <a:t>In-place? </a:t>
            </a:r>
          </a:p>
          <a:p>
            <a:pPr lvl="1">
              <a:defRPr sz="1800">
                <a:uFillTx/>
              </a:defRPr>
            </a:pPr>
            <a:r>
              <a:rPr sz="2400">
                <a:uFill>
                  <a:solidFill/>
                </a:uFill>
              </a:rPr>
              <a:t>Deterministic?</a:t>
            </a:r>
          </a:p>
          <a:p>
            <a:pPr lvl="1">
              <a:defRPr sz="1800">
                <a:uFillTx/>
              </a:defRPr>
            </a:pPr>
            <a:r>
              <a:rPr sz="2400">
                <a:uFill>
                  <a:solidFill/>
                </a:uFill>
              </a:rPr>
              <a:t>Duplicate keys?</a:t>
            </a:r>
          </a:p>
          <a:p>
            <a:pPr lvl="1">
              <a:defRPr sz="1800">
                <a:uFillTx/>
              </a:defRPr>
            </a:pPr>
            <a:r>
              <a:rPr sz="2400">
                <a:uFill>
                  <a:solidFill/>
                </a:uFill>
              </a:rPr>
              <a:t>Multiple key types?</a:t>
            </a:r>
          </a:p>
          <a:p>
            <a:pPr lvl="1">
              <a:defRPr sz="1800">
                <a:uFillTx/>
              </a:defRPr>
            </a:pPr>
            <a:r>
              <a:rPr sz="2400">
                <a:uFill>
                  <a:solidFill/>
                </a:uFill>
              </a:rPr>
              <a:t>Linked list or arrays?</a:t>
            </a:r>
          </a:p>
          <a:p>
            <a:pPr lvl="1">
              <a:defRPr sz="1800">
                <a:uFillTx/>
              </a:defRPr>
            </a:pPr>
            <a:r>
              <a:rPr sz="2400">
                <a:uFill>
                  <a:solidFill/>
                </a:uFill>
              </a:rPr>
              <a:t>Large or small items?</a:t>
            </a:r>
          </a:p>
          <a:p>
            <a:pPr lvl="1">
              <a:defRPr sz="1800">
                <a:uFillTx/>
              </a:defRPr>
            </a:pPr>
            <a:r>
              <a:rPr sz="2400">
                <a:uFill>
                  <a:solidFill/>
                </a:uFill>
              </a:rPr>
              <a:t>Randomly-ordered array?</a:t>
            </a:r>
          </a:p>
          <a:p>
            <a:pPr lvl="1">
              <a:defRPr sz="1800">
                <a:uFillTx/>
              </a:defRPr>
            </a:pPr>
            <a:r>
              <a:rPr sz="2400">
                <a:uFill>
                  <a:solidFill/>
                </a:uFill>
              </a:rPr>
              <a:t>Guaranteed performance?</a:t>
            </a:r>
          </a:p>
          <a:p>
            <a:pPr lvl="0">
              <a:defRPr sz="1800">
                <a:solidFill>
                  <a:srgbClr val="000000"/>
                </a:solidFill>
                <a:uFillTx/>
              </a:defRPr>
            </a:pPr>
            <a:br>
              <a:rPr sz="2400">
                <a:uFill>
                  <a:solidFill>
                    <a:srgbClr val="0048AA"/>
                  </a:solidFill>
                </a:uFill>
              </a:rPr>
            </a:br>
            <a:endParaRPr sz="2400">
              <a:uFill>
                <a:solidFill>
                  <a:srgbClr val="0048AA"/>
                </a:solidFill>
              </a:uFill>
            </a:endParaRPr>
          </a:p>
          <a:p>
            <a:pPr lvl="0">
              <a:defRPr sz="1800">
                <a:solidFill>
                  <a:srgbClr val="000000"/>
                </a:solidFill>
                <a:uFillTx/>
              </a:defRPr>
            </a:pPr>
            <a:r>
              <a:rPr sz="2400">
                <a:solidFill>
                  <a:srgbClr val="005493"/>
                </a:solidFill>
                <a:uFill>
                  <a:solidFill>
                    <a:srgbClr val="0048AA"/>
                  </a:solidFill>
                </a:uFill>
              </a:rPr>
              <a:t>Q.</a:t>
            </a:r>
            <a:r>
              <a:rPr sz="2400">
                <a:uFill>
                  <a:solidFill>
                    <a:srgbClr val="0048AA"/>
                  </a:solidFill>
                </a:uFill>
              </a:rPr>
              <a:t>  Is the system sort good enough?</a:t>
            </a:r>
          </a:p>
          <a:p>
            <a:pPr lvl="0">
              <a:defRPr sz="1800">
                <a:solidFill>
                  <a:srgbClr val="000000"/>
                </a:solidFill>
                <a:uFillTx/>
              </a:defRPr>
            </a:pPr>
            <a:r>
              <a:rPr sz="2400">
                <a:solidFill>
                  <a:srgbClr val="005493"/>
                </a:solidFill>
                <a:uFill>
                  <a:solidFill>
                    <a:srgbClr val="0048AA"/>
                  </a:solidFill>
                </a:uFill>
              </a:rPr>
              <a:t>A.</a:t>
            </a:r>
            <a:r>
              <a:rPr sz="2400">
                <a:uFill>
                  <a:solidFill>
                    <a:srgbClr val="0048AA"/>
                  </a:solidFill>
                </a:uFill>
              </a:rPr>
              <a:t>  Usually.</a:t>
            </a:r>
          </a:p>
        </p:txBody>
      </p:sp>
      <p:pic>
        <p:nvPicPr>
          <p:cNvPr id="1019" name="image.png"/>
          <p:cNvPicPr/>
          <p:nvPr/>
        </p:nvPicPr>
        <p:blipFill>
          <a:blip r:embed="rId3"/>
          <a:srcRect l="2413" r="2256" b="6597"/>
          <a:stretch>
            <a:fillRect/>
          </a:stretch>
        </p:blipFill>
        <p:spPr>
          <a:xfrm>
            <a:off x="8051800" y="1599635"/>
            <a:ext cx="4470400" cy="3835965"/>
          </a:xfrm>
          <a:prstGeom prst="rect">
            <a:avLst/>
          </a:prstGeom>
          <a:ln w="12700">
            <a:miter lim="400000"/>
          </a:ln>
        </p:spPr>
      </p:pic>
      <p:sp>
        <p:nvSpPr>
          <p:cNvPr id="1020" name="Shape 1020"/>
          <p:cNvSpPr/>
          <p:nvPr/>
        </p:nvSpPr>
        <p:spPr>
          <a:xfrm>
            <a:off x="8051800" y="5582073"/>
            <a:ext cx="4470400" cy="6731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lvl="0" algn="ctr">
              <a:defRPr sz="1800">
                <a:solidFill>
                  <a:srgbClr val="000000"/>
                </a:solidFill>
                <a:uFillTx/>
              </a:defRPr>
            </a:pPr>
            <a:r>
              <a:rPr sz="1600">
                <a:solidFill>
                  <a:srgbClr val="8D3124"/>
                </a:solidFill>
                <a:uFill>
                  <a:solidFill>
                    <a:srgbClr val="8D3124"/>
                  </a:solidFill>
                </a:uFill>
              </a:rPr>
              <a:t>many more combinations of</a:t>
            </a:r>
            <a:br>
              <a:rPr sz="1600">
                <a:solidFill>
                  <a:srgbClr val="8D3124"/>
                </a:solidFill>
                <a:uFill>
                  <a:solidFill>
                    <a:srgbClr val="8D3124"/>
                  </a:solidFill>
                </a:uFill>
              </a:rPr>
            </a:br>
            <a:r>
              <a:rPr sz="1600">
                <a:solidFill>
                  <a:srgbClr val="8D3124"/>
                </a:solidFill>
                <a:uFill>
                  <a:solidFill>
                    <a:srgbClr val="8D3124"/>
                  </a:solidFill>
                </a:uFill>
              </a:rPr>
              <a:t>attributes than algorithms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018">
                                            <p:txEl>
                                              <p:pRg st="11" end="1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1018">
                                            <p:txEl>
                                              <p:pRg st="12" end="1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1018">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8" grpId="1" build="p" animBg="1" advAuto="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 name="Shape 1024"/>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102</a:t>
            </a:fld>
            <a:endParaRPr sz="1200">
              <a:uFill>
                <a:solidFill/>
              </a:uFill>
            </a:endParaRPr>
          </a:p>
        </p:txBody>
      </p:sp>
      <p:sp>
        <p:nvSpPr>
          <p:cNvPr id="1025" name="Shape 1025"/>
          <p:cNvSpPr>
            <a:spLocks noGrp="1"/>
          </p:cNvSpPr>
          <p:nvPr>
            <p:ph type="title"/>
          </p:nvPr>
        </p:nvSpPr>
        <p:spPr>
          <a:prstGeom prst="rect">
            <a:avLst/>
          </a:prstGeom>
        </p:spPr>
        <p:txBody>
          <a:bodyPr/>
          <a:lstStyle/>
          <a:p>
            <a:pPr lvl="0">
              <a:defRPr sz="1800">
                <a:uFillTx/>
              </a:defRPr>
            </a:pPr>
            <a:r>
              <a:rPr sz="2800">
                <a:uFill>
                  <a:solidFill/>
                </a:uFill>
              </a:rPr>
              <a:t>System sort in Java 7</a:t>
            </a:r>
          </a:p>
        </p:txBody>
      </p:sp>
      <p:sp>
        <p:nvSpPr>
          <p:cNvPr id="1026" name="Shape 1026"/>
          <p:cNvSpPr>
            <a:spLocks noGrp="1"/>
          </p:cNvSpPr>
          <p:nvPr>
            <p:ph type="body" idx="1"/>
          </p:nvPr>
        </p:nvSpPr>
        <p:spPr>
          <a:prstGeom prst="rect">
            <a:avLst/>
          </a:prstGeom>
        </p:spPr>
        <p:txBody>
          <a:bodyPr/>
          <a:lstStyle/>
          <a:p>
            <a:pPr lvl="0">
              <a:defRPr sz="1800">
                <a:solidFill>
                  <a:srgbClr val="000000"/>
                </a:solidFill>
                <a:uFillTx/>
              </a:defRPr>
            </a:pPr>
            <a:r>
              <a:rPr sz="22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Arrays.sort()</a:t>
            </a:r>
            <a:r>
              <a:rPr sz="2400">
                <a:solidFill>
                  <a:srgbClr val="005493"/>
                </a:solidFill>
                <a:uFill>
                  <a:solidFill>
                    <a:srgbClr val="0048AA"/>
                  </a:solidFill>
                </a:uFill>
              </a:rPr>
              <a:t>.</a:t>
            </a:r>
          </a:p>
          <a:p>
            <a:pPr lvl="1">
              <a:defRPr sz="1800">
                <a:uFillTx/>
              </a:defRPr>
            </a:pPr>
            <a:r>
              <a:rPr sz="2400">
                <a:uFill>
                  <a:solidFill/>
                </a:uFill>
              </a:rPr>
              <a:t>Has method for objects that are </a:t>
            </a:r>
            <a:r>
              <a:rPr sz="2200">
                <a:uFill>
                  <a:solidFill/>
                </a:uFill>
                <a:latin typeface="Lucida Sans Typewriter Regular"/>
                <a:ea typeface="Lucida Sans Typewriter Regular"/>
                <a:cs typeface="Lucida Sans Typewriter Regular"/>
                <a:sym typeface="Lucida Sans Typewriter Regular"/>
              </a:rPr>
              <a:t>Comparable</a:t>
            </a:r>
            <a:r>
              <a:rPr sz="2400">
                <a:uFill>
                  <a:solidFill/>
                </a:uFill>
              </a:rPr>
              <a:t>.</a:t>
            </a:r>
          </a:p>
          <a:p>
            <a:pPr lvl="1">
              <a:defRPr sz="1800">
                <a:uFillTx/>
              </a:defRPr>
            </a:pPr>
            <a:r>
              <a:rPr sz="2400">
                <a:uFill>
                  <a:solidFill/>
                </a:uFill>
              </a:rPr>
              <a:t>Has overloaded method for each primitive type.</a:t>
            </a:r>
          </a:p>
          <a:p>
            <a:pPr lvl="1">
              <a:defRPr sz="1800">
                <a:uFillTx/>
              </a:defRPr>
            </a:pPr>
            <a:r>
              <a:rPr sz="2400">
                <a:uFill>
                  <a:solidFill/>
                </a:uFill>
              </a:rPr>
              <a:t>Has overloaded method for use with a </a:t>
            </a:r>
            <a:r>
              <a:rPr sz="2200">
                <a:uFill>
                  <a:solidFill/>
                </a:uFill>
                <a:latin typeface="Lucida Sans Typewriter Regular"/>
                <a:ea typeface="Lucida Sans Typewriter Regular"/>
                <a:cs typeface="Lucida Sans Typewriter Regular"/>
                <a:sym typeface="Lucida Sans Typewriter Regular"/>
              </a:rPr>
              <a:t>Comparator</a:t>
            </a:r>
            <a:r>
              <a:rPr sz="2400">
                <a:uFill>
                  <a:solidFill/>
                </a:uFill>
              </a:rPr>
              <a:t>.</a:t>
            </a:r>
          </a:p>
          <a:p>
            <a:pPr lvl="1">
              <a:defRPr sz="1800">
                <a:uFillTx/>
              </a:defRPr>
            </a:pPr>
            <a:r>
              <a:rPr sz="2400">
                <a:uFill>
                  <a:solidFill/>
                </a:uFill>
              </a:rPr>
              <a:t>Has overloaded methods for sorting subarrays.</a:t>
            </a:r>
          </a:p>
          <a:p>
            <a:pPr lvl="1">
              <a:defRPr sz="1800">
                <a:uFillTx/>
              </a:defRPr>
            </a:pPr>
            <a:endParaRPr sz="2400">
              <a:uFill>
                <a:solidFill/>
              </a:uFill>
            </a:endParaRPr>
          </a:p>
          <a:p>
            <a:pPr lvl="0">
              <a:defRPr sz="1800">
                <a:solidFill>
                  <a:srgbClr val="000000"/>
                </a:solidFill>
                <a:uFillTx/>
              </a:defRPr>
            </a:pPr>
            <a:r>
              <a:rPr sz="2400">
                <a:solidFill>
                  <a:srgbClr val="005493"/>
                </a:solidFill>
                <a:uFill>
                  <a:solidFill>
                    <a:srgbClr val="0048AA"/>
                  </a:solidFill>
                </a:uFill>
              </a:rPr>
              <a:t>Algorithms.</a:t>
            </a:r>
          </a:p>
          <a:p>
            <a:pPr lvl="1">
              <a:defRPr sz="1800">
                <a:uFillTx/>
              </a:defRPr>
            </a:pPr>
            <a:r>
              <a:rPr sz="2400">
                <a:uFill>
                  <a:solidFill/>
                </a:uFill>
              </a:rPr>
              <a:t>Dual-pivot quicksort for primitive types.</a:t>
            </a:r>
          </a:p>
          <a:p>
            <a:pPr lvl="1">
              <a:defRPr sz="1800">
                <a:uFillTx/>
              </a:defRPr>
            </a:pPr>
            <a:r>
              <a:rPr sz="2400">
                <a:uFill>
                  <a:solidFill/>
                </a:uFill>
              </a:rPr>
              <a:t>Timsort for reference types.</a:t>
            </a:r>
          </a:p>
          <a:p>
            <a:pPr lvl="0">
              <a:defRPr sz="1800">
                <a:solidFill>
                  <a:srgbClr val="000000"/>
                </a:solidFill>
                <a:uFillTx/>
              </a:defRPr>
            </a:pPr>
            <a:endParaRPr sz="2400">
              <a:solidFill>
                <a:srgbClr val="005493"/>
              </a:solidFill>
              <a:uFill>
                <a:solidFill>
                  <a:srgbClr val="0048AA"/>
                </a:solidFill>
              </a:uFill>
            </a:endParaRPr>
          </a:p>
          <a:p>
            <a:pPr lvl="0">
              <a:defRPr sz="1800">
                <a:solidFill>
                  <a:srgbClr val="000000"/>
                </a:solidFill>
                <a:uFillTx/>
              </a:defRPr>
            </a:pPr>
            <a:br>
              <a:rPr sz="2400">
                <a:solidFill>
                  <a:srgbClr val="005493"/>
                </a:solidFill>
                <a:uFill>
                  <a:solidFill>
                    <a:srgbClr val="0048AA"/>
                  </a:solidFill>
                </a:uFill>
              </a:rPr>
            </a:br>
            <a:r>
              <a:rPr sz="2400">
                <a:solidFill>
                  <a:srgbClr val="005493"/>
                </a:solidFill>
                <a:uFill>
                  <a:solidFill>
                    <a:srgbClr val="0048AA"/>
                  </a:solidFill>
                </a:uFill>
              </a:rPr>
              <a:t>Q.  </a:t>
            </a:r>
            <a:r>
              <a:rPr sz="2400">
                <a:uFill>
                  <a:solidFill>
                    <a:srgbClr val="0048AA"/>
                  </a:solidFill>
                </a:uFill>
              </a:rPr>
              <a:t>Why use different algorithms for primitive and reference types?</a:t>
            </a:r>
          </a:p>
        </p:txBody>
      </p:sp>
      <p:pic>
        <p:nvPicPr>
          <p:cNvPr id="1027" name="java-logo.png"/>
          <p:cNvPicPr/>
          <p:nvPr/>
        </p:nvPicPr>
        <p:blipFill>
          <a:blip r:embed="rId3"/>
          <a:srcRect/>
          <a:stretch>
            <a:fillRect/>
          </a:stretch>
        </p:blipFill>
        <p:spPr>
          <a:xfrm>
            <a:off x="9534309" y="1897712"/>
            <a:ext cx="2657529" cy="1632888"/>
          </a:xfrm>
          <a:prstGeom prst="rect">
            <a:avLst/>
          </a:prstGeom>
          <a:ln w="12700">
            <a:round/>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026">
                                            <p:bg/>
                                          </p:spTgt>
                                        </p:tgtEl>
                                        <p:attrNameLst>
                                          <p:attrName>style.visibility</p:attrName>
                                        </p:attrNameLst>
                                      </p:cBhvr>
                                      <p:to>
                                        <p:strVal val="visible"/>
                                      </p:to>
                                    </p:set>
                                  </p:childTnLst>
                                </p:cTn>
                              </p:par>
                              <p:par>
                                <p:cTn id="7" presetID="1" presetClass="entr" presetSubtype="0" fill="hold" grpId="1">
                                  <p:stCondLst>
                                    <p:cond delay="0"/>
                                  </p:stCondLst>
                                  <p:iterate>
                                    <p:tmAbs val="0"/>
                                  </p:iterate>
                                  <p:childTnLst>
                                    <p:set>
                                      <p:cBhvr>
                                        <p:cTn id="8" fill="hold"/>
                                        <p:tgtEl>
                                          <p:spTgt spid="1026">
                                            <p:txEl>
                                              <p:pRg st="0" end="0"/>
                                            </p:txEl>
                                          </p:spTgt>
                                        </p:tgtEl>
                                        <p:attrNameLst>
                                          <p:attrName>style.visibility</p:attrName>
                                        </p:attrNameLst>
                                      </p:cBhvr>
                                      <p:to>
                                        <p:strVal val="visible"/>
                                      </p:to>
                                    </p:set>
                                  </p:childTnLst>
                                </p:cTn>
                              </p:par>
                              <p:par>
                                <p:cTn id="9" presetID="1" presetClass="entr" presetSubtype="0" fill="hold" grpId="1">
                                  <p:stCondLst>
                                    <p:cond delay="0"/>
                                  </p:stCondLst>
                                  <p:iterate>
                                    <p:tmAbs val="0"/>
                                  </p:iterate>
                                  <p:childTnLst>
                                    <p:set>
                                      <p:cBhvr>
                                        <p:cTn id="10" fill="hold"/>
                                        <p:tgtEl>
                                          <p:spTgt spid="1026">
                                            <p:txEl>
                                              <p:pRg st="1" end="1"/>
                                            </p:txEl>
                                          </p:spTgt>
                                        </p:tgtEl>
                                        <p:attrNameLst>
                                          <p:attrName>style.visibility</p:attrName>
                                        </p:attrNameLst>
                                      </p:cBhvr>
                                      <p:to>
                                        <p:strVal val="visible"/>
                                      </p:to>
                                    </p:set>
                                  </p:childTnLst>
                                </p:cTn>
                              </p:par>
                              <p:par>
                                <p:cTn id="11" presetID="1" presetClass="entr" presetSubtype="0" fill="hold" grpId="1">
                                  <p:stCondLst>
                                    <p:cond delay="0"/>
                                  </p:stCondLst>
                                  <p:iterate>
                                    <p:tmAbs val="0"/>
                                  </p:iterate>
                                  <p:childTnLst>
                                    <p:set>
                                      <p:cBhvr>
                                        <p:cTn id="12" fill="hold"/>
                                        <p:tgtEl>
                                          <p:spTgt spid="1026">
                                            <p:txEl>
                                              <p:pRg st="2" end="2"/>
                                            </p:txEl>
                                          </p:spTgt>
                                        </p:tgtEl>
                                        <p:attrNameLst>
                                          <p:attrName>style.visibility</p:attrName>
                                        </p:attrNameLst>
                                      </p:cBhvr>
                                      <p:to>
                                        <p:strVal val="visible"/>
                                      </p:to>
                                    </p:set>
                                  </p:childTnLst>
                                </p:cTn>
                              </p:par>
                              <p:par>
                                <p:cTn id="13" presetID="1" presetClass="entr" presetSubtype="0" fill="hold" grpId="1">
                                  <p:stCondLst>
                                    <p:cond delay="0"/>
                                  </p:stCondLst>
                                  <p:iterate>
                                    <p:tmAbs val="0"/>
                                  </p:iterate>
                                  <p:childTnLst>
                                    <p:set>
                                      <p:cBhvr>
                                        <p:cTn id="14" fill="hold"/>
                                        <p:tgtEl>
                                          <p:spTgt spid="1026">
                                            <p:txEl>
                                              <p:pRg st="3" end="3"/>
                                            </p:txEl>
                                          </p:spTgt>
                                        </p:tgtEl>
                                        <p:attrNameLst>
                                          <p:attrName>style.visibility</p:attrName>
                                        </p:attrNameLst>
                                      </p:cBhvr>
                                      <p:to>
                                        <p:strVal val="visible"/>
                                      </p:to>
                                    </p:set>
                                  </p:childTnLst>
                                </p:cTn>
                              </p:par>
                              <p:par>
                                <p:cTn id="15" presetID="1" presetClass="entr" presetSubtype="0" fill="hold" grpId="1">
                                  <p:stCondLst>
                                    <p:cond delay="0"/>
                                  </p:stCondLst>
                                  <p:iterate>
                                    <p:tmAbs val="0"/>
                                  </p:iterate>
                                  <p:childTnLst>
                                    <p:set>
                                      <p:cBhvr>
                                        <p:cTn id="16" fill="hold"/>
                                        <p:tgtEl>
                                          <p:spTgt spid="1026">
                                            <p:txEl>
                                              <p:pRg st="4" end="4"/>
                                            </p:txEl>
                                          </p:spTgt>
                                        </p:tgtEl>
                                        <p:attrNameLst>
                                          <p:attrName>style.visibility</p:attrName>
                                        </p:attrNameLst>
                                      </p:cBhvr>
                                      <p:to>
                                        <p:strVal val="visible"/>
                                      </p:to>
                                    </p:set>
                                  </p:childTnLst>
                                </p:cTn>
                              </p:par>
                              <p:par>
                                <p:cTn id="17" presetID="1" presetClass="entr" presetSubtype="0" fill="hold" grpId="1">
                                  <p:stCondLst>
                                    <p:cond delay="0"/>
                                  </p:stCondLst>
                                  <p:iterate>
                                    <p:tmAbs val="0"/>
                                  </p:iterate>
                                  <p:childTnLst>
                                    <p:set>
                                      <p:cBhvr>
                                        <p:cTn id="18" fill="hold"/>
                                        <p:tgtEl>
                                          <p:spTgt spid="102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1026">
                                            <p:txEl>
                                              <p:pRg st="6" end="6"/>
                                            </p:txEl>
                                          </p:spTgt>
                                        </p:tgtEl>
                                        <p:attrNameLst>
                                          <p:attrName>style.visibility</p:attrName>
                                        </p:attrNameLst>
                                      </p:cBhvr>
                                      <p:to>
                                        <p:strVal val="visible"/>
                                      </p:to>
                                    </p:set>
                                  </p:childTnLst>
                                </p:cTn>
                              </p:par>
                              <p:par>
                                <p:cTn id="23" presetID="1" presetClass="entr" presetSubtype="0" fill="hold" grpId="1">
                                  <p:stCondLst>
                                    <p:cond delay="0"/>
                                  </p:stCondLst>
                                  <p:iterate>
                                    <p:tmAbs val="0"/>
                                  </p:iterate>
                                  <p:childTnLst>
                                    <p:set>
                                      <p:cBhvr>
                                        <p:cTn id="24" fill="hold"/>
                                        <p:tgtEl>
                                          <p:spTgt spid="1026">
                                            <p:txEl>
                                              <p:pRg st="7" end="7"/>
                                            </p:txEl>
                                          </p:spTgt>
                                        </p:tgtEl>
                                        <p:attrNameLst>
                                          <p:attrName>style.visibility</p:attrName>
                                        </p:attrNameLst>
                                      </p:cBhvr>
                                      <p:to>
                                        <p:strVal val="visible"/>
                                      </p:to>
                                    </p:set>
                                  </p:childTnLst>
                                </p:cTn>
                              </p:par>
                              <p:par>
                                <p:cTn id="25" presetID="1" presetClass="entr" presetSubtype="0" fill="hold" grpId="1">
                                  <p:stCondLst>
                                    <p:cond delay="0"/>
                                  </p:stCondLst>
                                  <p:iterate>
                                    <p:tmAbs val="0"/>
                                  </p:iterate>
                                  <p:childTnLst>
                                    <p:set>
                                      <p:cBhvr>
                                        <p:cTn id="26" fill="hold"/>
                                        <p:tgtEl>
                                          <p:spTgt spid="102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iterate>
                                    <p:tmAbs val="0"/>
                                  </p:iterate>
                                  <p:childTnLst>
                                    <p:set>
                                      <p:cBhvr>
                                        <p:cTn id="30" fill="hold"/>
                                        <p:tgtEl>
                                          <p:spTgt spid="1026">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iterate>
                                    <p:tmAbs val="0"/>
                                  </p:iterate>
                                  <p:childTnLst>
                                    <p:set>
                                      <p:cBhvr>
                                        <p:cTn id="34" fill="hold"/>
                                        <p:tgtEl>
                                          <p:spTgt spid="102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1" build="p" animBg="1" advAuto="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Shape 1031"/>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103</a:t>
            </a:fld>
            <a:endParaRPr sz="1200">
              <a:uFill>
                <a:solidFill/>
              </a:uFill>
            </a:endParaRPr>
          </a:p>
        </p:txBody>
      </p:sp>
      <p:sp>
        <p:nvSpPr>
          <p:cNvPr id="1032" name="Shape 1032"/>
          <p:cNvSpPr>
            <a:spLocks noGrp="1"/>
          </p:cNvSpPr>
          <p:nvPr>
            <p:ph type="title"/>
          </p:nvPr>
        </p:nvSpPr>
        <p:spPr>
          <a:prstGeom prst="rect">
            <a:avLst/>
          </a:prstGeom>
        </p:spPr>
        <p:txBody>
          <a:bodyPr/>
          <a:lstStyle/>
          <a:p>
            <a:pPr lvl="0">
              <a:defRPr sz="1800">
                <a:uFillTx/>
              </a:defRPr>
            </a:pPr>
            <a:r>
              <a:rPr sz="2800">
                <a:uFill>
                  <a:solidFill/>
                </a:uFill>
              </a:rPr>
              <a:t>Ineffective sorts</a:t>
            </a:r>
          </a:p>
        </p:txBody>
      </p:sp>
      <p:pic>
        <p:nvPicPr>
          <p:cNvPr id="1033" name="ineffective_sorts.png"/>
          <p:cNvPicPr/>
          <p:nvPr/>
        </p:nvPicPr>
        <p:blipFill>
          <a:blip r:embed="rId3"/>
          <a:stretch>
            <a:fillRect/>
          </a:stretch>
        </p:blipFill>
        <p:spPr>
          <a:xfrm>
            <a:off x="1968500" y="1168400"/>
            <a:ext cx="8445500" cy="7900630"/>
          </a:xfrm>
          <a:prstGeom prst="rect">
            <a:avLst/>
          </a:prstGeom>
          <a:ln w="12700">
            <a:round/>
          </a:ln>
        </p:spPr>
      </p:pic>
      <p:sp>
        <p:nvSpPr>
          <p:cNvPr id="1034" name="Shape 1034"/>
          <p:cNvSpPr/>
          <p:nvPr/>
        </p:nvSpPr>
        <p:spPr>
          <a:xfrm>
            <a:off x="1970126" y="9232900"/>
            <a:ext cx="8445501" cy="3302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ctr">
              <a:defRPr b="1">
                <a:solidFill>
                  <a:srgbClr val="000000"/>
                </a:solidFill>
                <a:uFill>
                  <a:solidFill>
                    <a:srgbClr val="000000"/>
                  </a:solidFill>
                </a:uFill>
                <a:latin typeface="Lucida Grande"/>
                <a:ea typeface="Lucida Grande"/>
                <a:cs typeface="Lucida Grande"/>
                <a:sym typeface="Lucida Grande"/>
              </a:defRPr>
            </a:lvl1pPr>
          </a:lstStyle>
          <a:p>
            <a:pPr lvl="0">
              <a:defRPr sz="1800" b="0">
                <a:uFillTx/>
              </a:defRPr>
            </a:pPr>
            <a:r>
              <a:rPr sz="1600" b="1">
                <a:uFill>
                  <a:solidFill/>
                </a:uFill>
              </a:rPr>
              <a:t>http://xkcd.com/1185</a:t>
            </a:r>
          </a:p>
        </p:txBody>
      </p:sp>
    </p:spTree>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Session</a:t>
            </a:r>
          </a:p>
        </p:txBody>
      </p:sp>
      <p:sp>
        <p:nvSpPr>
          <p:cNvPr id="3" name="Text Placeholder 2"/>
          <p:cNvSpPr>
            <a:spLocks noGrp="1"/>
          </p:cNvSpPr>
          <p:nvPr>
            <p:ph type="body" idx="1"/>
          </p:nvPr>
        </p:nvSpPr>
        <p:spPr/>
        <p:txBody>
          <a:bodyPr/>
          <a:lstStyle/>
          <a:p>
            <a:r>
              <a:rPr lang="en-US" dirty="0"/>
              <a:t>Implement Dual-Pivot Quick sort  in C++ for “dynamically created”, “randomly selected” 16K ( 2</a:t>
            </a:r>
            <a:r>
              <a:rPr lang="en-US" baseline="30000" dirty="0"/>
              <a:t>14</a:t>
            </a:r>
            <a:r>
              <a:rPr lang="en-US" dirty="0"/>
              <a:t>) shorts (not integer) array.</a:t>
            </a:r>
          </a:p>
          <a:p>
            <a:r>
              <a:rPr lang="en-US" dirty="0"/>
              <a:t>	</a:t>
            </a:r>
          </a:p>
          <a:p>
            <a:r>
              <a:rPr lang="en-US" dirty="0"/>
              <a:t>short * A =    new short [16384]</a:t>
            </a:r>
          </a:p>
          <a:p>
            <a:endParaRPr lang="en-US" dirty="0"/>
          </a:p>
          <a:p>
            <a:r>
              <a:rPr lang="en-US" dirty="0"/>
              <a:t>https://learnforeverlearn.com/yaro_web/</a:t>
            </a:r>
          </a:p>
        </p:txBody>
      </p:sp>
    </p:spTree>
    <p:extLst>
      <p:ext uri="{BB962C8B-B14F-4D97-AF65-F5344CB8AC3E}">
        <p14:creationId xmlns:p14="http://schemas.microsoft.com/office/powerpoint/2010/main" val="3267934125"/>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Session</a:t>
            </a:r>
          </a:p>
        </p:txBody>
      </p:sp>
      <p:sp>
        <p:nvSpPr>
          <p:cNvPr id="3" name="Text Placeholder 2"/>
          <p:cNvSpPr>
            <a:spLocks noGrp="1"/>
          </p:cNvSpPr>
          <p:nvPr>
            <p:ph type="body" idx="1"/>
          </p:nvPr>
        </p:nvSpPr>
        <p:spPr>
          <a:xfrm>
            <a:off x="812800" y="1056068"/>
            <a:ext cx="11379200" cy="8341932"/>
          </a:xfrm>
        </p:spPr>
        <p:txBody>
          <a:bodyPr/>
          <a:lstStyle/>
          <a:p>
            <a:pPr>
              <a:lnSpc>
                <a:spcPct val="100000"/>
              </a:lnSpc>
            </a:pPr>
            <a:r>
              <a:rPr lang="en-US" sz="1800" dirty="0" err="1"/>
              <a:t>QuicksortYaro</a:t>
            </a:r>
            <a:r>
              <a:rPr lang="en-US" sz="1800" dirty="0"/>
              <a:t>(A, left , right)</a:t>
            </a:r>
          </a:p>
          <a:p>
            <a:pPr>
              <a:lnSpc>
                <a:spcPct val="100000"/>
              </a:lnSpc>
            </a:pPr>
            <a:r>
              <a:rPr lang="en-US" sz="1800" dirty="0"/>
              <a:t>p = A[left]; q = A[right]</a:t>
            </a:r>
          </a:p>
          <a:p>
            <a:pPr>
              <a:lnSpc>
                <a:spcPct val="100000"/>
              </a:lnSpc>
            </a:pPr>
            <a:r>
              <a:rPr lang="en-US" sz="1800" dirty="0"/>
              <a:t>ℓ = left+1;  k = ℓ;  g = right - 1;</a:t>
            </a:r>
          </a:p>
          <a:p>
            <a:pPr>
              <a:lnSpc>
                <a:spcPct val="100000"/>
              </a:lnSpc>
            </a:pPr>
            <a:r>
              <a:rPr lang="en-US" sz="1800" dirty="0"/>
              <a:t>while k ≤ g</a:t>
            </a:r>
          </a:p>
          <a:p>
            <a:pPr>
              <a:lnSpc>
                <a:spcPct val="100000"/>
              </a:lnSpc>
            </a:pPr>
            <a:r>
              <a:rPr lang="en-US" sz="1800" dirty="0"/>
              <a:t>	if A[k] &lt; p</a:t>
            </a:r>
          </a:p>
          <a:p>
            <a:pPr>
              <a:lnSpc>
                <a:spcPct val="100000"/>
              </a:lnSpc>
            </a:pPr>
            <a:r>
              <a:rPr lang="en-US" sz="1800" dirty="0"/>
              <a:t>		Swap A[k] and A[ℓ]</a:t>
            </a:r>
          </a:p>
          <a:p>
            <a:pPr>
              <a:lnSpc>
                <a:spcPct val="100000"/>
              </a:lnSpc>
            </a:pPr>
            <a:r>
              <a:rPr lang="en-US" sz="1800" dirty="0"/>
              <a:t>		ℓ= ℓ + 1</a:t>
            </a:r>
          </a:p>
          <a:p>
            <a:pPr>
              <a:lnSpc>
                <a:spcPct val="100000"/>
              </a:lnSpc>
            </a:pPr>
            <a:r>
              <a:rPr lang="en-US" sz="1800" dirty="0"/>
              <a:t>	else</a:t>
            </a:r>
          </a:p>
          <a:p>
            <a:pPr>
              <a:lnSpc>
                <a:spcPct val="100000"/>
              </a:lnSpc>
            </a:pPr>
            <a:r>
              <a:rPr lang="en-US" sz="1800" dirty="0"/>
              <a:t>		if A[k] ≥ q   // or    if A[k] &gt; q  </a:t>
            </a:r>
          </a:p>
          <a:p>
            <a:pPr>
              <a:lnSpc>
                <a:spcPct val="100000"/>
              </a:lnSpc>
            </a:pPr>
            <a:r>
              <a:rPr lang="en-US" sz="1800" dirty="0"/>
              <a:t>			while A[g] &gt; q and k &lt; g</a:t>
            </a:r>
          </a:p>
          <a:p>
            <a:pPr>
              <a:lnSpc>
                <a:spcPct val="100000"/>
              </a:lnSpc>
            </a:pPr>
            <a:r>
              <a:rPr lang="en-US" sz="1800" dirty="0"/>
              <a:t>				g = g - 1</a:t>
            </a:r>
          </a:p>
          <a:p>
            <a:pPr>
              <a:lnSpc>
                <a:spcPct val="100000"/>
              </a:lnSpc>
            </a:pPr>
            <a:r>
              <a:rPr lang="en-US" sz="1800" dirty="0"/>
              <a:t>			end while</a:t>
            </a:r>
          </a:p>
          <a:p>
            <a:pPr>
              <a:lnSpc>
                <a:spcPct val="100000"/>
              </a:lnSpc>
            </a:pPr>
            <a:r>
              <a:rPr lang="en-US" sz="1800" dirty="0"/>
              <a:t>			Swap A[k] and A[g]</a:t>
            </a:r>
          </a:p>
          <a:p>
            <a:pPr>
              <a:lnSpc>
                <a:spcPct val="100000"/>
              </a:lnSpc>
            </a:pPr>
            <a:r>
              <a:rPr lang="en-US" sz="1800" dirty="0"/>
              <a:t>			g = g - 1</a:t>
            </a:r>
          </a:p>
          <a:p>
            <a:pPr>
              <a:lnSpc>
                <a:spcPct val="100000"/>
              </a:lnSpc>
            </a:pPr>
            <a:r>
              <a:rPr lang="en-US" sz="1800" dirty="0"/>
              <a:t>			if A[k] &lt; p</a:t>
            </a:r>
          </a:p>
          <a:p>
            <a:pPr>
              <a:lnSpc>
                <a:spcPct val="100000"/>
              </a:lnSpc>
            </a:pPr>
            <a:r>
              <a:rPr lang="en-US" sz="1800" dirty="0"/>
              <a:t>				Swap A[k] and A[ℓ]</a:t>
            </a:r>
          </a:p>
          <a:p>
            <a:pPr>
              <a:lnSpc>
                <a:spcPct val="100000"/>
              </a:lnSpc>
            </a:pPr>
            <a:r>
              <a:rPr lang="en-US" sz="1800" dirty="0"/>
              <a:t>				ℓ = ℓ + 1</a:t>
            </a:r>
          </a:p>
          <a:p>
            <a:pPr>
              <a:lnSpc>
                <a:spcPct val="100000"/>
              </a:lnSpc>
            </a:pPr>
            <a:r>
              <a:rPr lang="en-US" sz="1800" dirty="0"/>
              <a:t>			end if</a:t>
            </a:r>
          </a:p>
          <a:p>
            <a:pPr>
              <a:lnSpc>
                <a:spcPct val="100000"/>
              </a:lnSpc>
            </a:pPr>
            <a:r>
              <a:rPr lang="en-US" sz="1800"/>
              <a:t>		end </a:t>
            </a:r>
            <a:r>
              <a:rPr lang="en-US" sz="1800" dirty="0"/>
              <a:t>if</a:t>
            </a:r>
          </a:p>
          <a:p>
            <a:pPr>
              <a:lnSpc>
                <a:spcPct val="100000"/>
              </a:lnSpc>
            </a:pPr>
            <a:r>
              <a:rPr lang="en-US" sz="1800" dirty="0"/>
              <a:t>	end if</a:t>
            </a:r>
          </a:p>
          <a:p>
            <a:pPr>
              <a:lnSpc>
                <a:spcPct val="100000"/>
              </a:lnSpc>
            </a:pPr>
            <a:r>
              <a:rPr lang="en-US" sz="1800" dirty="0"/>
              <a:t>	k = k + 1</a:t>
            </a:r>
          </a:p>
          <a:p>
            <a:pPr>
              <a:lnSpc>
                <a:spcPct val="100000"/>
              </a:lnSpc>
            </a:pPr>
            <a:r>
              <a:rPr lang="en-US" sz="1800" dirty="0"/>
              <a:t>end while</a:t>
            </a:r>
          </a:p>
          <a:p>
            <a:pPr>
              <a:lnSpc>
                <a:spcPct val="100000"/>
              </a:lnSpc>
            </a:pPr>
            <a:r>
              <a:rPr lang="en-US" sz="1800" dirty="0"/>
              <a:t>ℓ = ℓ - 1 ; g = g + 1 ;</a:t>
            </a:r>
          </a:p>
          <a:p>
            <a:pPr>
              <a:lnSpc>
                <a:spcPct val="100000"/>
              </a:lnSpc>
            </a:pPr>
            <a:r>
              <a:rPr lang="en-US" sz="1800" dirty="0"/>
              <a:t>Swap A[left] and A[ℓ]</a:t>
            </a:r>
          </a:p>
          <a:p>
            <a:pPr>
              <a:lnSpc>
                <a:spcPct val="100000"/>
              </a:lnSpc>
            </a:pPr>
            <a:r>
              <a:rPr lang="en-US" sz="1800" dirty="0"/>
              <a:t>Swap A[right] and A[g]</a:t>
            </a:r>
          </a:p>
          <a:p>
            <a:pPr>
              <a:lnSpc>
                <a:spcPct val="100000"/>
              </a:lnSpc>
            </a:pPr>
            <a:endParaRPr lang="en-US" sz="1800" dirty="0"/>
          </a:p>
          <a:p>
            <a:pPr>
              <a:lnSpc>
                <a:spcPct val="100000"/>
              </a:lnSpc>
            </a:pPr>
            <a:r>
              <a:rPr lang="en-US" sz="1800" dirty="0" err="1"/>
              <a:t>QuicksortYaro</a:t>
            </a:r>
            <a:r>
              <a:rPr lang="en-US" sz="1800" dirty="0"/>
              <a:t>(A, left , ℓ - 1)</a:t>
            </a:r>
          </a:p>
          <a:p>
            <a:pPr>
              <a:lnSpc>
                <a:spcPct val="100000"/>
              </a:lnSpc>
            </a:pPr>
            <a:endParaRPr lang="en-US" sz="1800" dirty="0"/>
          </a:p>
          <a:p>
            <a:pPr>
              <a:lnSpc>
                <a:spcPct val="100000"/>
              </a:lnSpc>
            </a:pPr>
            <a:r>
              <a:rPr lang="en-US" sz="1800" dirty="0" err="1"/>
              <a:t>QuicksortYaro</a:t>
            </a:r>
            <a:r>
              <a:rPr lang="en-US" sz="1800" dirty="0"/>
              <a:t>(A, ℓ + 1, g - 1)</a:t>
            </a:r>
          </a:p>
          <a:p>
            <a:pPr>
              <a:lnSpc>
                <a:spcPct val="100000"/>
              </a:lnSpc>
            </a:pPr>
            <a:endParaRPr lang="en-US" sz="1800" dirty="0"/>
          </a:p>
          <a:p>
            <a:pPr>
              <a:lnSpc>
                <a:spcPct val="100000"/>
              </a:lnSpc>
            </a:pPr>
            <a:r>
              <a:rPr lang="en-US" sz="1800" dirty="0" err="1"/>
              <a:t>QuicksortYaro</a:t>
            </a:r>
            <a:r>
              <a:rPr lang="en-US" sz="1800" dirty="0"/>
              <a:t>(A, g + 1 , right)</a:t>
            </a:r>
          </a:p>
        </p:txBody>
      </p:sp>
    </p:spTree>
    <p:extLst>
      <p:ext uri="{BB962C8B-B14F-4D97-AF65-F5344CB8AC3E}">
        <p14:creationId xmlns:p14="http://schemas.microsoft.com/office/powerpoint/2010/main" val="2836494032"/>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38" name="endpapers.pdf"/>
          <p:cNvPicPr/>
          <p:nvPr/>
        </p:nvPicPr>
        <p:blipFill>
          <a:blip r:embed="rId2">
            <a:alphaModFix amt="20000"/>
          </a:blip>
          <a:srcRect l="24870" t="6296" r="16541" b="31489"/>
          <a:stretch>
            <a:fillRect/>
          </a:stretch>
        </p:blipFill>
        <p:spPr>
          <a:xfrm rot="16200000">
            <a:off x="1612899" y="-1612901"/>
            <a:ext cx="9779002" cy="13004801"/>
          </a:xfrm>
          <a:prstGeom prst="rect">
            <a:avLst/>
          </a:prstGeom>
          <a:ln w="12700">
            <a:round/>
          </a:ln>
        </p:spPr>
      </p:pic>
      <p:sp>
        <p:nvSpPr>
          <p:cNvPr id="1039" name="Shape 1039"/>
          <p:cNvSpPr/>
          <p:nvPr/>
        </p:nvSpPr>
        <p:spPr>
          <a:xfrm>
            <a:off x="660063" y="7467600"/>
            <a:ext cx="3657601" cy="2794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ctr">
              <a:lnSpc>
                <a:spcPts val="2300"/>
              </a:lnSpc>
              <a:defRPr sz="1400" b="1" spc="154">
                <a:solidFill>
                  <a:srgbClr val="000000"/>
                </a:solidFill>
                <a:uFill>
                  <a:solidFill>
                    <a:srgbClr val="000000"/>
                  </a:solidFill>
                </a:uFill>
                <a:latin typeface="Lucida Grande"/>
                <a:ea typeface="Lucida Grande"/>
                <a:cs typeface="Lucida Grande"/>
                <a:sym typeface="Lucida Grande"/>
                <a:hlinkClick r:id="rId3"/>
              </a:defRPr>
            </a:lvl1pPr>
          </a:lstStyle>
          <a:p>
            <a:pPr lvl="0">
              <a:defRPr sz="1800" b="0" spc="0">
                <a:uFillTx/>
              </a:defRPr>
            </a:pPr>
            <a:r>
              <a:rPr sz="1400" b="1" spc="154">
                <a:uFill>
                  <a:solidFill/>
                </a:uFill>
                <a:hlinkClick r:id="rId3"/>
              </a:rPr>
              <a:t>http://algs4.cs.princeton.edu</a:t>
            </a:r>
          </a:p>
        </p:txBody>
      </p:sp>
      <p:sp>
        <p:nvSpPr>
          <p:cNvPr id="1040" name="Shape 1040"/>
          <p:cNvSpPr/>
          <p:nvPr/>
        </p:nvSpPr>
        <p:spPr>
          <a:xfrm>
            <a:off x="5638756" y="4000501"/>
            <a:ext cx="6516025" cy="1"/>
          </a:xfrm>
          <a:prstGeom prst="line">
            <a:avLst/>
          </a:prstGeom>
          <a:ln w="19050">
            <a:solidFill/>
            <a:round/>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pic>
        <p:nvPicPr>
          <p:cNvPr id="1041" name="cover-gray2.pdf"/>
          <p:cNvPicPr/>
          <p:nvPr/>
        </p:nvPicPr>
        <p:blipFill>
          <a:blip r:embed="rId4"/>
          <a:stretch>
            <a:fillRect/>
          </a:stretch>
        </p:blipFill>
        <p:spPr>
          <a:xfrm>
            <a:off x="863600" y="3365500"/>
            <a:ext cx="3263900" cy="4093706"/>
          </a:xfrm>
          <a:prstGeom prst="rect">
            <a:avLst/>
          </a:prstGeom>
          <a:ln w="12700">
            <a:round/>
          </a:ln>
        </p:spPr>
      </p:pic>
      <p:sp>
        <p:nvSpPr>
          <p:cNvPr id="1042" name="Shape 1042"/>
          <p:cNvSpPr>
            <a:spLocks noGrp="1"/>
          </p:cNvSpPr>
          <p:nvPr>
            <p:ph type="body" idx="1"/>
          </p:nvPr>
        </p:nvSpPr>
        <p:spPr>
          <a:prstGeom prst="rect">
            <a:avLst/>
          </a:prstGeom>
        </p:spPr>
        <p:txBody>
          <a:bodyPr/>
          <a:lstStyle/>
          <a:p>
            <a:pPr lvl="0">
              <a:defRPr sz="1800" i="0">
                <a:solidFill>
                  <a:srgbClr val="000000"/>
                </a:solidFill>
                <a:uFillTx/>
              </a:defRPr>
            </a:pPr>
            <a:r>
              <a:rPr sz="3000" i="1">
                <a:solidFill>
                  <a:srgbClr val="BABABA"/>
                </a:solidFill>
                <a:uFill>
                  <a:solidFill>
                    <a:srgbClr val="BABABA"/>
                  </a:solidFill>
                </a:uFill>
              </a:rPr>
              <a:t>quicksort</a:t>
            </a:r>
          </a:p>
          <a:p>
            <a:pPr lvl="0">
              <a:defRPr sz="1800" i="0">
                <a:solidFill>
                  <a:srgbClr val="000000"/>
                </a:solidFill>
                <a:uFillTx/>
              </a:defRPr>
            </a:pPr>
            <a:r>
              <a:rPr sz="3000" i="1">
                <a:solidFill>
                  <a:srgbClr val="BABABA"/>
                </a:solidFill>
                <a:uFill>
                  <a:solidFill>
                    <a:srgbClr val="BABABA"/>
                  </a:solidFill>
                </a:uFill>
              </a:rPr>
              <a:t>selection</a:t>
            </a:r>
          </a:p>
          <a:p>
            <a:pPr lvl="0">
              <a:defRPr sz="1800" i="0">
                <a:solidFill>
                  <a:srgbClr val="000000"/>
                </a:solidFill>
                <a:uFillTx/>
              </a:defRPr>
            </a:pPr>
            <a:r>
              <a:rPr sz="3000" i="1">
                <a:solidFill>
                  <a:srgbClr val="BABABA"/>
                </a:solidFill>
                <a:uFill>
                  <a:solidFill>
                    <a:srgbClr val="BABABA"/>
                  </a:solidFill>
                </a:uFill>
              </a:rPr>
              <a:t>duplicate keys</a:t>
            </a:r>
          </a:p>
          <a:p>
            <a:pPr lvl="1">
              <a:defRPr sz="1800" i="0">
                <a:uFillTx/>
              </a:defRPr>
            </a:pPr>
            <a:r>
              <a:rPr sz="3000" i="1">
                <a:uFill>
                  <a:solidFill/>
                </a:uFill>
              </a:rPr>
              <a:t>system sorts</a:t>
            </a:r>
          </a:p>
        </p:txBody>
      </p:sp>
      <p:sp>
        <p:nvSpPr>
          <p:cNvPr id="1043" name="Shape 1043"/>
          <p:cNvSpPr>
            <a:spLocks noGrp="1"/>
          </p:cNvSpPr>
          <p:nvPr>
            <p:ph type="title"/>
          </p:nvPr>
        </p:nvSpPr>
        <p:spPr>
          <a:prstGeom prst="rect">
            <a:avLst/>
          </a:prstGeom>
        </p:spPr>
        <p:txBody>
          <a:bodyPr/>
          <a:lstStyle/>
          <a:p>
            <a:pPr lvl="0">
              <a:defRPr sz="1800" b="0" cap="none" spc="0">
                <a:uFillTx/>
              </a:defRPr>
            </a:pPr>
            <a:r>
              <a:rPr sz="3750" b="1" cap="small" spc="150">
                <a:uFill>
                  <a:solidFill/>
                </a:uFill>
              </a:rPr>
              <a:t>2.3  Quicksort</a:t>
            </a:r>
          </a:p>
        </p:txBody>
      </p:sp>
    </p:spTree>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45" name="endpapers.pdf"/>
          <p:cNvPicPr/>
          <p:nvPr/>
        </p:nvPicPr>
        <p:blipFill>
          <a:blip r:embed="rId2">
            <a:alphaModFix amt="20000"/>
          </a:blip>
          <a:srcRect l="24870" t="6296" r="16541" b="31489"/>
          <a:stretch>
            <a:fillRect/>
          </a:stretch>
        </p:blipFill>
        <p:spPr>
          <a:xfrm rot="16200000">
            <a:off x="1612899" y="-1612901"/>
            <a:ext cx="9779002" cy="13004801"/>
          </a:xfrm>
          <a:prstGeom prst="rect">
            <a:avLst/>
          </a:prstGeom>
          <a:ln w="12700">
            <a:round/>
          </a:ln>
        </p:spPr>
      </p:pic>
      <p:pic>
        <p:nvPicPr>
          <p:cNvPr id="1046" name="cover2.pdf"/>
          <p:cNvPicPr/>
          <p:nvPr/>
        </p:nvPicPr>
        <p:blipFill>
          <a:blip r:embed="rId3"/>
          <a:stretch>
            <a:fillRect/>
          </a:stretch>
        </p:blipFill>
        <p:spPr>
          <a:xfrm>
            <a:off x="863600" y="3361625"/>
            <a:ext cx="3263900" cy="4093707"/>
          </a:xfrm>
          <a:prstGeom prst="rect">
            <a:avLst/>
          </a:prstGeom>
          <a:ln w="12700">
            <a:round/>
          </a:ln>
        </p:spPr>
      </p:pic>
      <p:sp>
        <p:nvSpPr>
          <p:cNvPr id="1047" name="Shape 1047"/>
          <p:cNvSpPr/>
          <p:nvPr/>
        </p:nvSpPr>
        <p:spPr>
          <a:xfrm>
            <a:off x="660063" y="7467600"/>
            <a:ext cx="3657601" cy="2794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ctr">
              <a:lnSpc>
                <a:spcPts val="2300"/>
              </a:lnSpc>
              <a:defRPr sz="1400" b="1" spc="154">
                <a:solidFill>
                  <a:srgbClr val="000000"/>
                </a:solidFill>
                <a:uFill>
                  <a:solidFill>
                    <a:srgbClr val="000000"/>
                  </a:solidFill>
                </a:uFill>
                <a:latin typeface="Lucida Grande"/>
                <a:ea typeface="Lucida Grande"/>
                <a:cs typeface="Lucida Grande"/>
                <a:sym typeface="Lucida Grande"/>
                <a:hlinkClick r:id="rId4"/>
              </a:defRPr>
            </a:lvl1pPr>
          </a:lstStyle>
          <a:p>
            <a:pPr lvl="0">
              <a:defRPr sz="1800" b="0" spc="0">
                <a:uFillTx/>
              </a:defRPr>
            </a:pPr>
            <a:r>
              <a:rPr sz="1400" b="1" spc="154">
                <a:uFill>
                  <a:solidFill/>
                </a:uFill>
                <a:hlinkClick r:id="rId4"/>
              </a:rPr>
              <a:t>http://algs4.cs.princeton.edu</a:t>
            </a:r>
          </a:p>
        </p:txBody>
      </p:sp>
      <p:sp>
        <p:nvSpPr>
          <p:cNvPr id="1048" name="Shape 1048"/>
          <p:cNvSpPr/>
          <p:nvPr/>
        </p:nvSpPr>
        <p:spPr>
          <a:xfrm>
            <a:off x="5638756" y="4000501"/>
            <a:ext cx="6516025" cy="1"/>
          </a:xfrm>
          <a:prstGeom prst="line">
            <a:avLst/>
          </a:prstGeom>
          <a:ln w="19050">
            <a:solidFill/>
            <a:round/>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1049" name="Shape 1049"/>
          <p:cNvSpPr/>
          <p:nvPr/>
        </p:nvSpPr>
        <p:spPr>
          <a:xfrm>
            <a:off x="0" y="0"/>
            <a:ext cx="13004800" cy="1066800"/>
          </a:xfrm>
          <a:prstGeom prst="rect">
            <a:avLst/>
          </a:prstGeom>
          <a:solidFill>
            <a:srgbClr val="8D3124"/>
          </a:solidFill>
          <a:ln w="12700">
            <a:round/>
          </a:ln>
          <a:extLst>
            <a:ext uri="{C572A759-6A51-4108-AA02-DFA0A04FC94B}">
              <ma14:wrappingTextBoxFlag xmlns:ma14="http://schemas.microsoft.com/office/mac/drawingml/2011/main" xmlns="" val="1"/>
            </a:ext>
          </a:extLst>
        </p:spPr>
        <p:txBody>
          <a:bodyPr lIns="0" tIns="0" rIns="0" bIns="0" anchor="ctr"/>
          <a:lstStyle>
            <a:lvl1pPr>
              <a:lnSpc>
                <a:spcPct val="100000"/>
              </a:lnSpc>
              <a:defRPr sz="5200" spc="260">
                <a:solidFill>
                  <a:srgbClr val="FFFFFF"/>
                </a:solidFill>
                <a:uFill>
                  <a:solidFill>
                    <a:srgbClr val="FFFFFF"/>
                  </a:solidFill>
                </a:uFill>
                <a:latin typeface="Helvetica"/>
                <a:ea typeface="Helvetica"/>
                <a:cs typeface="Helvetica"/>
                <a:sym typeface="Helvetica"/>
              </a:defRPr>
            </a:lvl1pPr>
          </a:lstStyle>
          <a:p>
            <a:pPr lvl="0">
              <a:defRPr sz="1800" spc="0">
                <a:solidFill>
                  <a:srgbClr val="000000"/>
                </a:solidFill>
                <a:uFillTx/>
              </a:defRPr>
            </a:pPr>
            <a:r>
              <a:rPr sz="5200" spc="260">
                <a:solidFill>
                  <a:srgbClr val="FFFFFF"/>
                </a:solidFill>
                <a:uFill>
                  <a:solidFill>
                    <a:srgbClr val="FFFFFF"/>
                  </a:solidFill>
                </a:uFill>
              </a:rPr>
              <a:t>Algorithms</a:t>
            </a:r>
          </a:p>
        </p:txBody>
      </p:sp>
      <p:sp>
        <p:nvSpPr>
          <p:cNvPr id="1050" name="Shape 1050"/>
          <p:cNvSpPr/>
          <p:nvPr/>
        </p:nvSpPr>
        <p:spPr>
          <a:xfrm>
            <a:off x="5626100" y="254000"/>
            <a:ext cx="4826000" cy="546100"/>
          </a:xfrm>
          <a:prstGeom prst="rect">
            <a:avLst/>
          </a:prstGeom>
          <a:ln w="12700">
            <a:round/>
          </a:ln>
          <a:extLst>
            <a:ext uri="{C572A759-6A51-4108-AA02-DFA0A04FC94B}">
              <ma14:wrappingTextBoxFlag xmlns:ma14="http://schemas.microsoft.com/office/mac/drawingml/2011/main" xmlns="" val="1"/>
            </a:ext>
          </a:extLst>
        </p:spPr>
        <p:txBody>
          <a:bodyPr lIns="0" tIns="0" rIns="0" bIns="0" anchor="ctr"/>
          <a:lstStyle>
            <a:lvl1pPr>
              <a:lnSpc>
                <a:spcPct val="100000"/>
              </a:lnSpc>
              <a:defRPr sz="2100" cap="small" spc="105">
                <a:solidFill>
                  <a:srgbClr val="FFFFFF"/>
                </a:solidFill>
                <a:uFill>
                  <a:solidFill>
                    <a:srgbClr val="FFFFFF"/>
                  </a:solidFill>
                </a:uFill>
                <a:latin typeface="Helvetica"/>
                <a:ea typeface="Helvetica"/>
                <a:cs typeface="Helvetica"/>
                <a:sym typeface="Helvetica"/>
              </a:defRPr>
            </a:lvl1pPr>
          </a:lstStyle>
          <a:p>
            <a:pPr lvl="0">
              <a:defRPr sz="1800" cap="none" spc="0">
                <a:solidFill>
                  <a:srgbClr val="000000"/>
                </a:solidFill>
                <a:uFillTx/>
              </a:defRPr>
            </a:pPr>
            <a:r>
              <a:rPr sz="2100" cap="small" spc="105">
                <a:solidFill>
                  <a:srgbClr val="FFFFFF"/>
                </a:solidFill>
                <a:uFill>
                  <a:solidFill>
                    <a:srgbClr val="FFFFFF"/>
                  </a:solidFill>
                </a:uFill>
              </a:rPr>
              <a:t>Robert Sedgewick  |  Kevin Wayne</a:t>
            </a:r>
          </a:p>
        </p:txBody>
      </p:sp>
      <p:sp>
        <p:nvSpPr>
          <p:cNvPr id="1051" name="Shape 1051"/>
          <p:cNvSpPr>
            <a:spLocks noGrp="1"/>
          </p:cNvSpPr>
          <p:nvPr>
            <p:ph type="title"/>
          </p:nvPr>
        </p:nvSpPr>
        <p:spPr>
          <a:prstGeom prst="rect">
            <a:avLst/>
          </a:prstGeom>
        </p:spPr>
        <p:txBody>
          <a:bodyPr/>
          <a:lstStyle/>
          <a:p>
            <a:pPr lvl="0">
              <a:defRPr sz="1800" b="0" cap="none" spc="0">
                <a:uFillTx/>
              </a:defRPr>
            </a:pPr>
            <a:r>
              <a:rPr sz="3750" b="1" cap="small" spc="150">
                <a:uFill>
                  <a:solidFill/>
                </a:uFill>
              </a:rPr>
              <a:t>2.3  Quicksort</a:t>
            </a:r>
          </a:p>
        </p:txBody>
      </p:sp>
      <p:sp>
        <p:nvSpPr>
          <p:cNvPr id="1052" name="Shape 1052"/>
          <p:cNvSpPr>
            <a:spLocks noGrp="1"/>
          </p:cNvSpPr>
          <p:nvPr>
            <p:ph type="body" idx="1"/>
          </p:nvPr>
        </p:nvSpPr>
        <p:spPr>
          <a:prstGeom prst="rect">
            <a:avLst/>
          </a:prstGeom>
        </p:spPr>
        <p:txBody>
          <a:bodyPr/>
          <a:lstStyle/>
          <a:p>
            <a:pPr lvl="0">
              <a:defRPr sz="1800" i="0">
                <a:uFillTx/>
              </a:defRPr>
            </a:pPr>
            <a:r>
              <a:rPr sz="3000" i="1">
                <a:uFill>
                  <a:solidFill/>
                </a:uFill>
              </a:rPr>
              <a:t>quicksort</a:t>
            </a:r>
          </a:p>
          <a:p>
            <a:pPr lvl="0">
              <a:defRPr sz="1800" i="0">
                <a:uFillTx/>
              </a:defRPr>
            </a:pPr>
            <a:r>
              <a:rPr sz="3000" i="1">
                <a:uFill>
                  <a:solidFill/>
                </a:uFill>
              </a:rPr>
              <a:t>selection</a:t>
            </a:r>
          </a:p>
          <a:p>
            <a:pPr lvl="0">
              <a:defRPr sz="1800" i="0">
                <a:uFillTx/>
              </a:defRPr>
            </a:pPr>
            <a:r>
              <a:rPr sz="3000" i="1">
                <a:uFill>
                  <a:solidFill/>
                </a:uFill>
              </a:rPr>
              <a:t>duplicate keys</a:t>
            </a:r>
          </a:p>
          <a:p>
            <a:pPr lvl="0">
              <a:defRPr sz="1800" i="0">
                <a:uFillTx/>
              </a:defRPr>
            </a:pPr>
            <a:r>
              <a:rPr sz="3000" i="1">
                <a:uFill>
                  <a:solidFill/>
                </a:uFill>
              </a:rPr>
              <a:t>system sorts</a:t>
            </a:r>
          </a:p>
        </p:txBody>
      </p:sp>
    </p:spTree>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54" name="Shape 1054"/>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108</a:t>
            </a:fld>
            <a:endParaRPr sz="1200">
              <a:uFill>
                <a:solidFill/>
              </a:uFill>
            </a:endParaRPr>
          </a:p>
        </p:txBody>
      </p:sp>
      <p:sp>
        <p:nvSpPr>
          <p:cNvPr id="1055" name="Shape 1055"/>
          <p:cNvSpPr>
            <a:spLocks noGrp="1"/>
          </p:cNvSpPr>
          <p:nvPr>
            <p:ph type="title"/>
          </p:nvPr>
        </p:nvSpPr>
        <p:spPr>
          <a:prstGeom prst="rect">
            <a:avLst/>
          </a:prstGeom>
        </p:spPr>
        <p:txBody>
          <a:bodyPr/>
          <a:lstStyle/>
          <a:p>
            <a:pPr lvl="0">
              <a:defRPr sz="1800">
                <a:uFillTx/>
              </a:defRPr>
            </a:pPr>
            <a:r>
              <a:rPr sz="2800">
                <a:uFill>
                  <a:solidFill/>
                </a:uFill>
              </a:rPr>
              <a:t>Which sorting algorithm?</a:t>
            </a:r>
          </a:p>
        </p:txBody>
      </p:sp>
      <p:sp>
        <p:nvSpPr>
          <p:cNvPr id="1056" name="Shape 1056"/>
          <p:cNvSpPr/>
          <p:nvPr/>
        </p:nvSpPr>
        <p:spPr>
          <a:xfrm>
            <a:off x="1355794" y="1198279"/>
            <a:ext cx="922203"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original</a:t>
            </a:r>
          </a:p>
        </p:txBody>
      </p:sp>
      <p:sp>
        <p:nvSpPr>
          <p:cNvPr id="1057" name="Shape 1057"/>
          <p:cNvSpPr/>
          <p:nvPr/>
        </p:nvSpPr>
        <p:spPr>
          <a:xfrm>
            <a:off x="10218652" y="1136586"/>
            <a:ext cx="801703"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dirty="0">
                <a:solidFill>
                  <a:srgbClr val="8D3124"/>
                </a:solidFill>
                <a:uFill>
                  <a:solidFill>
                    <a:srgbClr val="8D3124"/>
                  </a:solidFill>
                </a:uFill>
              </a:rPr>
              <a:t>sorted</a:t>
            </a:r>
          </a:p>
        </p:txBody>
      </p:sp>
      <p:sp>
        <p:nvSpPr>
          <p:cNvPr id="1058" name="Shape 1058"/>
          <p:cNvSpPr/>
          <p:nvPr/>
        </p:nvSpPr>
        <p:spPr>
          <a:xfrm>
            <a:off x="3086100" y="8610600"/>
            <a:ext cx="258753"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a:t>
            </a:r>
          </a:p>
        </p:txBody>
      </p:sp>
      <p:sp>
        <p:nvSpPr>
          <p:cNvPr id="1059" name="Shape 1059"/>
          <p:cNvSpPr/>
          <p:nvPr/>
        </p:nvSpPr>
        <p:spPr>
          <a:xfrm>
            <a:off x="4356100" y="8610600"/>
            <a:ext cx="258753"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a:t>
            </a:r>
          </a:p>
        </p:txBody>
      </p:sp>
      <p:sp>
        <p:nvSpPr>
          <p:cNvPr id="1060" name="Shape 1060"/>
          <p:cNvSpPr/>
          <p:nvPr/>
        </p:nvSpPr>
        <p:spPr>
          <a:xfrm>
            <a:off x="5626100" y="8610600"/>
            <a:ext cx="258753"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a:t>
            </a:r>
          </a:p>
        </p:txBody>
      </p:sp>
      <p:sp>
        <p:nvSpPr>
          <p:cNvPr id="1061" name="Shape 1061"/>
          <p:cNvSpPr/>
          <p:nvPr/>
        </p:nvSpPr>
        <p:spPr>
          <a:xfrm>
            <a:off x="6896100" y="8610600"/>
            <a:ext cx="258753"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a:t>
            </a:r>
          </a:p>
        </p:txBody>
      </p:sp>
      <p:sp>
        <p:nvSpPr>
          <p:cNvPr id="1062" name="Shape 1062"/>
          <p:cNvSpPr/>
          <p:nvPr/>
        </p:nvSpPr>
        <p:spPr>
          <a:xfrm>
            <a:off x="8191500" y="8610600"/>
            <a:ext cx="258753"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a:t>
            </a:r>
          </a:p>
        </p:txBody>
      </p:sp>
      <p:sp>
        <p:nvSpPr>
          <p:cNvPr id="1063" name="Shape 1063"/>
          <p:cNvSpPr/>
          <p:nvPr/>
        </p:nvSpPr>
        <p:spPr>
          <a:xfrm>
            <a:off x="9461500" y="8610600"/>
            <a:ext cx="258753"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a:t>
            </a:r>
          </a:p>
        </p:txBody>
      </p:sp>
      <p:sp>
        <p:nvSpPr>
          <p:cNvPr id="1064" name="Shape 1064"/>
          <p:cNvSpPr/>
          <p:nvPr/>
        </p:nvSpPr>
        <p:spPr>
          <a:xfrm>
            <a:off x="1355794" y="1585884"/>
            <a:ext cx="9861494" cy="127"/>
          </a:xfrm>
          <a:prstGeom prst="line">
            <a:avLst/>
          </a:prstGeom>
          <a:ln w="12700">
            <a:solidFill/>
            <a:round/>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1065" name="Shape 1065"/>
          <p:cNvSpPr/>
          <p:nvPr/>
        </p:nvSpPr>
        <p:spPr>
          <a:xfrm>
            <a:off x="1501705" y="1620520"/>
            <a:ext cx="1257301" cy="8034021"/>
          </a:xfrm>
          <a:prstGeom prst="rect">
            <a:avLst/>
          </a:prstGeom>
          <a:ln w="12700">
            <a:round/>
          </a:ln>
          <a:extLst>
            <a:ext uri="{C572A759-6A51-4108-AA02-DFA0A04FC94B}">
              <ma14:wrappingTextBoxFlag xmlns:ma14="http://schemas.microsoft.com/office/mac/drawingml/2011/main" xmlns="" val="1"/>
            </a:ext>
          </a:extLst>
        </p:spPr>
        <p:txBody>
          <a:bodyPr lIns="0" tIns="0" rIns="0" bIns="0">
            <a:spAutoFit/>
          </a:bodyPr>
          <a:lstStyle/>
          <a:p>
            <a:pPr marL="7224" marR="7224" lvl="0">
              <a:lnSpc>
                <a:spcPct val="120000"/>
              </a:lnSpc>
              <a:defRPr sz="1800">
                <a:solidFill>
                  <a:srgbClr val="000000"/>
                </a:solidFill>
                <a:uFillTx/>
              </a:defRPr>
            </a:pPr>
            <a:r>
              <a:rPr lang="en-US" dirty="0" err="1">
                <a:solidFill>
                  <a:srgbClr val="005493"/>
                </a:solidFill>
                <a:uFill>
                  <a:solidFill/>
                </a:uFill>
                <a:latin typeface="Lucida Sans Typewriter Regular"/>
                <a:ea typeface="Lucida Sans Typewriter Regular"/>
                <a:cs typeface="Lucida Sans Typewriter Regular"/>
                <a:sym typeface="Lucida Sans Typewriter Regular"/>
              </a:rPr>
              <a:t>L</a:t>
            </a:r>
            <a:r>
              <a:rPr dirty="0" err="1">
                <a:solidFill>
                  <a:srgbClr val="005493"/>
                </a:solidFill>
                <a:uFill>
                  <a:solidFill/>
                </a:uFill>
                <a:latin typeface="Lucida Sans Typewriter Regular"/>
                <a:ea typeface="Lucida Sans Typewriter Regular"/>
                <a:cs typeface="Lucida Sans Typewriter Regular"/>
                <a:sym typeface="Lucida Sans Typewriter Regular"/>
              </a:rPr>
              <a:t>ifo</a:t>
            </a:r>
            <a:endParaRPr lang="en-US" dirty="0">
              <a:solidFill>
                <a:srgbClr val="005493"/>
              </a:solidFill>
              <a:uFill>
                <a:solidFill/>
              </a:uFill>
              <a:latin typeface="Lucida Sans Typewriter Regular"/>
              <a:ea typeface="Lucida Sans Typewriter Regular"/>
              <a:cs typeface="Lucida Sans Typewriter Regular"/>
              <a:sym typeface="Lucida Sans Typewriter Regular"/>
            </a:endParaRPr>
          </a:p>
          <a:p>
            <a:pPr marL="7224" marR="7224" lvl="0">
              <a:lnSpc>
                <a:spcPct val="120000"/>
              </a:lnSpc>
              <a:defRPr sz="1800">
                <a:solidFill>
                  <a:srgbClr val="000000"/>
                </a:solidFill>
                <a:uFillTx/>
              </a:defRPr>
            </a:pPr>
            <a:r>
              <a:rPr dirty="0" err="1">
                <a:solidFill>
                  <a:srgbClr val="005493"/>
                </a:solidFill>
                <a:uFill>
                  <a:solidFill/>
                </a:uFill>
                <a:latin typeface="Lucida Sans Typewriter Regular"/>
                <a:ea typeface="Lucida Sans Typewriter Regular"/>
                <a:cs typeface="Lucida Sans Typewriter Regular"/>
                <a:sym typeface="Lucida Sans Typewriter Regular"/>
              </a:rPr>
              <a:t>fifo</a:t>
            </a:r>
            <a:endParaRPr dirty="0">
              <a:solidFill>
                <a:srgbClr val="005493"/>
              </a:solidFill>
              <a:uFill>
                <a:solidFill/>
              </a:uFill>
              <a:latin typeface="Lucida Sans Typewriter Regular"/>
              <a:ea typeface="Lucida Sans Typewriter Regular"/>
              <a:cs typeface="Lucida Sans Typewriter Regular"/>
              <a:sym typeface="Lucida Sans Typewriter Regular"/>
            </a:endParaRPr>
          </a:p>
          <a:p>
            <a:pPr marL="7224" marR="7224" lvl="0">
              <a:lnSpc>
                <a:spcPct val="120000"/>
              </a:lnSpc>
              <a:defRPr sz="1800">
                <a:solidFill>
                  <a:srgbClr val="000000"/>
                </a:solidFill>
                <a:uFillTx/>
              </a:defRPr>
            </a:pPr>
            <a:r>
              <a:rPr dirty="0">
                <a:solidFill>
                  <a:srgbClr val="005493"/>
                </a:solidFill>
                <a:uFill>
                  <a:solidFill/>
                </a:uFill>
                <a:latin typeface="Lucida Sans Typewriter Regular"/>
                <a:ea typeface="Lucida Sans Typewriter Regular"/>
                <a:cs typeface="Lucida Sans Typewriter Regular"/>
                <a:sym typeface="Lucida Sans Typewriter Regular"/>
              </a:rPr>
              <a:t>data</a:t>
            </a:r>
          </a:p>
          <a:p>
            <a:pPr marL="7224" marR="7224" lvl="0">
              <a:lnSpc>
                <a:spcPct val="120000"/>
              </a:lnSpc>
              <a:defRPr sz="1800">
                <a:solidFill>
                  <a:srgbClr val="000000"/>
                </a:solidFill>
                <a:uFillTx/>
              </a:defRPr>
            </a:pPr>
            <a:r>
              <a:rPr dirty="0">
                <a:solidFill>
                  <a:srgbClr val="005493"/>
                </a:solidFill>
                <a:uFill>
                  <a:solidFill/>
                </a:uFill>
                <a:latin typeface="Lucida Sans Typewriter Regular"/>
                <a:ea typeface="Lucida Sans Typewriter Regular"/>
                <a:cs typeface="Lucida Sans Typewriter Regular"/>
                <a:sym typeface="Lucida Sans Typewriter Regular"/>
              </a:rPr>
              <a:t>type</a:t>
            </a:r>
          </a:p>
          <a:p>
            <a:pPr marL="7224" marR="7224" lvl="0">
              <a:lnSpc>
                <a:spcPct val="120000"/>
              </a:lnSpc>
              <a:defRPr sz="1800">
                <a:solidFill>
                  <a:srgbClr val="000000"/>
                </a:solidFill>
                <a:uFillTx/>
              </a:defRPr>
            </a:pPr>
            <a:r>
              <a:rPr dirty="0">
                <a:solidFill>
                  <a:srgbClr val="005493"/>
                </a:solidFill>
                <a:uFill>
                  <a:solidFill/>
                </a:uFill>
                <a:latin typeface="Lucida Sans Typewriter Regular"/>
                <a:ea typeface="Lucida Sans Typewriter Regular"/>
                <a:cs typeface="Lucida Sans Typewriter Regular"/>
                <a:sym typeface="Lucida Sans Typewriter Regular"/>
              </a:rPr>
              <a:t>hash</a:t>
            </a:r>
          </a:p>
          <a:p>
            <a:pPr marL="7224" marR="7224" lvl="0">
              <a:lnSpc>
                <a:spcPct val="120000"/>
              </a:lnSpc>
              <a:defRPr sz="1800">
                <a:solidFill>
                  <a:srgbClr val="000000"/>
                </a:solidFill>
                <a:uFillTx/>
              </a:defRPr>
            </a:pPr>
            <a:r>
              <a:rPr dirty="0">
                <a:solidFill>
                  <a:srgbClr val="005493"/>
                </a:solidFill>
                <a:uFill>
                  <a:solidFill/>
                </a:uFill>
                <a:latin typeface="Lucida Sans Typewriter Regular"/>
                <a:ea typeface="Lucida Sans Typewriter Regular"/>
                <a:cs typeface="Lucida Sans Typewriter Regular"/>
                <a:sym typeface="Lucida Sans Typewriter Regular"/>
              </a:rPr>
              <a:t>heap</a:t>
            </a:r>
          </a:p>
          <a:p>
            <a:pPr marL="7224" marR="7224" lvl="0">
              <a:lnSpc>
                <a:spcPct val="120000"/>
              </a:lnSpc>
              <a:defRPr sz="1800">
                <a:solidFill>
                  <a:srgbClr val="000000"/>
                </a:solidFill>
                <a:uFillTx/>
              </a:defRPr>
            </a:pPr>
            <a:r>
              <a:rPr dirty="0">
                <a:solidFill>
                  <a:srgbClr val="005493"/>
                </a:solidFill>
                <a:uFill>
                  <a:solidFill/>
                </a:uFill>
                <a:latin typeface="Lucida Sans Typewriter Regular"/>
                <a:ea typeface="Lucida Sans Typewriter Regular"/>
                <a:cs typeface="Lucida Sans Typewriter Regular"/>
                <a:sym typeface="Lucida Sans Typewriter Regular"/>
              </a:rPr>
              <a:t>sort</a:t>
            </a:r>
          </a:p>
          <a:p>
            <a:pPr marL="7224" marR="7224" lvl="0">
              <a:lnSpc>
                <a:spcPct val="120000"/>
              </a:lnSpc>
              <a:defRPr sz="1800">
                <a:solidFill>
                  <a:srgbClr val="000000"/>
                </a:solidFill>
                <a:uFillTx/>
              </a:defRPr>
            </a:pPr>
            <a:r>
              <a:rPr dirty="0">
                <a:solidFill>
                  <a:srgbClr val="005493"/>
                </a:solidFill>
                <a:uFill>
                  <a:solidFill/>
                </a:uFill>
                <a:latin typeface="Lucida Sans Typewriter Regular"/>
                <a:ea typeface="Lucida Sans Typewriter Regular"/>
                <a:cs typeface="Lucida Sans Typewriter Regular"/>
                <a:sym typeface="Lucida Sans Typewriter Regular"/>
              </a:rPr>
              <a:t>link</a:t>
            </a:r>
          </a:p>
          <a:p>
            <a:pPr marL="7224" marR="7224" lvl="0">
              <a:lnSpc>
                <a:spcPct val="120000"/>
              </a:lnSpc>
              <a:defRPr sz="1800">
                <a:solidFill>
                  <a:srgbClr val="000000"/>
                </a:solidFill>
                <a:uFillTx/>
              </a:defRPr>
            </a:pPr>
            <a:r>
              <a:rPr dirty="0">
                <a:solidFill>
                  <a:srgbClr val="005493"/>
                </a:solidFill>
                <a:uFill>
                  <a:solidFill/>
                </a:uFill>
                <a:latin typeface="Lucida Sans Typewriter Regular"/>
                <a:ea typeface="Lucida Sans Typewriter Regular"/>
                <a:cs typeface="Lucida Sans Typewriter Regular"/>
                <a:sym typeface="Lucida Sans Typewriter Regular"/>
              </a:rPr>
              <a:t>list</a:t>
            </a:r>
          </a:p>
          <a:p>
            <a:pPr marL="7224" marR="7224" lvl="0">
              <a:lnSpc>
                <a:spcPct val="120000"/>
              </a:lnSpc>
              <a:defRPr sz="1800">
                <a:solidFill>
                  <a:srgbClr val="000000"/>
                </a:solidFill>
                <a:uFillTx/>
              </a:defRPr>
            </a:pPr>
            <a:r>
              <a:rPr dirty="0">
                <a:solidFill>
                  <a:srgbClr val="005493"/>
                </a:solidFill>
                <a:uFill>
                  <a:solidFill/>
                </a:uFill>
                <a:latin typeface="Lucida Sans Typewriter Regular"/>
                <a:ea typeface="Lucida Sans Typewriter Regular"/>
                <a:cs typeface="Lucida Sans Typewriter Regular"/>
                <a:sym typeface="Lucida Sans Typewriter Regular"/>
              </a:rPr>
              <a:t>push</a:t>
            </a:r>
          </a:p>
          <a:p>
            <a:pPr marL="7224" marR="7224" lvl="0">
              <a:lnSpc>
                <a:spcPct val="120000"/>
              </a:lnSpc>
              <a:defRPr sz="1800">
                <a:solidFill>
                  <a:srgbClr val="000000"/>
                </a:solidFill>
                <a:uFillTx/>
              </a:defRPr>
            </a:pPr>
            <a:r>
              <a:rPr dirty="0">
                <a:solidFill>
                  <a:srgbClr val="005493"/>
                </a:solidFill>
                <a:uFill>
                  <a:solidFill/>
                </a:uFill>
                <a:latin typeface="Lucida Sans Typewriter Regular"/>
                <a:ea typeface="Lucida Sans Typewriter Regular"/>
                <a:cs typeface="Lucida Sans Typewriter Regular"/>
                <a:sym typeface="Lucida Sans Typewriter Regular"/>
              </a:rPr>
              <a:t>find</a:t>
            </a:r>
          </a:p>
          <a:p>
            <a:pPr marL="7224" marR="7224" lvl="0">
              <a:lnSpc>
                <a:spcPct val="120000"/>
              </a:lnSpc>
              <a:defRPr sz="1800">
                <a:solidFill>
                  <a:srgbClr val="000000"/>
                </a:solidFill>
                <a:uFillTx/>
              </a:defRPr>
            </a:pPr>
            <a:r>
              <a:rPr dirty="0">
                <a:solidFill>
                  <a:srgbClr val="005493"/>
                </a:solidFill>
                <a:uFill>
                  <a:solidFill/>
                </a:uFill>
                <a:latin typeface="Lucida Sans Typewriter Regular"/>
                <a:ea typeface="Lucida Sans Typewriter Regular"/>
                <a:cs typeface="Lucida Sans Typewriter Regular"/>
                <a:sym typeface="Lucida Sans Typewriter Regular"/>
              </a:rPr>
              <a:t>root</a:t>
            </a:r>
          </a:p>
          <a:p>
            <a:pPr marL="7224" marR="7224" lvl="0">
              <a:lnSpc>
                <a:spcPct val="120000"/>
              </a:lnSpc>
              <a:defRPr sz="1800">
                <a:solidFill>
                  <a:srgbClr val="000000"/>
                </a:solidFill>
                <a:uFillTx/>
              </a:defRPr>
            </a:pPr>
            <a:r>
              <a:rPr dirty="0">
                <a:solidFill>
                  <a:srgbClr val="005493"/>
                </a:solidFill>
                <a:uFill>
                  <a:solidFill/>
                </a:uFill>
                <a:latin typeface="Lucida Sans Typewriter Regular"/>
                <a:ea typeface="Lucida Sans Typewriter Regular"/>
                <a:cs typeface="Lucida Sans Typewriter Regular"/>
                <a:sym typeface="Lucida Sans Typewriter Regular"/>
              </a:rPr>
              <a:t>leaf</a:t>
            </a:r>
          </a:p>
          <a:p>
            <a:pPr marL="7224" marR="7224" lvl="0">
              <a:lnSpc>
                <a:spcPct val="120000"/>
              </a:lnSpc>
              <a:defRPr sz="1800">
                <a:solidFill>
                  <a:srgbClr val="000000"/>
                </a:solidFill>
                <a:uFillTx/>
              </a:defRPr>
            </a:pPr>
            <a:r>
              <a:rPr dirty="0">
                <a:solidFill>
                  <a:srgbClr val="005493"/>
                </a:solidFill>
                <a:uFill>
                  <a:solidFill/>
                </a:uFill>
                <a:latin typeface="Lucida Sans Typewriter Regular"/>
                <a:ea typeface="Lucida Sans Typewriter Regular"/>
                <a:cs typeface="Lucida Sans Typewriter Regular"/>
                <a:sym typeface="Lucida Sans Typewriter Regular"/>
              </a:rPr>
              <a:t>tree</a:t>
            </a:r>
          </a:p>
          <a:p>
            <a:pPr marL="7224" marR="7224" lvl="0">
              <a:lnSpc>
                <a:spcPct val="120000"/>
              </a:lnSpc>
              <a:defRPr sz="1800">
                <a:solidFill>
                  <a:srgbClr val="000000"/>
                </a:solidFill>
                <a:uFillTx/>
              </a:defRPr>
            </a:pPr>
            <a:r>
              <a:rPr dirty="0">
                <a:solidFill>
                  <a:srgbClr val="005493"/>
                </a:solidFill>
                <a:uFill>
                  <a:solidFill/>
                </a:uFill>
                <a:latin typeface="Lucida Sans Typewriter Regular"/>
                <a:ea typeface="Lucida Sans Typewriter Regular"/>
                <a:cs typeface="Lucida Sans Typewriter Regular"/>
                <a:sym typeface="Lucida Sans Typewriter Regular"/>
              </a:rPr>
              <a:t>null</a:t>
            </a:r>
          </a:p>
          <a:p>
            <a:pPr marL="7224" marR="7224" lvl="0">
              <a:lnSpc>
                <a:spcPct val="120000"/>
              </a:lnSpc>
              <a:defRPr sz="1800">
                <a:solidFill>
                  <a:srgbClr val="000000"/>
                </a:solidFill>
                <a:uFillTx/>
              </a:defRPr>
            </a:pPr>
            <a:r>
              <a:rPr dirty="0">
                <a:solidFill>
                  <a:srgbClr val="005493"/>
                </a:solidFill>
                <a:uFill>
                  <a:solidFill/>
                </a:uFill>
                <a:latin typeface="Lucida Sans Typewriter Regular"/>
                <a:ea typeface="Lucida Sans Typewriter Regular"/>
                <a:cs typeface="Lucida Sans Typewriter Regular"/>
                <a:sym typeface="Lucida Sans Typewriter Regular"/>
              </a:rPr>
              <a:t>path</a:t>
            </a:r>
          </a:p>
          <a:p>
            <a:pPr marL="7224" marR="7224" lvl="0">
              <a:lnSpc>
                <a:spcPct val="120000"/>
              </a:lnSpc>
              <a:defRPr sz="1800">
                <a:solidFill>
                  <a:srgbClr val="000000"/>
                </a:solidFill>
                <a:uFillTx/>
              </a:defRPr>
            </a:pPr>
            <a:r>
              <a:rPr dirty="0">
                <a:solidFill>
                  <a:srgbClr val="005493"/>
                </a:solidFill>
                <a:uFill>
                  <a:solidFill/>
                </a:uFill>
                <a:latin typeface="Lucida Sans Typewriter Regular"/>
                <a:ea typeface="Lucida Sans Typewriter Regular"/>
                <a:cs typeface="Lucida Sans Typewriter Regular"/>
                <a:sym typeface="Lucida Sans Typewriter Regular"/>
              </a:rPr>
              <a:t>node</a:t>
            </a:r>
          </a:p>
          <a:p>
            <a:pPr marL="7224" marR="7224" lvl="0">
              <a:lnSpc>
                <a:spcPct val="120000"/>
              </a:lnSpc>
              <a:defRPr sz="1800">
                <a:solidFill>
                  <a:srgbClr val="000000"/>
                </a:solidFill>
                <a:uFillTx/>
              </a:defRPr>
            </a:pPr>
            <a:r>
              <a:rPr dirty="0">
                <a:solidFill>
                  <a:srgbClr val="005493"/>
                </a:solidFill>
                <a:uFill>
                  <a:solidFill/>
                </a:uFill>
                <a:latin typeface="Lucida Sans Typewriter Regular"/>
                <a:ea typeface="Lucida Sans Typewriter Regular"/>
                <a:cs typeface="Lucida Sans Typewriter Regular"/>
                <a:sym typeface="Lucida Sans Typewriter Regular"/>
              </a:rPr>
              <a:t>left</a:t>
            </a:r>
          </a:p>
          <a:p>
            <a:pPr marL="7224" marR="7224" lvl="0">
              <a:lnSpc>
                <a:spcPct val="120000"/>
              </a:lnSpc>
              <a:defRPr sz="1800">
                <a:solidFill>
                  <a:srgbClr val="000000"/>
                </a:solidFill>
                <a:uFillTx/>
              </a:defRPr>
            </a:pPr>
            <a:r>
              <a:rPr dirty="0">
                <a:solidFill>
                  <a:srgbClr val="005493"/>
                </a:solidFill>
                <a:uFill>
                  <a:solidFill/>
                </a:uFill>
                <a:latin typeface="Lucida Sans Typewriter Regular"/>
                <a:ea typeface="Lucida Sans Typewriter Regular"/>
                <a:cs typeface="Lucida Sans Typewriter Regular"/>
                <a:sym typeface="Lucida Sans Typewriter Regular"/>
              </a:rPr>
              <a:t>less</a:t>
            </a:r>
          </a:p>
          <a:p>
            <a:pPr marL="7224" marR="7224" lvl="0">
              <a:lnSpc>
                <a:spcPct val="120000"/>
              </a:lnSpc>
              <a:defRPr sz="1800">
                <a:solidFill>
                  <a:srgbClr val="000000"/>
                </a:solidFill>
                <a:uFillTx/>
              </a:defRPr>
            </a:pPr>
            <a:r>
              <a:rPr dirty="0" err="1">
                <a:solidFill>
                  <a:srgbClr val="005493"/>
                </a:solidFill>
                <a:uFill>
                  <a:solidFill/>
                </a:uFill>
                <a:latin typeface="Lucida Sans Typewriter Regular"/>
                <a:ea typeface="Lucida Sans Typewriter Regular"/>
                <a:cs typeface="Lucida Sans Typewriter Regular"/>
                <a:sym typeface="Lucida Sans Typewriter Regular"/>
              </a:rPr>
              <a:t>exch</a:t>
            </a:r>
            <a:endParaRPr dirty="0">
              <a:solidFill>
                <a:srgbClr val="005493"/>
              </a:solidFill>
              <a:uFill>
                <a:solidFill/>
              </a:uFill>
              <a:latin typeface="Lucida Sans Typewriter Regular"/>
              <a:ea typeface="Lucida Sans Typewriter Regular"/>
              <a:cs typeface="Lucida Sans Typewriter Regular"/>
              <a:sym typeface="Lucida Sans Typewriter Regular"/>
            </a:endParaRPr>
          </a:p>
          <a:p>
            <a:pPr marL="7224" marR="7224" lvl="0">
              <a:lnSpc>
                <a:spcPct val="120000"/>
              </a:lnSpc>
              <a:defRPr sz="1800">
                <a:solidFill>
                  <a:srgbClr val="000000"/>
                </a:solidFill>
                <a:uFillTx/>
              </a:defRPr>
            </a:pPr>
            <a:r>
              <a:rPr dirty="0">
                <a:solidFill>
                  <a:srgbClr val="005493"/>
                </a:solidFill>
                <a:uFill>
                  <a:solidFill/>
                </a:uFill>
                <a:latin typeface="Lucida Sans Typewriter Regular"/>
                <a:ea typeface="Lucida Sans Typewriter Regular"/>
                <a:cs typeface="Lucida Sans Typewriter Regular"/>
                <a:sym typeface="Lucida Sans Typewriter Regular"/>
              </a:rPr>
              <a:t>sink</a:t>
            </a:r>
          </a:p>
          <a:p>
            <a:pPr marL="7224" marR="7224" lvl="0">
              <a:lnSpc>
                <a:spcPct val="120000"/>
              </a:lnSpc>
              <a:defRPr sz="1800">
                <a:solidFill>
                  <a:srgbClr val="000000"/>
                </a:solidFill>
                <a:uFillTx/>
              </a:defRPr>
            </a:pPr>
            <a:r>
              <a:rPr dirty="0">
                <a:solidFill>
                  <a:srgbClr val="005493"/>
                </a:solidFill>
                <a:uFill>
                  <a:solidFill/>
                </a:uFill>
                <a:latin typeface="Lucida Sans Typewriter Regular"/>
                <a:ea typeface="Lucida Sans Typewriter Regular"/>
                <a:cs typeface="Lucida Sans Typewriter Regular"/>
                <a:sym typeface="Lucida Sans Typewriter Regular"/>
              </a:rPr>
              <a:t>swim</a:t>
            </a:r>
          </a:p>
          <a:p>
            <a:pPr marL="7224" marR="7224" lvl="0">
              <a:lnSpc>
                <a:spcPct val="120000"/>
              </a:lnSpc>
              <a:defRPr sz="1800">
                <a:solidFill>
                  <a:srgbClr val="000000"/>
                </a:solidFill>
                <a:uFillTx/>
              </a:defRPr>
            </a:pPr>
            <a:r>
              <a:rPr dirty="0">
                <a:solidFill>
                  <a:srgbClr val="005493"/>
                </a:solidFill>
                <a:uFill>
                  <a:solidFill/>
                </a:uFill>
                <a:latin typeface="Lucida Sans Typewriter Regular"/>
                <a:ea typeface="Lucida Sans Typewriter Regular"/>
                <a:cs typeface="Lucida Sans Typewriter Regular"/>
                <a:sym typeface="Lucida Sans Typewriter Regular"/>
              </a:rPr>
              <a:t>next</a:t>
            </a:r>
          </a:p>
          <a:p>
            <a:pPr marL="7224" marR="7224" lvl="0">
              <a:lnSpc>
                <a:spcPct val="120000"/>
              </a:lnSpc>
              <a:defRPr sz="1800">
                <a:solidFill>
                  <a:srgbClr val="000000"/>
                </a:solidFill>
                <a:uFillTx/>
              </a:defRPr>
            </a:pPr>
            <a:r>
              <a:rPr dirty="0">
                <a:solidFill>
                  <a:srgbClr val="005493"/>
                </a:solidFill>
                <a:uFill>
                  <a:solidFill/>
                </a:uFill>
                <a:latin typeface="Lucida Sans Typewriter Regular"/>
                <a:ea typeface="Lucida Sans Typewriter Regular"/>
                <a:cs typeface="Lucida Sans Typewriter Regular"/>
                <a:sym typeface="Lucida Sans Typewriter Regular"/>
              </a:rPr>
              <a:t>swap</a:t>
            </a:r>
          </a:p>
        </p:txBody>
      </p:sp>
      <p:sp>
        <p:nvSpPr>
          <p:cNvPr id="1066" name="Shape 1066"/>
          <p:cNvSpPr/>
          <p:nvPr/>
        </p:nvSpPr>
        <p:spPr>
          <a:xfrm>
            <a:off x="2771705" y="1620520"/>
            <a:ext cx="1257301" cy="8354061"/>
          </a:xfrm>
          <a:prstGeom prst="rect">
            <a:avLst/>
          </a:prstGeom>
          <a:ln w="12700">
            <a:round/>
          </a:ln>
          <a:extLst>
            <a:ext uri="{C572A759-6A51-4108-AA02-DFA0A04FC94B}">
              <ma14:wrappingTextBoxFlag xmlns:ma14="http://schemas.microsoft.com/office/mac/drawingml/2011/main" xmlns="" val="1"/>
            </a:ext>
          </a:extLst>
        </p:spPr>
        <p:txBody>
          <a:bodyPr lIns="0" tIns="0" rIns="0" bIns="0">
            <a:spAutoFit/>
          </a:bodyPr>
          <a:lstStyle/>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find</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fifo</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data</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exch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hash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heap</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less</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left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leaf</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lifo</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push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root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list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tree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null</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path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node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link</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sort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type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sink</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swim</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next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swap</a:t>
            </a:r>
          </a:p>
        </p:txBody>
      </p:sp>
      <p:sp>
        <p:nvSpPr>
          <p:cNvPr id="1067" name="Shape 1067"/>
          <p:cNvSpPr/>
          <p:nvPr/>
        </p:nvSpPr>
        <p:spPr>
          <a:xfrm>
            <a:off x="4041705" y="1620520"/>
            <a:ext cx="1257301" cy="8354061"/>
          </a:xfrm>
          <a:prstGeom prst="rect">
            <a:avLst/>
          </a:prstGeom>
          <a:ln w="12700">
            <a:round/>
          </a:ln>
          <a:extLst>
            <a:ext uri="{C572A759-6A51-4108-AA02-DFA0A04FC94B}">
              <ma14:wrappingTextBoxFlag xmlns:ma14="http://schemas.microsoft.com/office/mac/drawingml/2011/main" xmlns="" val="1"/>
            </a:ext>
          </a:extLst>
        </p:spPr>
        <p:txBody>
          <a:bodyPr lIns="0" tIns="0" rIns="0" bIns="0">
            <a:spAutoFit/>
          </a:bodyPr>
          <a:lstStyle/>
          <a:p>
            <a:pPr marL="7224" marR="7224" lvl="0">
              <a:lnSpc>
                <a:spcPct val="12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data</a:t>
            </a:r>
          </a:p>
          <a:p>
            <a:pPr marL="7224" marR="7224" lvl="0">
              <a:lnSpc>
                <a:spcPct val="120000"/>
              </a:lnSpc>
              <a:defRPr sz="1800">
                <a:solidFill>
                  <a:srgbClr val="000000"/>
                </a:solidFill>
                <a:uFillTx/>
              </a:defRPr>
            </a:pPr>
            <a:r>
              <a:rPr dirty="0" err="1">
                <a:uFill>
                  <a:solidFill/>
                </a:uFill>
                <a:latin typeface="Lucida Sans Typewriter Regular"/>
                <a:ea typeface="Lucida Sans Typewriter Regular"/>
                <a:cs typeface="Lucida Sans Typewriter Regular"/>
                <a:sym typeface="Lucida Sans Typewriter Regular"/>
              </a:rPr>
              <a:t>fifo</a:t>
            </a:r>
            <a:endParaRPr dirty="0">
              <a:uFill>
                <a:solidFill/>
              </a:uFill>
              <a:latin typeface="Lucida Sans Typewriter Regular"/>
              <a:ea typeface="Lucida Sans Typewriter Regular"/>
              <a:cs typeface="Lucida Sans Typewriter Regular"/>
              <a:sym typeface="Lucida Sans Typewriter Regular"/>
            </a:endParaRPr>
          </a:p>
          <a:p>
            <a:pPr marL="7224" marR="7224" lvl="0">
              <a:lnSpc>
                <a:spcPct val="12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find</a:t>
            </a:r>
          </a:p>
          <a:p>
            <a:pPr marL="7224" marR="7224" lvl="0">
              <a:lnSpc>
                <a:spcPct val="12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hash</a:t>
            </a:r>
          </a:p>
          <a:p>
            <a:pPr marL="7224" marR="7224" lvl="0">
              <a:lnSpc>
                <a:spcPct val="12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heap</a:t>
            </a:r>
          </a:p>
          <a:p>
            <a:pPr marL="7224" marR="7224" lvl="0">
              <a:lnSpc>
                <a:spcPct val="120000"/>
              </a:lnSpc>
              <a:defRPr sz="1800">
                <a:solidFill>
                  <a:srgbClr val="000000"/>
                </a:solidFill>
                <a:uFillTx/>
              </a:defRPr>
            </a:pPr>
            <a:r>
              <a:rPr dirty="0" err="1">
                <a:uFill>
                  <a:solidFill/>
                </a:uFill>
                <a:latin typeface="Lucida Sans Typewriter Regular"/>
                <a:ea typeface="Lucida Sans Typewriter Regular"/>
                <a:cs typeface="Lucida Sans Typewriter Regular"/>
                <a:sym typeface="Lucida Sans Typewriter Regular"/>
              </a:rPr>
              <a:t>lifo</a:t>
            </a:r>
            <a:endParaRPr dirty="0">
              <a:uFill>
                <a:solidFill/>
              </a:uFill>
              <a:latin typeface="Lucida Sans Typewriter Regular"/>
              <a:ea typeface="Lucida Sans Typewriter Regular"/>
              <a:cs typeface="Lucida Sans Typewriter Regular"/>
              <a:sym typeface="Lucida Sans Typewriter Regular"/>
            </a:endParaRPr>
          </a:p>
          <a:p>
            <a:pPr marL="7224" marR="7224" lvl="0">
              <a:lnSpc>
                <a:spcPct val="12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link</a:t>
            </a:r>
          </a:p>
          <a:p>
            <a:pPr marL="7224" marR="7224" lvl="0">
              <a:lnSpc>
                <a:spcPct val="12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list</a:t>
            </a:r>
          </a:p>
          <a:p>
            <a:pPr marL="7224" marR="7224" lvl="0">
              <a:lnSpc>
                <a:spcPct val="12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push</a:t>
            </a:r>
          </a:p>
          <a:p>
            <a:pPr marL="7224" marR="7224" lvl="0">
              <a:lnSpc>
                <a:spcPct val="12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root</a:t>
            </a:r>
          </a:p>
          <a:p>
            <a:pPr marL="7224" marR="7224" lvl="0">
              <a:lnSpc>
                <a:spcPct val="12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sort</a:t>
            </a:r>
          </a:p>
          <a:p>
            <a:pPr marL="7224" marR="7224" lvl="0">
              <a:lnSpc>
                <a:spcPct val="12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type</a:t>
            </a:r>
          </a:p>
          <a:p>
            <a:pPr marL="7224" marR="7224" lvl="0">
              <a:lnSpc>
                <a:spcPct val="12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leaf</a:t>
            </a:r>
          </a:p>
          <a:p>
            <a:pPr marL="7224" marR="7224" lvl="0">
              <a:lnSpc>
                <a:spcPct val="12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left</a:t>
            </a:r>
          </a:p>
          <a:p>
            <a:pPr marL="7224" marR="7224" lvl="0">
              <a:lnSpc>
                <a:spcPct val="12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node</a:t>
            </a:r>
          </a:p>
          <a:p>
            <a:pPr marL="7224" marR="7224" lvl="0">
              <a:lnSpc>
                <a:spcPct val="12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null</a:t>
            </a:r>
          </a:p>
          <a:p>
            <a:pPr marL="7224" marR="7224" lvl="0">
              <a:lnSpc>
                <a:spcPct val="12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path</a:t>
            </a:r>
          </a:p>
          <a:p>
            <a:pPr marL="7224" marR="7224" lvl="0">
              <a:lnSpc>
                <a:spcPct val="12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tree</a:t>
            </a:r>
          </a:p>
          <a:p>
            <a:pPr marL="7224" marR="7224" lvl="0">
              <a:lnSpc>
                <a:spcPct val="120000"/>
              </a:lnSpc>
              <a:defRPr sz="1800">
                <a:solidFill>
                  <a:srgbClr val="000000"/>
                </a:solidFill>
                <a:uFillTx/>
              </a:defRPr>
            </a:pPr>
            <a:r>
              <a:rPr dirty="0" err="1">
                <a:uFill>
                  <a:solidFill/>
                </a:uFill>
                <a:latin typeface="Lucida Sans Typewriter Regular"/>
                <a:ea typeface="Lucida Sans Typewriter Regular"/>
                <a:cs typeface="Lucida Sans Typewriter Regular"/>
                <a:sym typeface="Lucida Sans Typewriter Regular"/>
              </a:rPr>
              <a:t>exch</a:t>
            </a:r>
            <a:endParaRPr dirty="0">
              <a:uFill>
                <a:solidFill/>
              </a:uFill>
              <a:latin typeface="Lucida Sans Typewriter Regular"/>
              <a:ea typeface="Lucida Sans Typewriter Regular"/>
              <a:cs typeface="Lucida Sans Typewriter Regular"/>
              <a:sym typeface="Lucida Sans Typewriter Regular"/>
            </a:endParaRPr>
          </a:p>
          <a:p>
            <a:pPr marL="7224" marR="7224" lvl="0">
              <a:lnSpc>
                <a:spcPct val="12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less</a:t>
            </a:r>
          </a:p>
          <a:p>
            <a:pPr marL="7224" marR="7224" lvl="0">
              <a:lnSpc>
                <a:spcPct val="12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next</a:t>
            </a:r>
          </a:p>
          <a:p>
            <a:pPr marL="7224" marR="7224" lvl="0">
              <a:lnSpc>
                <a:spcPct val="12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sink</a:t>
            </a:r>
          </a:p>
          <a:p>
            <a:pPr marL="7224" marR="7224" lvl="0">
              <a:lnSpc>
                <a:spcPct val="12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swap</a:t>
            </a:r>
          </a:p>
          <a:p>
            <a:pPr marL="7224" marR="7224" lvl="0">
              <a:lnSpc>
                <a:spcPct val="12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swim</a:t>
            </a:r>
          </a:p>
        </p:txBody>
      </p:sp>
      <p:sp>
        <p:nvSpPr>
          <p:cNvPr id="1068" name="Shape 1068"/>
          <p:cNvSpPr/>
          <p:nvPr/>
        </p:nvSpPr>
        <p:spPr>
          <a:xfrm>
            <a:off x="5311705" y="1620520"/>
            <a:ext cx="1257301" cy="8034021"/>
          </a:xfrm>
          <a:prstGeom prst="rect">
            <a:avLst/>
          </a:prstGeom>
          <a:ln w="12700">
            <a:round/>
          </a:ln>
          <a:extLst>
            <a:ext uri="{C572A759-6A51-4108-AA02-DFA0A04FC94B}">
              <ma14:wrappingTextBoxFlag xmlns:ma14="http://schemas.microsoft.com/office/mac/drawingml/2011/main" xmlns="" val="1"/>
            </a:ext>
          </a:extLst>
        </p:spPr>
        <p:txBody>
          <a:bodyPr lIns="0" tIns="0" rIns="0" bIns="0">
            <a:spAutoFit/>
          </a:bodyPr>
          <a:lstStyle/>
          <a:p>
            <a:pPr marL="7224" marR="7224" lvl="0">
              <a:lnSpc>
                <a:spcPct val="12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data</a:t>
            </a:r>
          </a:p>
          <a:p>
            <a:pPr marL="7224" marR="7224" lvl="0">
              <a:lnSpc>
                <a:spcPct val="120000"/>
              </a:lnSpc>
              <a:defRPr sz="1800">
                <a:solidFill>
                  <a:srgbClr val="000000"/>
                </a:solidFill>
                <a:uFillTx/>
              </a:defRPr>
            </a:pPr>
            <a:r>
              <a:rPr dirty="0" err="1">
                <a:uFill>
                  <a:solidFill/>
                </a:uFill>
                <a:latin typeface="Lucida Sans Typewriter Regular"/>
                <a:ea typeface="Lucida Sans Typewriter Regular"/>
                <a:cs typeface="Lucida Sans Typewriter Regular"/>
                <a:sym typeface="Lucida Sans Typewriter Regular"/>
              </a:rPr>
              <a:t>fifo</a:t>
            </a:r>
            <a:endParaRPr dirty="0">
              <a:uFill>
                <a:solidFill/>
              </a:uFill>
              <a:latin typeface="Lucida Sans Typewriter Regular"/>
              <a:ea typeface="Lucida Sans Typewriter Regular"/>
              <a:cs typeface="Lucida Sans Typewriter Regular"/>
              <a:sym typeface="Lucida Sans Typewriter Regular"/>
            </a:endParaRPr>
          </a:p>
          <a:p>
            <a:pPr marL="7224" marR="7224" lvl="0">
              <a:lnSpc>
                <a:spcPct val="12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find</a:t>
            </a:r>
          </a:p>
          <a:p>
            <a:pPr marL="7224" marR="7224" lvl="0">
              <a:lnSpc>
                <a:spcPct val="12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hash</a:t>
            </a:r>
          </a:p>
          <a:p>
            <a:pPr marL="7224" marR="7224" lvl="0">
              <a:lnSpc>
                <a:spcPct val="12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heap</a:t>
            </a:r>
          </a:p>
          <a:p>
            <a:pPr marL="7224" marR="7224" lvl="0">
              <a:lnSpc>
                <a:spcPct val="120000"/>
              </a:lnSpc>
              <a:defRPr sz="1800">
                <a:solidFill>
                  <a:srgbClr val="000000"/>
                </a:solidFill>
                <a:uFillTx/>
              </a:defRPr>
            </a:pPr>
            <a:r>
              <a:rPr dirty="0" err="1">
                <a:uFill>
                  <a:solidFill/>
                </a:uFill>
                <a:latin typeface="Lucida Sans Typewriter Regular"/>
                <a:ea typeface="Lucida Sans Typewriter Regular"/>
                <a:cs typeface="Lucida Sans Typewriter Regular"/>
                <a:sym typeface="Lucida Sans Typewriter Regular"/>
              </a:rPr>
              <a:t>lifo</a:t>
            </a:r>
            <a:endParaRPr dirty="0">
              <a:uFill>
                <a:solidFill/>
              </a:uFill>
              <a:latin typeface="Lucida Sans Typewriter Regular"/>
              <a:ea typeface="Lucida Sans Typewriter Regular"/>
              <a:cs typeface="Lucida Sans Typewriter Regular"/>
              <a:sym typeface="Lucida Sans Typewriter Regular"/>
            </a:endParaRPr>
          </a:p>
          <a:p>
            <a:pPr marL="7224" marR="7224" lvl="0">
              <a:lnSpc>
                <a:spcPct val="12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link</a:t>
            </a:r>
          </a:p>
          <a:p>
            <a:pPr marL="7224" marR="7224" lvl="0">
              <a:lnSpc>
                <a:spcPct val="12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list</a:t>
            </a:r>
          </a:p>
          <a:p>
            <a:pPr marL="7224" marR="7224" lvl="0">
              <a:lnSpc>
                <a:spcPct val="12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push</a:t>
            </a:r>
          </a:p>
          <a:p>
            <a:pPr marL="7224" marR="7224" lvl="0">
              <a:lnSpc>
                <a:spcPct val="12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root</a:t>
            </a:r>
          </a:p>
          <a:p>
            <a:pPr marL="7224" marR="7224" lvl="0">
              <a:lnSpc>
                <a:spcPct val="12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sort</a:t>
            </a:r>
          </a:p>
          <a:p>
            <a:pPr marL="7224" marR="7224" lvl="0">
              <a:lnSpc>
                <a:spcPct val="12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type</a:t>
            </a:r>
          </a:p>
          <a:p>
            <a:pPr marL="7224" marR="7224" lvl="0">
              <a:lnSpc>
                <a:spcPct val="12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leaf</a:t>
            </a:r>
          </a:p>
          <a:p>
            <a:pPr marL="7224" marR="7224" lvl="0">
              <a:lnSpc>
                <a:spcPct val="12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tree</a:t>
            </a:r>
          </a:p>
          <a:p>
            <a:pPr marL="7224" marR="7224" lvl="0">
              <a:lnSpc>
                <a:spcPct val="12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null</a:t>
            </a:r>
          </a:p>
          <a:p>
            <a:pPr marL="7224" marR="7224" lvl="0">
              <a:lnSpc>
                <a:spcPct val="12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path</a:t>
            </a:r>
          </a:p>
          <a:p>
            <a:pPr marL="7224" marR="7224" lvl="0">
              <a:lnSpc>
                <a:spcPct val="12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node</a:t>
            </a:r>
          </a:p>
          <a:p>
            <a:pPr marL="7224" marR="7224" lvl="0">
              <a:lnSpc>
                <a:spcPct val="12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left</a:t>
            </a:r>
          </a:p>
          <a:p>
            <a:pPr marL="7224" marR="7224" lvl="0">
              <a:lnSpc>
                <a:spcPct val="12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less</a:t>
            </a:r>
          </a:p>
          <a:p>
            <a:pPr marL="7224" marR="7224" lvl="0">
              <a:lnSpc>
                <a:spcPct val="120000"/>
              </a:lnSpc>
              <a:defRPr sz="1800">
                <a:solidFill>
                  <a:srgbClr val="000000"/>
                </a:solidFill>
                <a:uFillTx/>
              </a:defRPr>
            </a:pPr>
            <a:r>
              <a:rPr dirty="0" err="1">
                <a:uFill>
                  <a:solidFill/>
                </a:uFill>
                <a:latin typeface="Lucida Sans Typewriter Regular"/>
                <a:ea typeface="Lucida Sans Typewriter Regular"/>
                <a:cs typeface="Lucida Sans Typewriter Regular"/>
                <a:sym typeface="Lucida Sans Typewriter Regular"/>
              </a:rPr>
              <a:t>exch</a:t>
            </a:r>
            <a:endParaRPr dirty="0">
              <a:uFill>
                <a:solidFill/>
              </a:uFill>
              <a:latin typeface="Lucida Sans Typewriter Regular"/>
              <a:ea typeface="Lucida Sans Typewriter Regular"/>
              <a:cs typeface="Lucida Sans Typewriter Regular"/>
              <a:sym typeface="Lucida Sans Typewriter Regular"/>
            </a:endParaRPr>
          </a:p>
          <a:p>
            <a:pPr marL="7224" marR="7224" lvl="0">
              <a:lnSpc>
                <a:spcPct val="12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sink</a:t>
            </a:r>
          </a:p>
          <a:p>
            <a:pPr marL="7224" marR="7224" lvl="0">
              <a:lnSpc>
                <a:spcPct val="12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swim</a:t>
            </a:r>
          </a:p>
          <a:p>
            <a:pPr marL="7224" marR="7224" lvl="0">
              <a:lnSpc>
                <a:spcPct val="12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next</a:t>
            </a:r>
          </a:p>
          <a:p>
            <a:pPr marL="7224" marR="7224" lvl="0">
              <a:lnSpc>
                <a:spcPct val="12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swap</a:t>
            </a:r>
          </a:p>
        </p:txBody>
      </p:sp>
      <p:sp>
        <p:nvSpPr>
          <p:cNvPr id="1069" name="Shape 1069"/>
          <p:cNvSpPr/>
          <p:nvPr/>
        </p:nvSpPr>
        <p:spPr>
          <a:xfrm>
            <a:off x="6581705" y="1620520"/>
            <a:ext cx="1257301" cy="8354061"/>
          </a:xfrm>
          <a:prstGeom prst="rect">
            <a:avLst/>
          </a:prstGeom>
          <a:ln w="12700">
            <a:round/>
          </a:ln>
          <a:extLst>
            <a:ext uri="{C572A759-6A51-4108-AA02-DFA0A04FC94B}">
              <ma14:wrappingTextBoxFlag xmlns:ma14="http://schemas.microsoft.com/office/mac/drawingml/2011/main" xmlns="" val="1"/>
            </a:ext>
          </a:extLst>
        </p:spPr>
        <p:txBody>
          <a:bodyPr lIns="0" tIns="0" rIns="0" bIns="0">
            <a:spAutoFit/>
          </a:bodyPr>
          <a:lstStyle/>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data</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exch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fifo</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find</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hash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heap</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leaf</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left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less</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lifo</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link</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list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sort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tree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null</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path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node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type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root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push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sink</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swim</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next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swap</a:t>
            </a:r>
          </a:p>
        </p:txBody>
      </p:sp>
      <p:sp>
        <p:nvSpPr>
          <p:cNvPr id="1070" name="Shape 1070"/>
          <p:cNvSpPr/>
          <p:nvPr/>
        </p:nvSpPr>
        <p:spPr>
          <a:xfrm>
            <a:off x="7851705" y="1620520"/>
            <a:ext cx="1257301" cy="8354061"/>
          </a:xfrm>
          <a:prstGeom prst="rect">
            <a:avLst/>
          </a:prstGeom>
          <a:ln w="12700">
            <a:round/>
          </a:ln>
          <a:extLst>
            <a:ext uri="{C572A759-6A51-4108-AA02-DFA0A04FC94B}">
              <ma14:wrappingTextBoxFlag xmlns:ma14="http://schemas.microsoft.com/office/mac/drawingml/2011/main" xmlns="" val="1"/>
            </a:ext>
          </a:extLst>
        </p:spPr>
        <p:txBody>
          <a:bodyPr lIns="0" tIns="0" rIns="0" bIns="0">
            <a:spAutoFit/>
          </a:bodyPr>
          <a:lstStyle/>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data</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fifo</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lifo</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type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hash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heap</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link</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sort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find</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list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push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root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leaf</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null</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path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tree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exch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left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less</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node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next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sink</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swap</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swim</a:t>
            </a:r>
          </a:p>
        </p:txBody>
      </p:sp>
      <p:sp>
        <p:nvSpPr>
          <p:cNvPr id="1071" name="Shape 1071"/>
          <p:cNvSpPr/>
          <p:nvPr/>
        </p:nvSpPr>
        <p:spPr>
          <a:xfrm>
            <a:off x="9121705" y="1620520"/>
            <a:ext cx="1257301" cy="8354061"/>
          </a:xfrm>
          <a:prstGeom prst="rect">
            <a:avLst/>
          </a:prstGeom>
          <a:ln w="12700">
            <a:round/>
          </a:ln>
          <a:extLst>
            <a:ext uri="{C572A759-6A51-4108-AA02-DFA0A04FC94B}">
              <ma14:wrappingTextBoxFlag xmlns:ma14="http://schemas.microsoft.com/office/mac/drawingml/2011/main" xmlns="" val="1"/>
            </a:ext>
          </a:extLst>
        </p:spPr>
        <p:txBody>
          <a:bodyPr lIns="0" tIns="0" rIns="0" bIns="0">
            <a:spAutoFit/>
          </a:bodyPr>
          <a:lstStyle/>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hash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fifo</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data</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link</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leaf</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heap</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exch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node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lifo</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left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find</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path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list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next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less</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root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sink</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swim</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null</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sort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type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tree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push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swap</a:t>
            </a:r>
          </a:p>
        </p:txBody>
      </p:sp>
      <p:sp>
        <p:nvSpPr>
          <p:cNvPr id="1072" name="Shape 1072"/>
          <p:cNvSpPr/>
          <p:nvPr/>
        </p:nvSpPr>
        <p:spPr>
          <a:xfrm>
            <a:off x="10391705" y="1620520"/>
            <a:ext cx="1257301" cy="8034021"/>
          </a:xfrm>
          <a:prstGeom prst="rect">
            <a:avLst/>
          </a:prstGeom>
          <a:ln w="12700">
            <a:round/>
          </a:ln>
          <a:extLst>
            <a:ext uri="{C572A759-6A51-4108-AA02-DFA0A04FC94B}">
              <ma14:wrappingTextBoxFlag xmlns:ma14="http://schemas.microsoft.com/office/mac/drawingml/2011/main" xmlns="" val="1"/>
            </a:ext>
          </a:extLst>
        </p:spPr>
        <p:txBody>
          <a:bodyPr lIns="0" tIns="0" rIns="0" bIns="0">
            <a:spAutoFit/>
          </a:bodyPr>
          <a:lstStyle/>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data</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exch</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fifo</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find</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hash</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heap</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leaf</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left</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less</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lifo</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link</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list</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next</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node</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null</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path</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push</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root</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sink</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sort</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swap</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swim</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tree</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type</a:t>
            </a:r>
          </a:p>
        </p:txBody>
      </p:sp>
    </p:spTree>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76" name="Shape 1076"/>
          <p:cNvSpPr/>
          <p:nvPr/>
        </p:nvSpPr>
        <p:spPr>
          <a:xfrm>
            <a:off x="1501705" y="1620520"/>
            <a:ext cx="1257301" cy="8034021"/>
          </a:xfrm>
          <a:prstGeom prst="rect">
            <a:avLst/>
          </a:prstGeom>
          <a:ln w="12700">
            <a:round/>
          </a:ln>
          <a:extLst>
            <a:ext uri="{C572A759-6A51-4108-AA02-DFA0A04FC94B}">
              <ma14:wrappingTextBoxFlag xmlns:ma14="http://schemas.microsoft.com/office/mac/drawingml/2011/main" xmlns="" val="1"/>
            </a:ext>
          </a:extLst>
        </p:spPr>
        <p:txBody>
          <a:bodyPr lIns="0" tIns="0" rIns="0" bIns="0">
            <a:spAutoFit/>
          </a:bodyPr>
          <a:lstStyle/>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lifo fifo</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data</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type</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hash</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heap</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sort</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link</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list</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push</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find</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root</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leaf</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tree</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null</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path</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node</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left</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less</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exch</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sink</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swim</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next</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swap</a:t>
            </a:r>
          </a:p>
        </p:txBody>
      </p:sp>
      <p:sp>
        <p:nvSpPr>
          <p:cNvPr id="1077" name="Shape 1077"/>
          <p:cNvSpPr/>
          <p:nvPr/>
        </p:nvSpPr>
        <p:spPr>
          <a:xfrm>
            <a:off x="2771705" y="1620520"/>
            <a:ext cx="1257301" cy="8354061"/>
          </a:xfrm>
          <a:prstGeom prst="rect">
            <a:avLst/>
          </a:prstGeom>
          <a:ln w="12700">
            <a:round/>
          </a:ln>
          <a:extLst>
            <a:ext uri="{C572A759-6A51-4108-AA02-DFA0A04FC94B}">
              <ma14:wrappingTextBoxFlag xmlns:ma14="http://schemas.microsoft.com/office/mac/drawingml/2011/main" xmlns="" val="1"/>
            </a:ext>
          </a:extLst>
        </p:spPr>
        <p:txBody>
          <a:bodyPr lIns="0" tIns="0" rIns="0" bIns="0">
            <a:spAutoFit/>
          </a:bodyPr>
          <a:lstStyle/>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find</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fifo</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data</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exch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hash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heap</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less</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left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leaf</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lifo</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push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root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list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tree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null</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path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node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link</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sort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type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sink</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swim</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next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swap</a:t>
            </a:r>
          </a:p>
        </p:txBody>
      </p:sp>
      <p:sp>
        <p:nvSpPr>
          <p:cNvPr id="1078" name="Shape 1078"/>
          <p:cNvSpPr/>
          <p:nvPr/>
        </p:nvSpPr>
        <p:spPr>
          <a:xfrm>
            <a:off x="4041705" y="1620520"/>
            <a:ext cx="1257301" cy="8354061"/>
          </a:xfrm>
          <a:prstGeom prst="rect">
            <a:avLst/>
          </a:prstGeom>
          <a:ln w="12700">
            <a:round/>
          </a:ln>
          <a:extLst>
            <a:ext uri="{C572A759-6A51-4108-AA02-DFA0A04FC94B}">
              <ma14:wrappingTextBoxFlag xmlns:ma14="http://schemas.microsoft.com/office/mac/drawingml/2011/main" xmlns="" val="1"/>
            </a:ext>
          </a:extLst>
        </p:spPr>
        <p:txBody>
          <a:bodyPr lIns="0" tIns="0" rIns="0" bIns="0">
            <a:spAutoFit/>
          </a:bodyPr>
          <a:lstStyle/>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data</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fifo</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find</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hash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heap</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lifo</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link</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list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push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root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sort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type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leaf</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left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node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null</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path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tree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exch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less</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next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sink</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swap</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swim</a:t>
            </a:r>
          </a:p>
        </p:txBody>
      </p:sp>
      <p:sp>
        <p:nvSpPr>
          <p:cNvPr id="1079" name="Shape 1079"/>
          <p:cNvSpPr/>
          <p:nvPr/>
        </p:nvSpPr>
        <p:spPr>
          <a:xfrm>
            <a:off x="5311705" y="1620520"/>
            <a:ext cx="1257301" cy="8034021"/>
          </a:xfrm>
          <a:prstGeom prst="rect">
            <a:avLst/>
          </a:prstGeom>
          <a:ln w="12700">
            <a:round/>
          </a:ln>
          <a:extLst>
            <a:ext uri="{C572A759-6A51-4108-AA02-DFA0A04FC94B}">
              <ma14:wrappingTextBoxFlag xmlns:ma14="http://schemas.microsoft.com/office/mac/drawingml/2011/main" xmlns="" val="1"/>
            </a:ext>
          </a:extLst>
        </p:spPr>
        <p:txBody>
          <a:bodyPr lIns="0" tIns="0" rIns="0" bIns="0">
            <a:spAutoFit/>
          </a:bodyPr>
          <a:lstStyle/>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data</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fifo</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find</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hash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heap</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lifo</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link</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list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push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root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sort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type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leaf</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tree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null</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path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node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left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less</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exch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sink</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swim</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next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swap</a:t>
            </a:r>
          </a:p>
        </p:txBody>
      </p:sp>
      <p:sp>
        <p:nvSpPr>
          <p:cNvPr id="1080" name="Shape 1080"/>
          <p:cNvSpPr/>
          <p:nvPr/>
        </p:nvSpPr>
        <p:spPr>
          <a:xfrm>
            <a:off x="6581705" y="1620520"/>
            <a:ext cx="1257301" cy="8354061"/>
          </a:xfrm>
          <a:prstGeom prst="rect">
            <a:avLst/>
          </a:prstGeom>
          <a:ln w="12700">
            <a:round/>
          </a:ln>
          <a:extLst>
            <a:ext uri="{C572A759-6A51-4108-AA02-DFA0A04FC94B}">
              <ma14:wrappingTextBoxFlag xmlns:ma14="http://schemas.microsoft.com/office/mac/drawingml/2011/main" xmlns="" val="1"/>
            </a:ext>
          </a:extLst>
        </p:spPr>
        <p:txBody>
          <a:bodyPr lIns="0" tIns="0" rIns="0" bIns="0">
            <a:spAutoFit/>
          </a:bodyPr>
          <a:lstStyle/>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data</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exch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fifo</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find</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hash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heap</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leaf</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left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less</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lifo</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link</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list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sort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tree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null</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path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node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type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root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push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sink</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swim</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next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swap</a:t>
            </a:r>
          </a:p>
        </p:txBody>
      </p:sp>
      <p:sp>
        <p:nvSpPr>
          <p:cNvPr id="1081" name="Shape 1081"/>
          <p:cNvSpPr/>
          <p:nvPr/>
        </p:nvSpPr>
        <p:spPr>
          <a:xfrm>
            <a:off x="7851705" y="1620520"/>
            <a:ext cx="1257301" cy="8354061"/>
          </a:xfrm>
          <a:prstGeom prst="rect">
            <a:avLst/>
          </a:prstGeom>
          <a:ln w="12700">
            <a:round/>
          </a:ln>
          <a:extLst>
            <a:ext uri="{C572A759-6A51-4108-AA02-DFA0A04FC94B}">
              <ma14:wrappingTextBoxFlag xmlns:ma14="http://schemas.microsoft.com/office/mac/drawingml/2011/main" xmlns="" val="1"/>
            </a:ext>
          </a:extLst>
        </p:spPr>
        <p:txBody>
          <a:bodyPr lIns="0" tIns="0" rIns="0" bIns="0">
            <a:spAutoFit/>
          </a:bodyPr>
          <a:lstStyle/>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data</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fifo</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lifo</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type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hash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heap</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link</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sort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find</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list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push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root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leaf</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null</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path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tree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exch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left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less</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node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next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sink</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swap</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swim</a:t>
            </a:r>
          </a:p>
        </p:txBody>
      </p:sp>
      <p:sp>
        <p:nvSpPr>
          <p:cNvPr id="1082" name="Shape 1082"/>
          <p:cNvSpPr/>
          <p:nvPr/>
        </p:nvSpPr>
        <p:spPr>
          <a:xfrm>
            <a:off x="10391705" y="1620520"/>
            <a:ext cx="1257301" cy="8034021"/>
          </a:xfrm>
          <a:prstGeom prst="rect">
            <a:avLst/>
          </a:prstGeom>
          <a:ln w="12700">
            <a:round/>
          </a:ln>
          <a:extLst>
            <a:ext uri="{C572A759-6A51-4108-AA02-DFA0A04FC94B}">
              <ma14:wrappingTextBoxFlag xmlns:ma14="http://schemas.microsoft.com/office/mac/drawingml/2011/main" xmlns="" val="1"/>
            </a:ext>
          </a:extLst>
        </p:spPr>
        <p:txBody>
          <a:bodyPr lIns="0" tIns="0" rIns="0" bIns="0">
            <a:spAutoFit/>
          </a:bodyPr>
          <a:lstStyle/>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data</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exch</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fifo</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find</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hash</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heap</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leaf</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left</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less</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lifo</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link</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list</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next</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node</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null</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path</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push</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root</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sink</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sort</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swap</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swim</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tree</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type</a:t>
            </a:r>
          </a:p>
        </p:txBody>
      </p:sp>
      <p:sp>
        <p:nvSpPr>
          <p:cNvPr id="1083" name="Shape 1083"/>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109</a:t>
            </a:fld>
            <a:endParaRPr sz="1200">
              <a:uFill>
                <a:solidFill/>
              </a:uFill>
            </a:endParaRPr>
          </a:p>
        </p:txBody>
      </p:sp>
      <p:sp>
        <p:nvSpPr>
          <p:cNvPr id="1084" name="Shape 1084"/>
          <p:cNvSpPr>
            <a:spLocks noGrp="1"/>
          </p:cNvSpPr>
          <p:nvPr>
            <p:ph type="title"/>
          </p:nvPr>
        </p:nvSpPr>
        <p:spPr>
          <a:prstGeom prst="rect">
            <a:avLst/>
          </a:prstGeom>
        </p:spPr>
        <p:txBody>
          <a:bodyPr/>
          <a:lstStyle/>
          <a:p>
            <a:pPr lvl="0">
              <a:defRPr sz="1800">
                <a:uFillTx/>
              </a:defRPr>
            </a:pPr>
            <a:r>
              <a:rPr sz="2800">
                <a:uFill>
                  <a:solidFill/>
                </a:uFill>
              </a:rPr>
              <a:t>Which sorting algorithm?</a:t>
            </a:r>
          </a:p>
        </p:txBody>
      </p:sp>
      <p:sp>
        <p:nvSpPr>
          <p:cNvPr id="1085" name="Shape 1085"/>
          <p:cNvSpPr/>
          <p:nvPr/>
        </p:nvSpPr>
        <p:spPr>
          <a:xfrm>
            <a:off x="1501705" y="1620520"/>
            <a:ext cx="1257301" cy="8034021"/>
          </a:xfrm>
          <a:prstGeom prst="rect">
            <a:avLst/>
          </a:prstGeom>
          <a:solidFill>
            <a:srgbClr val="F2F2F2"/>
          </a:solidFill>
          <a:ln w="12700">
            <a:round/>
          </a:ln>
          <a:extLst>
            <a:ext uri="{C572A759-6A51-4108-AA02-DFA0A04FC94B}">
              <ma14:wrappingTextBoxFlag xmlns:ma14="http://schemas.microsoft.com/office/mac/drawingml/2011/main" xmlns="" val="1"/>
            </a:ext>
          </a:extLst>
        </p:spPr>
        <p:txBody>
          <a:bodyPr lIns="0" tIns="0" rIns="0" bIns="0">
            <a:spAutoFit/>
          </a:bodyPr>
          <a:lstStyle/>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lifo fifo</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data</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type</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hash</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heap</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sort</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link</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list</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push</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find</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root</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leaf</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tree</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null</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path</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node</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left</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less</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exch</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sink</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swim</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next</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swap</a:t>
            </a:r>
          </a:p>
        </p:txBody>
      </p:sp>
      <p:sp>
        <p:nvSpPr>
          <p:cNvPr id="1086" name="Shape 1086"/>
          <p:cNvSpPr/>
          <p:nvPr/>
        </p:nvSpPr>
        <p:spPr>
          <a:xfrm>
            <a:off x="10391705" y="1620520"/>
            <a:ext cx="1257301" cy="8034021"/>
          </a:xfrm>
          <a:prstGeom prst="rect">
            <a:avLst/>
          </a:prstGeom>
          <a:solidFill>
            <a:srgbClr val="F2F2F2"/>
          </a:solidFill>
          <a:ln w="12700">
            <a:round/>
          </a:ln>
          <a:extLst>
            <a:ext uri="{C572A759-6A51-4108-AA02-DFA0A04FC94B}">
              <ma14:wrappingTextBoxFlag xmlns:ma14="http://schemas.microsoft.com/office/mac/drawingml/2011/main" xmlns="" val="1"/>
            </a:ext>
          </a:extLst>
        </p:spPr>
        <p:txBody>
          <a:bodyPr lIns="0" tIns="0" rIns="0" bIns="0">
            <a:spAutoFit/>
          </a:bodyPr>
          <a:lstStyle/>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data</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exch</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fifo</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find</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hash</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heap</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leaf</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left</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less</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lifo</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link</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list</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next</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node</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null</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path</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push</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root</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sink</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sort</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swap</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swim</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tree</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type</a:t>
            </a:r>
          </a:p>
        </p:txBody>
      </p:sp>
      <p:sp>
        <p:nvSpPr>
          <p:cNvPr id="1087" name="Shape 1087"/>
          <p:cNvSpPr/>
          <p:nvPr/>
        </p:nvSpPr>
        <p:spPr>
          <a:xfrm>
            <a:off x="1501705" y="1044042"/>
            <a:ext cx="922203"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dirty="0">
                <a:solidFill>
                  <a:srgbClr val="8D3124"/>
                </a:solidFill>
                <a:uFill>
                  <a:solidFill>
                    <a:srgbClr val="8D3124"/>
                  </a:solidFill>
                </a:uFill>
              </a:rPr>
              <a:t>original</a:t>
            </a:r>
          </a:p>
        </p:txBody>
      </p:sp>
      <p:sp>
        <p:nvSpPr>
          <p:cNvPr id="1088" name="Shape 1088"/>
          <p:cNvSpPr/>
          <p:nvPr/>
        </p:nvSpPr>
        <p:spPr>
          <a:xfrm>
            <a:off x="10477500" y="8610600"/>
            <a:ext cx="801703"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sorted</a:t>
            </a:r>
          </a:p>
        </p:txBody>
      </p:sp>
      <p:grpSp>
        <p:nvGrpSpPr>
          <p:cNvPr id="1091" name="Group 1091"/>
          <p:cNvGrpSpPr/>
          <p:nvPr/>
        </p:nvGrpSpPr>
        <p:grpSpPr>
          <a:xfrm>
            <a:off x="2712588" y="1107547"/>
            <a:ext cx="1096135" cy="8867035"/>
            <a:chOff x="20585" y="-512972"/>
            <a:chExt cx="1096134" cy="8867033"/>
          </a:xfrm>
        </p:grpSpPr>
        <p:sp>
          <p:nvSpPr>
            <p:cNvPr id="1089" name="Shape 1089"/>
            <p:cNvSpPr/>
            <p:nvPr/>
          </p:nvSpPr>
          <p:spPr>
            <a:xfrm>
              <a:off x="79702" y="0"/>
              <a:ext cx="977901" cy="8354061"/>
            </a:xfrm>
            <a:prstGeom prst="rect">
              <a:avLst/>
            </a:prstGeom>
            <a:solidFill>
              <a:srgbClr val="F2F2F2"/>
            </a:solidFill>
            <a:ln w="12700" cap="flat">
              <a:noFill/>
              <a:round/>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find</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fifo</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data</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exch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hash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heap</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less</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left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leaf</a:t>
              </a:r>
            </a:p>
            <a:p>
              <a:pPr marL="7224" marR="7224" lvl="0">
                <a:lnSpc>
                  <a:spcPct val="120000"/>
                </a:lnSpc>
                <a:defRPr sz="1800">
                  <a:solidFill>
                    <a:srgbClr val="000000"/>
                  </a:solidFill>
                  <a:uFillTx/>
                </a:defRPr>
              </a:pPr>
              <a:r>
                <a:rPr>
                  <a:solidFill>
                    <a:srgbClr val="8D3124"/>
                  </a:solidFill>
                  <a:uFill>
                    <a:solidFill>
                      <a:srgbClr val="8D3124"/>
                    </a:solidFill>
                  </a:uFill>
                  <a:latin typeface="Lucida Sans Typewriter Regular"/>
                  <a:ea typeface="Lucida Sans Typewriter Regular"/>
                  <a:cs typeface="Lucida Sans Typewriter Regular"/>
                  <a:sym typeface="Lucida Sans Typewriter Regular"/>
                </a:rPr>
                <a:t>lifo</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push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root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list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tree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null</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path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node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link</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sort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type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sink</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swim</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next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swap</a:t>
              </a:r>
            </a:p>
          </p:txBody>
        </p:sp>
        <p:sp>
          <p:nvSpPr>
            <p:cNvPr id="1090" name="Shape 1090"/>
            <p:cNvSpPr/>
            <p:nvPr/>
          </p:nvSpPr>
          <p:spPr>
            <a:xfrm>
              <a:off x="20585" y="-512972"/>
              <a:ext cx="1096134" cy="3302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solidFill>
                    <a:srgbClr val="000000"/>
                  </a:solidFill>
                  <a:uFillTx/>
                </a:defRPr>
              </a:pPr>
              <a:r>
                <a:rPr sz="1600" dirty="0">
                  <a:solidFill>
                    <a:srgbClr val="8D3124"/>
                  </a:solidFill>
                  <a:uFill>
                    <a:solidFill>
                      <a:srgbClr val="8D3124"/>
                    </a:solidFill>
                  </a:uFill>
                </a:rPr>
                <a:t>quicksort</a:t>
              </a:r>
            </a:p>
          </p:txBody>
        </p:sp>
      </p:grpSp>
      <p:grpSp>
        <p:nvGrpSpPr>
          <p:cNvPr id="1096" name="Group 1096"/>
          <p:cNvGrpSpPr/>
          <p:nvPr/>
        </p:nvGrpSpPr>
        <p:grpSpPr>
          <a:xfrm>
            <a:off x="4041704" y="1148651"/>
            <a:ext cx="1403084" cy="8825931"/>
            <a:chOff x="124945" y="-471868"/>
            <a:chExt cx="1403082" cy="8825929"/>
          </a:xfrm>
        </p:grpSpPr>
        <p:sp>
          <p:nvSpPr>
            <p:cNvPr id="1092" name="Shape 1092"/>
            <p:cNvSpPr/>
            <p:nvPr/>
          </p:nvSpPr>
          <p:spPr>
            <a:xfrm>
              <a:off x="124945" y="0"/>
              <a:ext cx="1041401" cy="8354061"/>
            </a:xfrm>
            <a:prstGeom prst="rect">
              <a:avLst/>
            </a:prstGeom>
            <a:solidFill>
              <a:srgbClr val="F2F2F2"/>
            </a:solidFill>
            <a:ln w="12700" cap="flat">
              <a:noFill/>
              <a:round/>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data</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fifo</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find</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hash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heap</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lifo</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link</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list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push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root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sort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type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leaf</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left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node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null</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path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tree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exch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less</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next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sink</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swap</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swim</a:t>
              </a:r>
            </a:p>
          </p:txBody>
        </p:sp>
        <p:sp>
          <p:nvSpPr>
            <p:cNvPr id="1093" name="Shape 1093"/>
            <p:cNvSpPr/>
            <p:nvPr/>
          </p:nvSpPr>
          <p:spPr>
            <a:xfrm>
              <a:off x="341505" y="-471868"/>
              <a:ext cx="1186522" cy="3302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solidFill>
                    <a:srgbClr val="000000"/>
                  </a:solidFill>
                  <a:uFillTx/>
                </a:defRPr>
              </a:pPr>
              <a:r>
                <a:rPr sz="1600" dirty="0" err="1">
                  <a:solidFill>
                    <a:srgbClr val="8D3124"/>
                  </a:solidFill>
                  <a:uFill>
                    <a:solidFill>
                      <a:srgbClr val="8D3124"/>
                    </a:solidFill>
                  </a:uFill>
                </a:rPr>
                <a:t>mergesort</a:t>
              </a:r>
              <a:endParaRPr sz="1600" dirty="0">
                <a:solidFill>
                  <a:srgbClr val="8D3124"/>
                </a:solidFill>
                <a:uFill>
                  <a:solidFill>
                    <a:srgbClr val="8D3124"/>
                  </a:solidFill>
                </a:uFill>
              </a:endParaRPr>
            </a:p>
          </p:txBody>
        </p:sp>
        <p:sp>
          <p:nvSpPr>
            <p:cNvPr id="1094" name="Shape 1094"/>
            <p:cNvSpPr/>
            <p:nvPr/>
          </p:nvSpPr>
          <p:spPr>
            <a:xfrm flipH="1">
              <a:off x="207230" y="283336"/>
              <a:ext cx="1" cy="3218281"/>
            </a:xfrm>
            <a:prstGeom prst="line">
              <a:avLst/>
            </a:prstGeom>
            <a:noFill/>
            <a:ln w="25400" cap="flat">
              <a:solidFill>
                <a:srgbClr val="AB3226"/>
              </a:solidFill>
              <a:prstDash val="solid"/>
              <a:roun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1095" name="Shape 1095"/>
            <p:cNvSpPr/>
            <p:nvPr/>
          </p:nvSpPr>
          <p:spPr>
            <a:xfrm flipH="1">
              <a:off x="207230" y="3598035"/>
              <a:ext cx="1" cy="3218282"/>
            </a:xfrm>
            <a:prstGeom prst="line">
              <a:avLst/>
            </a:prstGeom>
            <a:noFill/>
            <a:ln w="25400" cap="flat">
              <a:solidFill>
                <a:srgbClr val="AB3226"/>
              </a:solidFill>
              <a:prstDash val="solid"/>
              <a:roun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pSp>
      <p:grpSp>
        <p:nvGrpSpPr>
          <p:cNvPr id="1100" name="Group 1100"/>
          <p:cNvGrpSpPr/>
          <p:nvPr/>
        </p:nvGrpSpPr>
        <p:grpSpPr>
          <a:xfrm>
            <a:off x="5260776" y="1620519"/>
            <a:ext cx="1181230" cy="8354062"/>
            <a:chOff x="0" y="0"/>
            <a:chExt cx="1181228" cy="8354060"/>
          </a:xfrm>
        </p:grpSpPr>
        <p:sp>
          <p:nvSpPr>
            <p:cNvPr id="1097" name="Shape 1097"/>
            <p:cNvSpPr/>
            <p:nvPr/>
          </p:nvSpPr>
          <p:spPr>
            <a:xfrm>
              <a:off x="50928" y="0"/>
              <a:ext cx="1130301" cy="8354061"/>
            </a:xfrm>
            <a:prstGeom prst="rect">
              <a:avLst/>
            </a:prstGeom>
            <a:solidFill>
              <a:srgbClr val="F2F2F2"/>
            </a:solidFill>
            <a:ln w="12700" cap="flat">
              <a:noFill/>
              <a:round/>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data</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fifo</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find</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hash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heap</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lifo</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link</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list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push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root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sort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type</a:t>
              </a:r>
            </a:p>
            <a:p>
              <a:pPr marL="7224" marR="7224" lvl="0">
                <a:lnSpc>
                  <a:spcPct val="120000"/>
                </a:lnSpc>
                <a:defRPr sz="1800">
                  <a:solidFill>
                    <a:srgbClr val="000000"/>
                  </a:solidFill>
                  <a:uFillTx/>
                </a:defRPr>
              </a:pPr>
              <a:r>
                <a:rPr>
                  <a:solidFill>
                    <a:srgbClr val="606060"/>
                  </a:solidFill>
                  <a:uFill>
                    <a:solidFill/>
                  </a:uFill>
                  <a:latin typeface="Lucida Sans Typewriter Regular"/>
                  <a:ea typeface="Lucida Sans Typewriter Regular"/>
                  <a:cs typeface="Lucida Sans Typewriter Regular"/>
                  <a:sym typeface="Lucida Sans Typewriter Regular"/>
                </a:rPr>
                <a:t>leaf</a:t>
              </a:r>
            </a:p>
            <a:p>
              <a:pPr marL="7224" marR="7224" lvl="0">
                <a:lnSpc>
                  <a:spcPct val="120000"/>
                </a:lnSpc>
                <a:defRPr sz="1800">
                  <a:solidFill>
                    <a:srgbClr val="000000"/>
                  </a:solidFill>
                  <a:uFillTx/>
                </a:defRPr>
              </a:pPr>
              <a:r>
                <a:rPr>
                  <a:solidFill>
                    <a:srgbClr val="606060"/>
                  </a:solidFill>
                  <a:uFill>
                    <a:solidFill/>
                  </a:uFill>
                  <a:latin typeface="Lucida Sans Typewriter Regular"/>
                  <a:ea typeface="Lucida Sans Typewriter Regular"/>
                  <a:cs typeface="Lucida Sans Typewriter Regular"/>
                  <a:sym typeface="Lucida Sans Typewriter Regular"/>
                </a:rPr>
                <a:t>tree</a:t>
              </a:r>
            </a:p>
            <a:p>
              <a:pPr marL="7224" marR="7224" lvl="0">
                <a:lnSpc>
                  <a:spcPct val="120000"/>
                </a:lnSpc>
                <a:defRPr sz="1800">
                  <a:solidFill>
                    <a:srgbClr val="000000"/>
                  </a:solidFill>
                  <a:uFillTx/>
                </a:defRPr>
              </a:pPr>
              <a:r>
                <a:rPr>
                  <a:solidFill>
                    <a:srgbClr val="606060"/>
                  </a:solidFill>
                  <a:uFill>
                    <a:solidFill/>
                  </a:uFill>
                  <a:latin typeface="Lucida Sans Typewriter Regular"/>
                  <a:ea typeface="Lucida Sans Typewriter Regular"/>
                  <a:cs typeface="Lucida Sans Typewriter Regular"/>
                  <a:sym typeface="Lucida Sans Typewriter Regular"/>
                </a:rPr>
                <a:t>null</a:t>
              </a:r>
            </a:p>
            <a:p>
              <a:pPr marL="7224" marR="7224" lvl="0">
                <a:lnSpc>
                  <a:spcPct val="120000"/>
                </a:lnSpc>
                <a:defRPr sz="1800">
                  <a:solidFill>
                    <a:srgbClr val="000000"/>
                  </a:solidFill>
                  <a:uFillTx/>
                </a:defRPr>
              </a:pPr>
              <a:r>
                <a:rPr>
                  <a:solidFill>
                    <a:srgbClr val="606060"/>
                  </a:solidFill>
                  <a:uFill>
                    <a:solidFill/>
                  </a:uFill>
                  <a:latin typeface="Lucida Sans Typewriter Regular"/>
                  <a:ea typeface="Lucida Sans Typewriter Regular"/>
                  <a:cs typeface="Lucida Sans Typewriter Regular"/>
                  <a:sym typeface="Lucida Sans Typewriter Regular"/>
                </a:rPr>
                <a:t>path</a:t>
              </a:r>
            </a:p>
            <a:p>
              <a:pPr marL="7224" marR="7224" lvl="0">
                <a:lnSpc>
                  <a:spcPct val="120000"/>
                </a:lnSpc>
                <a:defRPr sz="1800">
                  <a:solidFill>
                    <a:srgbClr val="000000"/>
                  </a:solidFill>
                  <a:uFillTx/>
                </a:defRPr>
              </a:pPr>
              <a:r>
                <a:rPr>
                  <a:solidFill>
                    <a:srgbClr val="606060"/>
                  </a:solidFill>
                  <a:uFill>
                    <a:solidFill/>
                  </a:uFill>
                  <a:latin typeface="Lucida Sans Typewriter Regular"/>
                  <a:ea typeface="Lucida Sans Typewriter Regular"/>
                  <a:cs typeface="Lucida Sans Typewriter Regular"/>
                  <a:sym typeface="Lucida Sans Typewriter Regular"/>
                </a:rPr>
                <a:t>node</a:t>
              </a:r>
            </a:p>
            <a:p>
              <a:pPr marL="7224" marR="7224" lvl="0">
                <a:lnSpc>
                  <a:spcPct val="120000"/>
                </a:lnSpc>
                <a:defRPr sz="1800">
                  <a:solidFill>
                    <a:srgbClr val="000000"/>
                  </a:solidFill>
                  <a:uFillTx/>
                </a:defRPr>
              </a:pPr>
              <a:r>
                <a:rPr>
                  <a:solidFill>
                    <a:srgbClr val="606060"/>
                  </a:solidFill>
                  <a:uFill>
                    <a:solidFill/>
                  </a:uFill>
                  <a:latin typeface="Lucida Sans Typewriter Regular"/>
                  <a:ea typeface="Lucida Sans Typewriter Regular"/>
                  <a:cs typeface="Lucida Sans Typewriter Regular"/>
                  <a:sym typeface="Lucida Sans Typewriter Regular"/>
                </a:rPr>
                <a:t>left</a:t>
              </a:r>
            </a:p>
            <a:p>
              <a:pPr marL="7224" marR="7224" lvl="0">
                <a:lnSpc>
                  <a:spcPct val="120000"/>
                </a:lnSpc>
                <a:defRPr sz="1800">
                  <a:solidFill>
                    <a:srgbClr val="000000"/>
                  </a:solidFill>
                  <a:uFillTx/>
                </a:defRPr>
              </a:pPr>
              <a:r>
                <a:rPr>
                  <a:solidFill>
                    <a:srgbClr val="606060"/>
                  </a:solidFill>
                  <a:uFill>
                    <a:solidFill/>
                  </a:uFill>
                  <a:latin typeface="Lucida Sans Typewriter Regular"/>
                  <a:ea typeface="Lucida Sans Typewriter Regular"/>
                  <a:cs typeface="Lucida Sans Typewriter Regular"/>
                  <a:sym typeface="Lucida Sans Typewriter Regular"/>
                </a:rPr>
                <a:t>less</a:t>
              </a:r>
            </a:p>
            <a:p>
              <a:pPr marL="7224" marR="7224" lvl="0">
                <a:lnSpc>
                  <a:spcPct val="120000"/>
                </a:lnSpc>
                <a:defRPr sz="1800">
                  <a:solidFill>
                    <a:srgbClr val="000000"/>
                  </a:solidFill>
                  <a:uFillTx/>
                </a:defRPr>
              </a:pPr>
              <a:r>
                <a:rPr>
                  <a:solidFill>
                    <a:srgbClr val="606060"/>
                  </a:solidFill>
                  <a:uFill>
                    <a:solidFill/>
                  </a:uFill>
                  <a:latin typeface="Lucida Sans Typewriter Regular"/>
                  <a:ea typeface="Lucida Sans Typewriter Regular"/>
                  <a:cs typeface="Lucida Sans Typewriter Regular"/>
                  <a:sym typeface="Lucida Sans Typewriter Regular"/>
                </a:rPr>
                <a:t>exch</a:t>
              </a:r>
            </a:p>
            <a:p>
              <a:pPr marL="7224" marR="7224" lvl="0">
                <a:lnSpc>
                  <a:spcPct val="120000"/>
                </a:lnSpc>
                <a:defRPr sz="1800">
                  <a:solidFill>
                    <a:srgbClr val="000000"/>
                  </a:solidFill>
                  <a:uFillTx/>
                </a:defRPr>
              </a:pPr>
              <a:r>
                <a:rPr>
                  <a:solidFill>
                    <a:srgbClr val="606060"/>
                  </a:solidFill>
                  <a:uFill>
                    <a:solidFill/>
                  </a:uFill>
                  <a:latin typeface="Lucida Sans Typewriter Regular"/>
                  <a:ea typeface="Lucida Sans Typewriter Regular"/>
                  <a:cs typeface="Lucida Sans Typewriter Regular"/>
                  <a:sym typeface="Lucida Sans Typewriter Regular"/>
                </a:rPr>
                <a:t>sink</a:t>
              </a:r>
            </a:p>
            <a:p>
              <a:pPr marL="7224" marR="7224" lvl="0">
                <a:lnSpc>
                  <a:spcPct val="120000"/>
                </a:lnSpc>
                <a:defRPr sz="1800">
                  <a:solidFill>
                    <a:srgbClr val="000000"/>
                  </a:solidFill>
                  <a:uFillTx/>
                </a:defRPr>
              </a:pPr>
              <a:r>
                <a:rPr>
                  <a:solidFill>
                    <a:srgbClr val="606060"/>
                  </a:solidFill>
                  <a:uFill>
                    <a:solidFill/>
                  </a:uFill>
                  <a:latin typeface="Lucida Sans Typewriter Regular"/>
                  <a:ea typeface="Lucida Sans Typewriter Regular"/>
                  <a:cs typeface="Lucida Sans Typewriter Regular"/>
                  <a:sym typeface="Lucida Sans Typewriter Regular"/>
                </a:rPr>
                <a:t>swim</a:t>
              </a:r>
            </a:p>
            <a:p>
              <a:pPr marL="7224" marR="7224" lvl="0">
                <a:lnSpc>
                  <a:spcPct val="120000"/>
                </a:lnSpc>
                <a:defRPr sz="1800">
                  <a:solidFill>
                    <a:srgbClr val="000000"/>
                  </a:solidFill>
                  <a:uFillTx/>
                </a:defRPr>
              </a:pPr>
              <a:r>
                <a:rPr>
                  <a:solidFill>
                    <a:srgbClr val="606060"/>
                  </a:solidFill>
                  <a:uFill>
                    <a:solidFill/>
                  </a:uFill>
                  <a:latin typeface="Lucida Sans Typewriter Regular"/>
                  <a:ea typeface="Lucida Sans Typewriter Regular"/>
                  <a:cs typeface="Lucida Sans Typewriter Regular"/>
                  <a:sym typeface="Lucida Sans Typewriter Regular"/>
                </a:rPr>
                <a:t>next</a:t>
              </a:r>
            </a:p>
            <a:p>
              <a:pPr marL="7224" marR="7224" lvl="0">
                <a:lnSpc>
                  <a:spcPct val="120000"/>
                </a:lnSpc>
                <a:defRPr sz="1800">
                  <a:solidFill>
                    <a:srgbClr val="000000"/>
                  </a:solidFill>
                  <a:uFillTx/>
                </a:defRPr>
              </a:pPr>
              <a:r>
                <a:rPr>
                  <a:solidFill>
                    <a:srgbClr val="606060"/>
                  </a:solidFill>
                  <a:uFill>
                    <a:solidFill/>
                  </a:uFill>
                  <a:latin typeface="Lucida Sans Typewriter Regular"/>
                  <a:ea typeface="Lucida Sans Typewriter Regular"/>
                  <a:cs typeface="Lucida Sans Typewriter Regular"/>
                  <a:sym typeface="Lucida Sans Typewriter Regular"/>
                </a:rPr>
                <a:t>swap</a:t>
              </a:r>
            </a:p>
          </p:txBody>
        </p:sp>
        <p:sp>
          <p:nvSpPr>
            <p:cNvPr id="1098" name="Shape 1098"/>
            <p:cNvSpPr/>
            <p:nvPr/>
          </p:nvSpPr>
          <p:spPr>
            <a:xfrm>
              <a:off x="0" y="6990080"/>
              <a:ext cx="1043449" cy="3302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solidFill>
                    <a:srgbClr val="000000"/>
                  </a:solidFill>
                  <a:uFillTx/>
                </a:defRPr>
              </a:pPr>
              <a:r>
                <a:rPr sz="1600" dirty="0">
                  <a:solidFill>
                    <a:srgbClr val="8D3124"/>
                  </a:solidFill>
                  <a:uFill>
                    <a:solidFill>
                      <a:srgbClr val="8D3124"/>
                    </a:solidFill>
                  </a:uFill>
                </a:rPr>
                <a:t>insertion</a:t>
              </a:r>
            </a:p>
          </p:txBody>
        </p:sp>
        <p:sp>
          <p:nvSpPr>
            <p:cNvPr id="1099" name="Shape 1099"/>
            <p:cNvSpPr/>
            <p:nvPr/>
          </p:nvSpPr>
          <p:spPr>
            <a:xfrm flipH="1">
              <a:off x="184013" y="283335"/>
              <a:ext cx="1" cy="3218282"/>
            </a:xfrm>
            <a:prstGeom prst="line">
              <a:avLst/>
            </a:prstGeom>
            <a:noFill/>
            <a:ln w="25400" cap="flat">
              <a:solidFill>
                <a:srgbClr val="AB3226"/>
              </a:solidFill>
              <a:prstDash val="solid"/>
              <a:roun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pSp>
      <p:grpSp>
        <p:nvGrpSpPr>
          <p:cNvPr id="1104" name="Group 1104"/>
          <p:cNvGrpSpPr/>
          <p:nvPr/>
        </p:nvGrpSpPr>
        <p:grpSpPr>
          <a:xfrm>
            <a:off x="6525567" y="1620519"/>
            <a:ext cx="1173739" cy="8354062"/>
            <a:chOff x="0" y="0"/>
            <a:chExt cx="1173737" cy="8354060"/>
          </a:xfrm>
        </p:grpSpPr>
        <p:sp>
          <p:nvSpPr>
            <p:cNvPr id="1101" name="Shape 1101"/>
            <p:cNvSpPr/>
            <p:nvPr/>
          </p:nvSpPr>
          <p:spPr>
            <a:xfrm>
              <a:off x="56137" y="0"/>
              <a:ext cx="1117601" cy="8354061"/>
            </a:xfrm>
            <a:prstGeom prst="rect">
              <a:avLst/>
            </a:prstGeom>
            <a:solidFill>
              <a:srgbClr val="F2F2F2"/>
            </a:solidFill>
            <a:ln w="12700" cap="flat">
              <a:noFill/>
              <a:round/>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data</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exch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fifo</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find</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hash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heap</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leaf</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left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less</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lifo</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link</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list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sort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tree</a:t>
              </a:r>
            </a:p>
            <a:p>
              <a:pPr marL="7224" marR="7224" lvl="0">
                <a:lnSpc>
                  <a:spcPct val="12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null</a:t>
              </a:r>
            </a:p>
            <a:p>
              <a:pPr marL="7224" marR="7224" lvl="0">
                <a:lnSpc>
                  <a:spcPct val="12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path</a:t>
              </a:r>
            </a:p>
            <a:p>
              <a:pPr marL="7224" marR="7224" lvl="0">
                <a:lnSpc>
                  <a:spcPct val="12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node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type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root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push</a:t>
              </a:r>
            </a:p>
            <a:p>
              <a:pPr marL="7224" marR="7224" lvl="0">
                <a:lnSpc>
                  <a:spcPct val="12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sink</a:t>
              </a:r>
            </a:p>
            <a:p>
              <a:pPr marL="7224" marR="7224" lvl="0">
                <a:lnSpc>
                  <a:spcPct val="12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swim</a:t>
              </a:r>
            </a:p>
            <a:p>
              <a:pPr marL="7224" marR="7224" lvl="0">
                <a:lnSpc>
                  <a:spcPct val="12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next</a:t>
              </a:r>
            </a:p>
            <a:p>
              <a:pPr marL="7224" marR="7224" lvl="0">
                <a:lnSpc>
                  <a:spcPct val="12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swap</a:t>
              </a:r>
            </a:p>
          </p:txBody>
        </p:sp>
        <p:sp>
          <p:nvSpPr>
            <p:cNvPr id="1102" name="Shape 1102"/>
            <p:cNvSpPr/>
            <p:nvPr/>
          </p:nvSpPr>
          <p:spPr>
            <a:xfrm>
              <a:off x="0" y="6990080"/>
              <a:ext cx="1051486" cy="3302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solidFill>
                    <a:srgbClr val="000000"/>
                  </a:solidFill>
                  <a:uFillTx/>
                </a:defRPr>
              </a:pPr>
              <a:r>
                <a:rPr sz="1600">
                  <a:solidFill>
                    <a:srgbClr val="8D3124"/>
                  </a:solidFill>
                  <a:uFill>
                    <a:solidFill>
                      <a:srgbClr val="8D3124"/>
                    </a:solidFill>
                  </a:uFill>
                </a:rPr>
                <a:t>selection</a:t>
              </a:r>
            </a:p>
          </p:txBody>
        </p:sp>
        <p:sp>
          <p:nvSpPr>
            <p:cNvPr id="1103" name="Shape 1103"/>
            <p:cNvSpPr/>
            <p:nvPr/>
          </p:nvSpPr>
          <p:spPr>
            <a:xfrm flipH="1">
              <a:off x="189349" y="283335"/>
              <a:ext cx="1" cy="3265170"/>
            </a:xfrm>
            <a:prstGeom prst="line">
              <a:avLst/>
            </a:prstGeom>
            <a:noFill/>
            <a:ln w="25400" cap="flat">
              <a:solidFill>
                <a:srgbClr val="AB3226"/>
              </a:solidFill>
              <a:prstDash val="solid"/>
              <a:roun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pSp>
      <p:grpSp>
        <p:nvGrpSpPr>
          <p:cNvPr id="1113" name="Group 1113"/>
          <p:cNvGrpSpPr/>
          <p:nvPr/>
        </p:nvGrpSpPr>
        <p:grpSpPr>
          <a:xfrm>
            <a:off x="7782470" y="1620519"/>
            <a:ext cx="1120939" cy="8354062"/>
            <a:chOff x="0" y="0"/>
            <a:chExt cx="1120938" cy="8354060"/>
          </a:xfrm>
        </p:grpSpPr>
        <p:sp>
          <p:nvSpPr>
            <p:cNvPr id="1105" name="Shape 1105"/>
            <p:cNvSpPr/>
            <p:nvPr/>
          </p:nvSpPr>
          <p:spPr>
            <a:xfrm>
              <a:off x="69234" y="0"/>
              <a:ext cx="1028701" cy="8354061"/>
            </a:xfrm>
            <a:prstGeom prst="rect">
              <a:avLst/>
            </a:prstGeom>
            <a:solidFill>
              <a:srgbClr val="F2F2F2"/>
            </a:solidFill>
            <a:ln w="12700" cap="flat">
              <a:noFill/>
              <a:round/>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data</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fifo</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lifo</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type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hash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heap</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link</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sort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find</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list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push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root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leaf</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null</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path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tree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exch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left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less</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node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next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sink</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swap</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swim</a:t>
              </a:r>
            </a:p>
          </p:txBody>
        </p:sp>
        <p:sp>
          <p:nvSpPr>
            <p:cNvPr id="1106" name="Shape 1106"/>
            <p:cNvSpPr/>
            <p:nvPr/>
          </p:nvSpPr>
          <p:spPr>
            <a:xfrm>
              <a:off x="0" y="6990080"/>
              <a:ext cx="1120939" cy="3302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solidFill>
                    <a:srgbClr val="000000"/>
                  </a:solidFill>
                  <a:uFillTx/>
                </a:defRPr>
              </a:pPr>
              <a:r>
                <a:rPr sz="1600" dirty="0">
                  <a:solidFill>
                    <a:srgbClr val="8D3124"/>
                  </a:solidFill>
                  <a:uFill>
                    <a:solidFill>
                      <a:srgbClr val="8D3124"/>
                    </a:solidFill>
                  </a:uFill>
                </a:rPr>
                <a:t>merge BU</a:t>
              </a:r>
            </a:p>
          </p:txBody>
        </p:sp>
        <p:sp>
          <p:nvSpPr>
            <p:cNvPr id="1107" name="Shape 1107"/>
            <p:cNvSpPr/>
            <p:nvPr/>
          </p:nvSpPr>
          <p:spPr>
            <a:xfrm flipH="1">
              <a:off x="202319" y="283335"/>
              <a:ext cx="1" cy="961241"/>
            </a:xfrm>
            <a:prstGeom prst="line">
              <a:avLst/>
            </a:prstGeom>
            <a:noFill/>
            <a:ln w="25400" cap="flat">
              <a:solidFill>
                <a:srgbClr val="AB3226"/>
              </a:solidFill>
              <a:prstDash val="solid"/>
              <a:roun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1108" name="Shape 1108"/>
            <p:cNvSpPr/>
            <p:nvPr/>
          </p:nvSpPr>
          <p:spPr>
            <a:xfrm flipH="1">
              <a:off x="202319" y="1413635"/>
              <a:ext cx="1" cy="961241"/>
            </a:xfrm>
            <a:prstGeom prst="line">
              <a:avLst/>
            </a:prstGeom>
            <a:noFill/>
            <a:ln w="25400" cap="flat">
              <a:solidFill>
                <a:srgbClr val="AB3226"/>
              </a:solidFill>
              <a:prstDash val="solid"/>
              <a:roun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1109" name="Shape 1109"/>
            <p:cNvSpPr/>
            <p:nvPr/>
          </p:nvSpPr>
          <p:spPr>
            <a:xfrm flipH="1">
              <a:off x="202319" y="2505835"/>
              <a:ext cx="1" cy="961241"/>
            </a:xfrm>
            <a:prstGeom prst="line">
              <a:avLst/>
            </a:prstGeom>
            <a:noFill/>
            <a:ln w="25400" cap="flat">
              <a:solidFill>
                <a:srgbClr val="AB3226"/>
              </a:solidFill>
              <a:prstDash val="solid"/>
              <a:roun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1110" name="Shape 1110"/>
            <p:cNvSpPr/>
            <p:nvPr/>
          </p:nvSpPr>
          <p:spPr>
            <a:xfrm flipH="1">
              <a:off x="202319" y="3598035"/>
              <a:ext cx="1" cy="961241"/>
            </a:xfrm>
            <a:prstGeom prst="line">
              <a:avLst/>
            </a:prstGeom>
            <a:noFill/>
            <a:ln w="25400" cap="flat">
              <a:solidFill>
                <a:srgbClr val="AB3226"/>
              </a:solidFill>
              <a:prstDash val="solid"/>
              <a:roun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1111" name="Shape 1111"/>
            <p:cNvSpPr/>
            <p:nvPr/>
          </p:nvSpPr>
          <p:spPr>
            <a:xfrm flipH="1">
              <a:off x="202319" y="4715635"/>
              <a:ext cx="1" cy="961241"/>
            </a:xfrm>
            <a:prstGeom prst="line">
              <a:avLst/>
            </a:prstGeom>
            <a:noFill/>
            <a:ln w="25400" cap="flat">
              <a:solidFill>
                <a:srgbClr val="AB3226"/>
              </a:solidFill>
              <a:prstDash val="solid"/>
              <a:roun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1112" name="Shape 1112"/>
            <p:cNvSpPr/>
            <p:nvPr/>
          </p:nvSpPr>
          <p:spPr>
            <a:xfrm flipH="1">
              <a:off x="202319" y="5845935"/>
              <a:ext cx="1" cy="961241"/>
            </a:xfrm>
            <a:prstGeom prst="line">
              <a:avLst/>
            </a:prstGeom>
            <a:noFill/>
            <a:ln w="25400" cap="flat">
              <a:solidFill>
                <a:srgbClr val="AB3226"/>
              </a:solidFill>
              <a:prstDash val="solid"/>
              <a:roun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pSp>
      <p:sp>
        <p:nvSpPr>
          <p:cNvPr id="1114" name="Shape 1114"/>
          <p:cNvSpPr/>
          <p:nvPr/>
        </p:nvSpPr>
        <p:spPr>
          <a:xfrm>
            <a:off x="9121705" y="1620520"/>
            <a:ext cx="1257301" cy="8354061"/>
          </a:xfrm>
          <a:prstGeom prst="rect">
            <a:avLst/>
          </a:prstGeom>
          <a:ln w="12700">
            <a:round/>
          </a:ln>
          <a:extLst>
            <a:ext uri="{C572A759-6A51-4108-AA02-DFA0A04FC94B}">
              <ma14:wrappingTextBoxFlag xmlns:ma14="http://schemas.microsoft.com/office/mac/drawingml/2011/main" xmlns="" val="1"/>
            </a:ext>
          </a:extLst>
        </p:spPr>
        <p:txBody>
          <a:bodyPr lIns="0" tIns="0" rIns="0" bIns="0">
            <a:spAutoFit/>
          </a:bodyPr>
          <a:lstStyle/>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hash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fifo</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data</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link</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leaf</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heap</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exch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node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lifo</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left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find</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path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list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next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less</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root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sink</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swim</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null</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sort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type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tree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push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swap</a:t>
            </a:r>
          </a:p>
        </p:txBody>
      </p:sp>
      <p:grpSp>
        <p:nvGrpSpPr>
          <p:cNvPr id="1124" name="Group 1124"/>
          <p:cNvGrpSpPr/>
          <p:nvPr/>
        </p:nvGrpSpPr>
        <p:grpSpPr>
          <a:xfrm>
            <a:off x="8991334" y="1620519"/>
            <a:ext cx="1209872" cy="8354062"/>
            <a:chOff x="0" y="0"/>
            <a:chExt cx="1209871" cy="8354060"/>
          </a:xfrm>
        </p:grpSpPr>
        <p:sp>
          <p:nvSpPr>
            <p:cNvPr id="1115" name="Shape 1115"/>
            <p:cNvSpPr/>
            <p:nvPr/>
          </p:nvSpPr>
          <p:spPr>
            <a:xfrm>
              <a:off x="265" y="2570479"/>
              <a:ext cx="266701" cy="11303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path>
              </a:pathLst>
            </a:custGeom>
            <a:noFill/>
            <a:ln w="25400" cap="flat">
              <a:solidFill>
                <a:srgbClr val="8D3124"/>
              </a:solidFill>
              <a:prstDash val="solid"/>
              <a:round/>
            </a:ln>
            <a:effectLst/>
          </p:spPr>
          <p:txBody>
            <a:bodyPr wrap="square" lIns="0" tIns="0" rIns="0" bIns="0" numCol="1" anchor="t">
              <a:noAutofit/>
            </a:bodyPr>
            <a:lstStyle/>
            <a:p>
              <a:pPr marL="0" marR="0" lvl="0" defTabSz="647700">
                <a:lnSpc>
                  <a:spcPct val="100000"/>
                </a:lnSpc>
                <a:defRPr sz="1400">
                  <a:solidFill>
                    <a:srgbClr val="000000"/>
                  </a:solidFill>
                  <a:uFillTx/>
                  <a:latin typeface="Helvetica"/>
                  <a:ea typeface="Helvetica"/>
                  <a:cs typeface="Helvetica"/>
                  <a:sym typeface="Helvetica"/>
                </a:defRPr>
              </a:pPr>
              <a:endParaRPr/>
            </a:p>
          </p:txBody>
        </p:sp>
        <p:grpSp>
          <p:nvGrpSpPr>
            <p:cNvPr id="1123" name="Group 1123"/>
            <p:cNvGrpSpPr/>
            <p:nvPr/>
          </p:nvGrpSpPr>
          <p:grpSpPr>
            <a:xfrm>
              <a:off x="0" y="-1"/>
              <a:ext cx="1209872" cy="8354062"/>
              <a:chOff x="0" y="0"/>
              <a:chExt cx="1209871" cy="8354060"/>
            </a:xfrm>
          </p:grpSpPr>
          <p:grpSp>
            <p:nvGrpSpPr>
              <p:cNvPr id="1118" name="Group 1118"/>
              <p:cNvGrpSpPr/>
              <p:nvPr/>
            </p:nvGrpSpPr>
            <p:grpSpPr>
              <a:xfrm>
                <a:off x="104346" y="-1"/>
                <a:ext cx="1105526" cy="8354062"/>
                <a:chOff x="0" y="0"/>
                <a:chExt cx="1105524" cy="8354060"/>
              </a:xfrm>
            </p:grpSpPr>
            <p:sp>
              <p:nvSpPr>
                <p:cNvPr id="1116" name="Shape 1116"/>
                <p:cNvSpPr/>
                <p:nvPr/>
              </p:nvSpPr>
              <p:spPr>
                <a:xfrm>
                  <a:off x="26024" y="0"/>
                  <a:ext cx="1079501" cy="8354061"/>
                </a:xfrm>
                <a:prstGeom prst="rect">
                  <a:avLst/>
                </a:prstGeom>
                <a:solidFill>
                  <a:srgbClr val="F2F2F2"/>
                </a:solidFill>
                <a:ln w="12700" cap="flat">
                  <a:noFill/>
                  <a:round/>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hash</a:t>
                  </a:r>
                </a:p>
                <a:p>
                  <a:pPr marL="7224" marR="7224" lvl="0">
                    <a:lnSpc>
                      <a:spcPct val="12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fifo</a:t>
                  </a:r>
                </a:p>
                <a:p>
                  <a:pPr marL="7224" marR="7224" lvl="0">
                    <a:lnSpc>
                      <a:spcPct val="12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data</a:t>
                  </a:r>
                </a:p>
                <a:p>
                  <a:pPr marL="7224" marR="7224" lvl="0">
                    <a:lnSpc>
                      <a:spcPct val="12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link</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leaf</a:t>
                  </a:r>
                </a:p>
                <a:p>
                  <a:pPr marL="7224" marR="7224" lvl="0">
                    <a:lnSpc>
                      <a:spcPct val="12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heap</a:t>
                  </a:r>
                </a:p>
                <a:p>
                  <a:pPr marL="7224" marR="7224" lvl="0">
                    <a:lnSpc>
                      <a:spcPct val="12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exch</a:t>
                  </a:r>
                </a:p>
                <a:p>
                  <a:pPr marL="7224" marR="7224" lvl="0">
                    <a:lnSpc>
                      <a:spcPct val="12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node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lifo</a:t>
                  </a:r>
                </a:p>
                <a:p>
                  <a:pPr marL="7224" marR="7224" lvl="0">
                    <a:lnSpc>
                      <a:spcPct val="12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left</a:t>
                  </a:r>
                </a:p>
                <a:p>
                  <a:pPr marL="7224" marR="7224" lvl="0">
                    <a:lnSpc>
                      <a:spcPct val="12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find</a:t>
                  </a:r>
                </a:p>
                <a:p>
                  <a:pPr marL="7224" marR="7224" lvl="0">
                    <a:lnSpc>
                      <a:spcPct val="12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path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list</a:t>
                  </a:r>
                </a:p>
                <a:p>
                  <a:pPr marL="7224" marR="7224" lvl="0">
                    <a:lnSpc>
                      <a:spcPct val="12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next</a:t>
                  </a:r>
                </a:p>
                <a:p>
                  <a:pPr marL="7224" marR="7224" lvl="0">
                    <a:lnSpc>
                      <a:spcPct val="12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less</a:t>
                  </a:r>
                </a:p>
                <a:p>
                  <a:pPr marL="7224" marR="7224" lvl="0">
                    <a:lnSpc>
                      <a:spcPct val="12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root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sink</a:t>
                  </a:r>
                </a:p>
                <a:p>
                  <a:pPr marL="7224" marR="7224" lvl="0">
                    <a:lnSpc>
                      <a:spcPct val="12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swim</a:t>
                  </a:r>
                </a:p>
                <a:p>
                  <a:pPr marL="7224" marR="7224" lvl="0">
                    <a:lnSpc>
                      <a:spcPct val="12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null</a:t>
                  </a:r>
                </a:p>
                <a:p>
                  <a:pPr marL="7224" marR="7224" lvl="0">
                    <a:lnSpc>
                      <a:spcPct val="12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sort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type</a:t>
                  </a:r>
                </a:p>
                <a:p>
                  <a:pPr marL="7224" marR="7224" lvl="0">
                    <a:lnSpc>
                      <a:spcPct val="12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tree</a:t>
                  </a:r>
                </a:p>
                <a:p>
                  <a:pPr marL="7224" marR="7224" lvl="0">
                    <a:lnSpc>
                      <a:spcPct val="12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push</a:t>
                  </a:r>
                </a:p>
                <a:p>
                  <a:pPr marL="7224" marR="7224" lvl="0">
                    <a:lnSpc>
                      <a:spcPct val="12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swap</a:t>
                  </a:r>
                </a:p>
              </p:txBody>
            </p:sp>
            <p:sp>
              <p:nvSpPr>
                <p:cNvPr id="1117" name="Shape 1117"/>
                <p:cNvSpPr/>
                <p:nvPr/>
              </p:nvSpPr>
              <p:spPr>
                <a:xfrm>
                  <a:off x="0" y="6990080"/>
                  <a:ext cx="1020926" cy="3302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solidFill>
                        <a:srgbClr val="000000"/>
                      </a:solidFill>
                      <a:uFillTx/>
                    </a:defRPr>
                  </a:pPr>
                  <a:r>
                    <a:rPr sz="1600">
                      <a:solidFill>
                        <a:srgbClr val="8D3124"/>
                      </a:solidFill>
                      <a:uFill>
                        <a:solidFill>
                          <a:srgbClr val="8D3124"/>
                        </a:solidFill>
                      </a:uFill>
                    </a:rPr>
                    <a:t>shellsort</a:t>
                  </a:r>
                </a:p>
              </p:txBody>
            </p:sp>
          </p:grpSp>
          <p:sp>
            <p:nvSpPr>
              <p:cNvPr id="1119" name="Shape 1119"/>
              <p:cNvSpPr/>
              <p:nvPr/>
            </p:nvSpPr>
            <p:spPr>
              <a:xfrm>
                <a:off x="0" y="358413"/>
                <a:ext cx="266700" cy="11303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path>
                </a:pathLst>
              </a:custGeom>
              <a:noFill/>
              <a:ln w="25400" cap="flat">
                <a:solidFill>
                  <a:srgbClr val="8D3124"/>
                </a:solidFill>
                <a:prstDash val="solid"/>
                <a:round/>
              </a:ln>
              <a:effectLst/>
            </p:spPr>
            <p:txBody>
              <a:bodyPr wrap="square" lIns="0" tIns="0" rIns="0" bIns="0" numCol="1" anchor="t">
                <a:noAutofit/>
              </a:bodyPr>
              <a:lstStyle/>
              <a:p>
                <a:pPr marL="0" marR="0" lvl="0" defTabSz="647700">
                  <a:lnSpc>
                    <a:spcPct val="100000"/>
                  </a:lnSpc>
                  <a:defRPr sz="1400">
                    <a:solidFill>
                      <a:srgbClr val="000000"/>
                    </a:solidFill>
                    <a:uFillTx/>
                    <a:latin typeface="Helvetica"/>
                    <a:ea typeface="Helvetica"/>
                    <a:cs typeface="Helvetica"/>
                    <a:sym typeface="Helvetica"/>
                  </a:defRPr>
                </a:pPr>
                <a:endParaRPr/>
              </a:p>
            </p:txBody>
          </p:sp>
          <p:sp>
            <p:nvSpPr>
              <p:cNvPr id="1120" name="Shape 1120"/>
              <p:cNvSpPr/>
              <p:nvPr/>
            </p:nvSpPr>
            <p:spPr>
              <a:xfrm>
                <a:off x="265" y="1490979"/>
                <a:ext cx="266701" cy="10795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path>
                </a:pathLst>
              </a:custGeom>
              <a:noFill/>
              <a:ln w="25400" cap="flat">
                <a:solidFill>
                  <a:srgbClr val="8D3124"/>
                </a:solidFill>
                <a:prstDash val="solid"/>
                <a:round/>
              </a:ln>
              <a:effectLst/>
            </p:spPr>
            <p:txBody>
              <a:bodyPr wrap="square" lIns="0" tIns="0" rIns="0" bIns="0" numCol="1" anchor="t">
                <a:noAutofit/>
              </a:bodyPr>
              <a:lstStyle/>
              <a:p>
                <a:pPr marL="0" marR="0" lvl="0" defTabSz="647700">
                  <a:lnSpc>
                    <a:spcPct val="100000"/>
                  </a:lnSpc>
                  <a:defRPr sz="1400">
                    <a:solidFill>
                      <a:srgbClr val="000000"/>
                    </a:solidFill>
                    <a:uFillTx/>
                    <a:latin typeface="Helvetica"/>
                    <a:ea typeface="Helvetica"/>
                    <a:cs typeface="Helvetica"/>
                    <a:sym typeface="Helvetica"/>
                  </a:defRPr>
                </a:pPr>
                <a:endParaRPr/>
              </a:p>
            </p:txBody>
          </p:sp>
          <p:sp>
            <p:nvSpPr>
              <p:cNvPr id="1121" name="Shape 1121"/>
              <p:cNvSpPr/>
              <p:nvPr/>
            </p:nvSpPr>
            <p:spPr>
              <a:xfrm>
                <a:off x="265" y="3713479"/>
                <a:ext cx="266701" cy="10795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path>
                </a:pathLst>
              </a:custGeom>
              <a:noFill/>
              <a:ln w="25400" cap="flat">
                <a:solidFill>
                  <a:srgbClr val="8D3124"/>
                </a:solidFill>
                <a:prstDash val="solid"/>
                <a:round/>
              </a:ln>
              <a:effectLst/>
            </p:spPr>
            <p:txBody>
              <a:bodyPr wrap="square" lIns="0" tIns="0" rIns="0" bIns="0" numCol="1" anchor="t">
                <a:noAutofit/>
              </a:bodyPr>
              <a:lstStyle/>
              <a:p>
                <a:pPr marL="0" marR="0" lvl="0" defTabSz="647700">
                  <a:lnSpc>
                    <a:spcPct val="100000"/>
                  </a:lnSpc>
                  <a:defRPr sz="1400">
                    <a:solidFill>
                      <a:srgbClr val="000000"/>
                    </a:solidFill>
                    <a:uFillTx/>
                    <a:latin typeface="Helvetica"/>
                    <a:ea typeface="Helvetica"/>
                    <a:cs typeface="Helvetica"/>
                    <a:sym typeface="Helvetica"/>
                  </a:defRPr>
                </a:pPr>
                <a:endParaRPr/>
              </a:p>
            </p:txBody>
          </p:sp>
          <p:sp>
            <p:nvSpPr>
              <p:cNvPr id="1122" name="Shape 1122"/>
              <p:cNvSpPr/>
              <p:nvPr/>
            </p:nvSpPr>
            <p:spPr>
              <a:xfrm>
                <a:off x="265" y="4792979"/>
                <a:ext cx="266701" cy="11557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path>
                </a:pathLst>
              </a:custGeom>
              <a:noFill/>
              <a:ln w="25400" cap="flat">
                <a:solidFill>
                  <a:srgbClr val="8D3124"/>
                </a:solidFill>
                <a:prstDash val="solid"/>
                <a:round/>
              </a:ln>
              <a:effectLst/>
            </p:spPr>
            <p:txBody>
              <a:bodyPr wrap="square" lIns="0" tIns="0" rIns="0" bIns="0" numCol="1" anchor="t">
                <a:noAutofit/>
              </a:bodyPr>
              <a:lstStyle/>
              <a:p>
                <a:pPr marL="0" marR="0" lvl="0" defTabSz="647700">
                  <a:lnSpc>
                    <a:spcPct val="100000"/>
                  </a:lnSpc>
                  <a:defRPr sz="1400">
                    <a:solidFill>
                      <a:srgbClr val="000000"/>
                    </a:solidFill>
                    <a:uFillTx/>
                    <a:latin typeface="Helvetica"/>
                    <a:ea typeface="Helvetica"/>
                    <a:cs typeface="Helvetica"/>
                    <a:sym typeface="Helvetica"/>
                  </a:defRPr>
                </a:pPr>
                <a:endParaRPr/>
              </a:p>
            </p:txBody>
          </p:sp>
        </p:grpSp>
      </p:grpSp>
      <p:sp>
        <p:nvSpPr>
          <p:cNvPr id="1125" name="Shape 1125"/>
          <p:cNvSpPr/>
          <p:nvPr/>
        </p:nvSpPr>
        <p:spPr>
          <a:xfrm>
            <a:off x="1511260" y="1458040"/>
            <a:ext cx="9861494" cy="127"/>
          </a:xfrm>
          <a:prstGeom prst="line">
            <a:avLst/>
          </a:prstGeom>
          <a:ln w="12700">
            <a:solidFill/>
            <a:round/>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0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0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10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110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11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1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1" grpId="1" animBg="1" advAuto="0"/>
      <p:bldP spid="1096" grpId="2" animBg="1" advAuto="0"/>
      <p:bldP spid="1100" grpId="3" animBg="1" advAuto="0"/>
      <p:bldP spid="1104" grpId="4" animBg="1" advAuto="0"/>
      <p:bldP spid="1113" grpId="5" animBg="1" advAuto="0"/>
      <p:bldP spid="1124" grpId="6"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Shape 49"/>
          <p:cNvSpPr>
            <a:spLocks noGrp="1"/>
          </p:cNvSpPr>
          <p:nvPr>
            <p:ph type="title"/>
          </p:nvPr>
        </p:nvSpPr>
        <p:spPr>
          <a:prstGeom prst="rect">
            <a:avLst/>
          </a:prstGeom>
        </p:spPr>
        <p:txBody>
          <a:bodyPr/>
          <a:lstStyle>
            <a:lvl1pPr>
              <a:lnSpc>
                <a:spcPts val="5900"/>
              </a:lnSpc>
              <a:defRPr>
                <a:uFill>
                  <a:solidFill>
                    <a:srgbClr val="0048AA"/>
                  </a:solidFill>
                </a:uFill>
              </a:defRPr>
            </a:lvl1pPr>
          </a:lstStyle>
          <a:p>
            <a:pPr lvl="0">
              <a:defRPr sz="1800">
                <a:uFillTx/>
              </a:defRPr>
            </a:pPr>
            <a:r>
              <a:rPr sz="2800">
                <a:uFill>
                  <a:solidFill>
                    <a:srgbClr val="0048AA"/>
                  </a:solidFill>
                </a:uFill>
              </a:rPr>
              <a:t>Quicksort partitioning demo</a:t>
            </a:r>
          </a:p>
        </p:txBody>
      </p:sp>
      <p:sp>
        <p:nvSpPr>
          <p:cNvPr id="50" name="Shape 50"/>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Repeat until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i</a:t>
            </a:r>
            <a:r>
              <a:rPr sz="2400">
                <a:solidFill>
                  <a:srgbClr val="005493"/>
                </a:solidFill>
                <a:uFill>
                  <a:solidFill>
                    <a:srgbClr val="0048AA"/>
                  </a:solidFill>
                </a:uFill>
              </a:rPr>
              <a:t> and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j</a:t>
            </a:r>
            <a:r>
              <a:rPr sz="2400">
                <a:solidFill>
                  <a:srgbClr val="005493"/>
                </a:solidFill>
                <a:uFill>
                  <a:solidFill>
                    <a:srgbClr val="0048AA"/>
                  </a:solidFill>
                </a:uFill>
              </a:rPr>
              <a:t> pointers cross.</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i</a:t>
            </a:r>
            <a:r>
              <a:rPr sz="2400">
                <a:uFill>
                  <a:solidFill/>
                </a:uFill>
              </a:rPr>
              <a:t> from left to right so long as </a:t>
            </a:r>
            <a:r>
              <a:rPr sz="2000">
                <a:uFill>
                  <a:solidFill/>
                </a:uFill>
                <a:latin typeface="Lucida Sans Typewriter Regular"/>
                <a:ea typeface="Lucida Sans Typewriter Regular"/>
                <a:cs typeface="Lucida Sans Typewriter Regular"/>
                <a:sym typeface="Lucida Sans Typewriter Regular"/>
              </a:rPr>
              <a:t>(a[i] &lt; a[lo])</a:t>
            </a:r>
            <a:r>
              <a:rPr sz="2400">
                <a:uFill>
                  <a:solidFill/>
                </a:uFill>
              </a:rPr>
              <a:t>.</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j</a:t>
            </a:r>
            <a:r>
              <a:rPr sz="2400">
                <a:uFill>
                  <a:solidFill/>
                </a:uFill>
              </a:rPr>
              <a:t> from right to left so long as </a:t>
            </a:r>
            <a:r>
              <a:rPr sz="2000">
                <a:uFill>
                  <a:solidFill/>
                </a:uFill>
                <a:latin typeface="Lucida Sans Typewriter Regular"/>
                <a:ea typeface="Lucida Sans Typewriter Regular"/>
                <a:cs typeface="Lucida Sans Typewriter Regular"/>
                <a:sym typeface="Lucida Sans Typewriter Regular"/>
              </a:rPr>
              <a:t>(a[j] &gt; a[lo])</a:t>
            </a:r>
            <a:r>
              <a:rPr sz="2400">
                <a:uFill>
                  <a:solidFill/>
                </a:uFill>
              </a:rPr>
              <a:t>.</a:t>
            </a:r>
          </a:p>
          <a:p>
            <a:pPr lvl="1">
              <a:defRPr sz="1800">
                <a:uFillTx/>
              </a:defRPr>
            </a:pPr>
            <a:r>
              <a:rPr sz="2400">
                <a:uFill>
                  <a:solidFill/>
                </a:uFill>
              </a:rPr>
              <a:t>Exchange </a:t>
            </a:r>
            <a:r>
              <a:rPr sz="2000">
                <a:uFill>
                  <a:solidFill/>
                </a:uFill>
                <a:latin typeface="Lucida Sans Typewriter Regular"/>
                <a:ea typeface="Lucida Sans Typewriter Regular"/>
                <a:cs typeface="Lucida Sans Typewriter Regular"/>
                <a:sym typeface="Lucida Sans Typewriter Regular"/>
              </a:rPr>
              <a:t>a[i]</a:t>
            </a:r>
            <a:r>
              <a:rPr sz="2400">
                <a:uFill>
                  <a:solidFill/>
                </a:uFill>
              </a:rPr>
              <a:t> with </a:t>
            </a:r>
            <a:r>
              <a:rPr sz="2000">
                <a:uFill>
                  <a:solidFill/>
                </a:uFill>
                <a:latin typeface="Lucida Sans Typewriter Regular"/>
                <a:ea typeface="Lucida Sans Typewriter Regular"/>
                <a:cs typeface="Lucida Sans Typewriter Regular"/>
                <a:sym typeface="Lucida Sans Typewriter Regular"/>
              </a:rPr>
              <a:t>a[j]</a:t>
            </a:r>
            <a:r>
              <a:rPr sz="2400">
                <a:uFill>
                  <a:solidFill/>
                </a:uFill>
              </a:rPr>
              <a:t>.</a:t>
            </a:r>
          </a:p>
        </p:txBody>
      </p:sp>
      <p:sp>
        <p:nvSpPr>
          <p:cNvPr id="51" name="Shape 51"/>
          <p:cNvSpPr/>
          <p:nvPr/>
        </p:nvSpPr>
        <p:spPr>
          <a:xfrm>
            <a:off x="762000" y="7454900"/>
            <a:ext cx="356557"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lo</a:t>
            </a:r>
          </a:p>
        </p:txBody>
      </p:sp>
      <p:sp>
        <p:nvSpPr>
          <p:cNvPr id="52" name="Shape 52"/>
          <p:cNvSpPr/>
          <p:nvPr/>
        </p:nvSpPr>
        <p:spPr>
          <a:xfrm>
            <a:off x="9652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aphicFrame>
        <p:nvGraphicFramePr>
          <p:cNvPr id="53" name="Table 53"/>
          <p:cNvGraphicFramePr/>
          <p:nvPr/>
        </p:nvGraphicFramePr>
        <p:xfrm>
          <a:off x="635001" y="6210300"/>
          <a:ext cx="11350752" cy="711200"/>
        </p:xfrm>
        <a:graphic>
          <a:graphicData uri="http://schemas.openxmlformats.org/drawingml/2006/table">
            <a:tbl>
              <a:tblPr>
                <a:tableStyleId>{8F44A2F1-9E1F-4B54-A3A2-5F16C0AD49E2}</a:tableStyleId>
              </a:tblPr>
              <a:tblGrid>
                <a:gridCol w="709422">
                  <a:extLst>
                    <a:ext uri="{9D8B030D-6E8A-4147-A177-3AD203B41FA5}">
                      <a16:colId xmlns:a16="http://schemas.microsoft.com/office/drawing/2014/main" val="20000"/>
                    </a:ext>
                  </a:extLst>
                </a:gridCol>
                <a:gridCol w="709422">
                  <a:extLst>
                    <a:ext uri="{9D8B030D-6E8A-4147-A177-3AD203B41FA5}">
                      <a16:colId xmlns:a16="http://schemas.microsoft.com/office/drawing/2014/main" val="20001"/>
                    </a:ext>
                  </a:extLst>
                </a:gridCol>
                <a:gridCol w="709422">
                  <a:extLst>
                    <a:ext uri="{9D8B030D-6E8A-4147-A177-3AD203B41FA5}">
                      <a16:colId xmlns:a16="http://schemas.microsoft.com/office/drawing/2014/main" val="20002"/>
                    </a:ext>
                  </a:extLst>
                </a:gridCol>
                <a:gridCol w="709422">
                  <a:extLst>
                    <a:ext uri="{9D8B030D-6E8A-4147-A177-3AD203B41FA5}">
                      <a16:colId xmlns:a16="http://schemas.microsoft.com/office/drawing/2014/main" val="20003"/>
                    </a:ext>
                  </a:extLst>
                </a:gridCol>
                <a:gridCol w="709422">
                  <a:extLst>
                    <a:ext uri="{9D8B030D-6E8A-4147-A177-3AD203B41FA5}">
                      <a16:colId xmlns:a16="http://schemas.microsoft.com/office/drawing/2014/main" val="20004"/>
                    </a:ext>
                  </a:extLst>
                </a:gridCol>
                <a:gridCol w="709422">
                  <a:extLst>
                    <a:ext uri="{9D8B030D-6E8A-4147-A177-3AD203B41FA5}">
                      <a16:colId xmlns:a16="http://schemas.microsoft.com/office/drawing/2014/main" val="20005"/>
                    </a:ext>
                  </a:extLst>
                </a:gridCol>
                <a:gridCol w="709422">
                  <a:extLst>
                    <a:ext uri="{9D8B030D-6E8A-4147-A177-3AD203B41FA5}">
                      <a16:colId xmlns:a16="http://schemas.microsoft.com/office/drawing/2014/main" val="20006"/>
                    </a:ext>
                  </a:extLst>
                </a:gridCol>
                <a:gridCol w="709422">
                  <a:extLst>
                    <a:ext uri="{9D8B030D-6E8A-4147-A177-3AD203B41FA5}">
                      <a16:colId xmlns:a16="http://schemas.microsoft.com/office/drawing/2014/main" val="20007"/>
                    </a:ext>
                  </a:extLst>
                </a:gridCol>
                <a:gridCol w="709422">
                  <a:extLst>
                    <a:ext uri="{9D8B030D-6E8A-4147-A177-3AD203B41FA5}">
                      <a16:colId xmlns:a16="http://schemas.microsoft.com/office/drawing/2014/main" val="20008"/>
                    </a:ext>
                  </a:extLst>
                </a:gridCol>
                <a:gridCol w="709422">
                  <a:extLst>
                    <a:ext uri="{9D8B030D-6E8A-4147-A177-3AD203B41FA5}">
                      <a16:colId xmlns:a16="http://schemas.microsoft.com/office/drawing/2014/main" val="20009"/>
                    </a:ext>
                  </a:extLst>
                </a:gridCol>
                <a:gridCol w="709422">
                  <a:extLst>
                    <a:ext uri="{9D8B030D-6E8A-4147-A177-3AD203B41FA5}">
                      <a16:colId xmlns:a16="http://schemas.microsoft.com/office/drawing/2014/main" val="20010"/>
                    </a:ext>
                  </a:extLst>
                </a:gridCol>
                <a:gridCol w="709422">
                  <a:extLst>
                    <a:ext uri="{9D8B030D-6E8A-4147-A177-3AD203B41FA5}">
                      <a16:colId xmlns:a16="http://schemas.microsoft.com/office/drawing/2014/main" val="20011"/>
                    </a:ext>
                  </a:extLst>
                </a:gridCol>
                <a:gridCol w="709422">
                  <a:extLst>
                    <a:ext uri="{9D8B030D-6E8A-4147-A177-3AD203B41FA5}">
                      <a16:colId xmlns:a16="http://schemas.microsoft.com/office/drawing/2014/main" val="20012"/>
                    </a:ext>
                  </a:extLst>
                </a:gridCol>
                <a:gridCol w="709422">
                  <a:extLst>
                    <a:ext uri="{9D8B030D-6E8A-4147-A177-3AD203B41FA5}">
                      <a16:colId xmlns:a16="http://schemas.microsoft.com/office/drawing/2014/main" val="20013"/>
                    </a:ext>
                  </a:extLst>
                </a:gridCol>
                <a:gridCol w="709422">
                  <a:extLst>
                    <a:ext uri="{9D8B030D-6E8A-4147-A177-3AD203B41FA5}">
                      <a16:colId xmlns:a16="http://schemas.microsoft.com/office/drawing/2014/main" val="20014"/>
                    </a:ext>
                  </a:extLst>
                </a:gridCol>
                <a:gridCol w="709422">
                  <a:extLst>
                    <a:ext uri="{9D8B030D-6E8A-4147-A177-3AD203B41FA5}">
                      <a16:colId xmlns:a16="http://schemas.microsoft.com/office/drawing/2014/main" val="20015"/>
                    </a:ext>
                  </a:extLst>
                </a:gridCol>
              </a:tblGrid>
              <a:tr h="711200">
                <a:tc>
                  <a:txBody>
                    <a:bodyPr/>
                    <a:lstStyle/>
                    <a:p>
                      <a:pPr marL="58702" marR="58702" lvl="0" defTabSz="1295400">
                        <a:lnSpc>
                          <a:spcPct val="130000"/>
                        </a:lnSpc>
                        <a:defRPr sz="1800">
                          <a:uFillTx/>
                        </a:defRPr>
                      </a:pPr>
                      <a:r>
                        <a:rPr sz="2000">
                          <a:solidFill>
                            <a:srgbClr val="FFFFFF"/>
                          </a:solidFill>
                          <a:uFill>
                            <a:solidFill/>
                          </a:uFill>
                        </a:rPr>
                        <a:t>K</a:t>
                      </a:r>
                    </a:p>
                  </a:txBody>
                  <a:tcPr marL="50800" marR="50800" marT="50800" marB="50800" anchor="ctr" horzOverflow="overflow">
                    <a:lnL w="28575">
                      <a:miter lim="400000"/>
                    </a:lnL>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uFill>
                            <a:solidFill/>
                          </a:uFill>
                        </a:rPr>
                        <a:t>R</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T</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L</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U</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I</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M</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Q</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C</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X</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O</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S</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sp>
        <p:nvSpPr>
          <p:cNvPr id="54" name="Shape 54"/>
          <p:cNvSpPr/>
          <p:nvPr/>
        </p:nvSpPr>
        <p:spPr>
          <a:xfrm>
            <a:off x="1549400" y="7454900"/>
            <a:ext cx="231740"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i</a:t>
            </a:r>
          </a:p>
        </p:txBody>
      </p:sp>
      <p:sp>
        <p:nvSpPr>
          <p:cNvPr id="55" name="Shape 55"/>
          <p:cNvSpPr/>
          <p:nvPr/>
        </p:nvSpPr>
        <p:spPr>
          <a:xfrm>
            <a:off x="16891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56" name="Shape 56"/>
          <p:cNvSpPr/>
          <p:nvPr/>
        </p:nvSpPr>
        <p:spPr>
          <a:xfrm>
            <a:off x="11518900" y="7454900"/>
            <a:ext cx="234816"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j</a:t>
            </a:r>
          </a:p>
        </p:txBody>
      </p:sp>
      <p:sp>
        <p:nvSpPr>
          <p:cNvPr id="57" name="Shape 57"/>
          <p:cNvSpPr/>
          <p:nvPr/>
        </p:nvSpPr>
        <p:spPr>
          <a:xfrm>
            <a:off x="116586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58" name="Shape 58"/>
          <p:cNvSpPr/>
          <p:nvPr/>
        </p:nvSpPr>
        <p:spPr>
          <a:xfrm>
            <a:off x="637381" y="9004300"/>
            <a:ext cx="11353801" cy="3937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ctr">
              <a:defRPr sz="2000" b="1">
                <a:latin typeface="Lucida Grande"/>
                <a:ea typeface="Lucida Grande"/>
                <a:cs typeface="Lucida Grande"/>
                <a:sym typeface="Lucida Grande"/>
              </a:defRPr>
            </a:lvl1pPr>
          </a:lstStyle>
          <a:p>
            <a:pPr lvl="0">
              <a:defRPr sz="1800" b="0">
                <a:solidFill>
                  <a:srgbClr val="000000"/>
                </a:solidFill>
                <a:uFillTx/>
              </a:defRPr>
            </a:pPr>
            <a:r>
              <a:rPr sz="2000" b="1">
                <a:solidFill>
                  <a:srgbClr val="8D3124"/>
                </a:solidFill>
                <a:uFill>
                  <a:solidFill>
                    <a:srgbClr val="8D3124"/>
                  </a:solidFill>
                </a:uFill>
              </a:rPr>
              <a:t>stop i scan because a[i] &gt;= a[lo]</a:t>
            </a:r>
          </a:p>
        </p:txBody>
      </p:sp>
    </p:spTree>
    <p:extLst>
      <p:ext uri="{BB962C8B-B14F-4D97-AF65-F5344CB8AC3E}">
        <p14:creationId xmlns:p14="http://schemas.microsoft.com/office/powerpoint/2010/main" val="1902452027"/>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hape 60"/>
          <p:cNvSpPr>
            <a:spLocks noGrp="1"/>
          </p:cNvSpPr>
          <p:nvPr>
            <p:ph type="title"/>
          </p:nvPr>
        </p:nvSpPr>
        <p:spPr>
          <a:prstGeom prst="rect">
            <a:avLst/>
          </a:prstGeom>
        </p:spPr>
        <p:txBody>
          <a:bodyPr/>
          <a:lstStyle>
            <a:lvl1pPr>
              <a:lnSpc>
                <a:spcPts val="5900"/>
              </a:lnSpc>
              <a:defRPr>
                <a:uFill>
                  <a:solidFill>
                    <a:srgbClr val="0048AA"/>
                  </a:solidFill>
                </a:uFill>
              </a:defRPr>
            </a:lvl1pPr>
          </a:lstStyle>
          <a:p>
            <a:pPr lvl="0">
              <a:defRPr sz="1800">
                <a:uFillTx/>
              </a:defRPr>
            </a:pPr>
            <a:r>
              <a:rPr sz="2800">
                <a:uFill>
                  <a:solidFill>
                    <a:srgbClr val="0048AA"/>
                  </a:solidFill>
                </a:uFill>
              </a:rPr>
              <a:t>Quicksort partitioning demo</a:t>
            </a:r>
          </a:p>
        </p:txBody>
      </p:sp>
      <p:sp>
        <p:nvSpPr>
          <p:cNvPr id="61" name="Shape 61"/>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Repeat until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i</a:t>
            </a:r>
            <a:r>
              <a:rPr sz="2400">
                <a:solidFill>
                  <a:srgbClr val="005493"/>
                </a:solidFill>
                <a:uFill>
                  <a:solidFill>
                    <a:srgbClr val="0048AA"/>
                  </a:solidFill>
                </a:uFill>
              </a:rPr>
              <a:t> and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j</a:t>
            </a:r>
            <a:r>
              <a:rPr sz="2400">
                <a:solidFill>
                  <a:srgbClr val="005493"/>
                </a:solidFill>
                <a:uFill>
                  <a:solidFill>
                    <a:srgbClr val="0048AA"/>
                  </a:solidFill>
                </a:uFill>
              </a:rPr>
              <a:t> pointers cross.</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i</a:t>
            </a:r>
            <a:r>
              <a:rPr sz="2400">
                <a:uFill>
                  <a:solidFill/>
                </a:uFill>
              </a:rPr>
              <a:t> from left to right so long as </a:t>
            </a:r>
            <a:r>
              <a:rPr sz="2000">
                <a:uFill>
                  <a:solidFill/>
                </a:uFill>
                <a:latin typeface="Lucida Sans Typewriter Regular"/>
                <a:ea typeface="Lucida Sans Typewriter Regular"/>
                <a:cs typeface="Lucida Sans Typewriter Regular"/>
                <a:sym typeface="Lucida Sans Typewriter Regular"/>
              </a:rPr>
              <a:t>(a[i] &lt; a[lo])</a:t>
            </a:r>
            <a:r>
              <a:rPr sz="2400">
                <a:uFill>
                  <a:solidFill/>
                </a:uFill>
              </a:rPr>
              <a:t>.</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j</a:t>
            </a:r>
            <a:r>
              <a:rPr sz="2400">
                <a:uFill>
                  <a:solidFill/>
                </a:uFill>
              </a:rPr>
              <a:t> from right to left so long as </a:t>
            </a:r>
            <a:r>
              <a:rPr sz="2000">
                <a:uFill>
                  <a:solidFill/>
                </a:uFill>
                <a:latin typeface="Lucida Sans Typewriter Regular"/>
                <a:ea typeface="Lucida Sans Typewriter Regular"/>
                <a:cs typeface="Lucida Sans Typewriter Regular"/>
                <a:sym typeface="Lucida Sans Typewriter Regular"/>
              </a:rPr>
              <a:t>(a[j] &gt; a[lo])</a:t>
            </a:r>
            <a:r>
              <a:rPr sz="2400">
                <a:uFill>
                  <a:solidFill/>
                </a:uFill>
              </a:rPr>
              <a:t>.</a:t>
            </a:r>
          </a:p>
          <a:p>
            <a:pPr lvl="1">
              <a:defRPr sz="1800">
                <a:uFillTx/>
              </a:defRPr>
            </a:pPr>
            <a:r>
              <a:rPr sz="2400">
                <a:uFill>
                  <a:solidFill/>
                </a:uFill>
              </a:rPr>
              <a:t>Exchange </a:t>
            </a:r>
            <a:r>
              <a:rPr sz="2000">
                <a:uFill>
                  <a:solidFill/>
                </a:uFill>
                <a:latin typeface="Lucida Sans Typewriter Regular"/>
                <a:ea typeface="Lucida Sans Typewriter Regular"/>
                <a:cs typeface="Lucida Sans Typewriter Regular"/>
                <a:sym typeface="Lucida Sans Typewriter Regular"/>
              </a:rPr>
              <a:t>a[i]</a:t>
            </a:r>
            <a:r>
              <a:rPr sz="2400">
                <a:uFill>
                  <a:solidFill/>
                </a:uFill>
              </a:rPr>
              <a:t> with </a:t>
            </a:r>
            <a:r>
              <a:rPr sz="2000">
                <a:uFill>
                  <a:solidFill/>
                </a:uFill>
                <a:latin typeface="Lucida Sans Typewriter Regular"/>
                <a:ea typeface="Lucida Sans Typewriter Regular"/>
                <a:cs typeface="Lucida Sans Typewriter Regular"/>
                <a:sym typeface="Lucida Sans Typewriter Regular"/>
              </a:rPr>
              <a:t>a[j]</a:t>
            </a:r>
            <a:r>
              <a:rPr sz="2400">
                <a:uFill>
                  <a:solidFill/>
                </a:uFill>
              </a:rPr>
              <a:t>.</a:t>
            </a:r>
          </a:p>
        </p:txBody>
      </p:sp>
      <p:sp>
        <p:nvSpPr>
          <p:cNvPr id="62" name="Shape 62"/>
          <p:cNvSpPr/>
          <p:nvPr/>
        </p:nvSpPr>
        <p:spPr>
          <a:xfrm>
            <a:off x="762000" y="7454900"/>
            <a:ext cx="356557"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lo</a:t>
            </a:r>
          </a:p>
        </p:txBody>
      </p:sp>
      <p:sp>
        <p:nvSpPr>
          <p:cNvPr id="63" name="Shape 63"/>
          <p:cNvSpPr/>
          <p:nvPr/>
        </p:nvSpPr>
        <p:spPr>
          <a:xfrm>
            <a:off x="9652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aphicFrame>
        <p:nvGraphicFramePr>
          <p:cNvPr id="64" name="Table 64"/>
          <p:cNvGraphicFramePr/>
          <p:nvPr/>
        </p:nvGraphicFramePr>
        <p:xfrm>
          <a:off x="635001" y="6210300"/>
          <a:ext cx="11350752" cy="711200"/>
        </p:xfrm>
        <a:graphic>
          <a:graphicData uri="http://schemas.openxmlformats.org/drawingml/2006/table">
            <a:tbl>
              <a:tblPr>
                <a:tableStyleId>{8F44A2F1-9E1F-4B54-A3A2-5F16C0AD49E2}</a:tableStyleId>
              </a:tblPr>
              <a:tblGrid>
                <a:gridCol w="709422">
                  <a:extLst>
                    <a:ext uri="{9D8B030D-6E8A-4147-A177-3AD203B41FA5}">
                      <a16:colId xmlns:a16="http://schemas.microsoft.com/office/drawing/2014/main" val="20000"/>
                    </a:ext>
                  </a:extLst>
                </a:gridCol>
                <a:gridCol w="709422">
                  <a:extLst>
                    <a:ext uri="{9D8B030D-6E8A-4147-A177-3AD203B41FA5}">
                      <a16:colId xmlns:a16="http://schemas.microsoft.com/office/drawing/2014/main" val="20001"/>
                    </a:ext>
                  </a:extLst>
                </a:gridCol>
                <a:gridCol w="709422">
                  <a:extLst>
                    <a:ext uri="{9D8B030D-6E8A-4147-A177-3AD203B41FA5}">
                      <a16:colId xmlns:a16="http://schemas.microsoft.com/office/drawing/2014/main" val="20002"/>
                    </a:ext>
                  </a:extLst>
                </a:gridCol>
                <a:gridCol w="709422">
                  <a:extLst>
                    <a:ext uri="{9D8B030D-6E8A-4147-A177-3AD203B41FA5}">
                      <a16:colId xmlns:a16="http://schemas.microsoft.com/office/drawing/2014/main" val="20003"/>
                    </a:ext>
                  </a:extLst>
                </a:gridCol>
                <a:gridCol w="709422">
                  <a:extLst>
                    <a:ext uri="{9D8B030D-6E8A-4147-A177-3AD203B41FA5}">
                      <a16:colId xmlns:a16="http://schemas.microsoft.com/office/drawing/2014/main" val="20004"/>
                    </a:ext>
                  </a:extLst>
                </a:gridCol>
                <a:gridCol w="709422">
                  <a:extLst>
                    <a:ext uri="{9D8B030D-6E8A-4147-A177-3AD203B41FA5}">
                      <a16:colId xmlns:a16="http://schemas.microsoft.com/office/drawing/2014/main" val="20005"/>
                    </a:ext>
                  </a:extLst>
                </a:gridCol>
                <a:gridCol w="709422">
                  <a:extLst>
                    <a:ext uri="{9D8B030D-6E8A-4147-A177-3AD203B41FA5}">
                      <a16:colId xmlns:a16="http://schemas.microsoft.com/office/drawing/2014/main" val="20006"/>
                    </a:ext>
                  </a:extLst>
                </a:gridCol>
                <a:gridCol w="709422">
                  <a:extLst>
                    <a:ext uri="{9D8B030D-6E8A-4147-A177-3AD203B41FA5}">
                      <a16:colId xmlns:a16="http://schemas.microsoft.com/office/drawing/2014/main" val="20007"/>
                    </a:ext>
                  </a:extLst>
                </a:gridCol>
                <a:gridCol w="709422">
                  <a:extLst>
                    <a:ext uri="{9D8B030D-6E8A-4147-A177-3AD203B41FA5}">
                      <a16:colId xmlns:a16="http://schemas.microsoft.com/office/drawing/2014/main" val="20008"/>
                    </a:ext>
                  </a:extLst>
                </a:gridCol>
                <a:gridCol w="709422">
                  <a:extLst>
                    <a:ext uri="{9D8B030D-6E8A-4147-A177-3AD203B41FA5}">
                      <a16:colId xmlns:a16="http://schemas.microsoft.com/office/drawing/2014/main" val="20009"/>
                    </a:ext>
                  </a:extLst>
                </a:gridCol>
                <a:gridCol w="709422">
                  <a:extLst>
                    <a:ext uri="{9D8B030D-6E8A-4147-A177-3AD203B41FA5}">
                      <a16:colId xmlns:a16="http://schemas.microsoft.com/office/drawing/2014/main" val="20010"/>
                    </a:ext>
                  </a:extLst>
                </a:gridCol>
                <a:gridCol w="709422">
                  <a:extLst>
                    <a:ext uri="{9D8B030D-6E8A-4147-A177-3AD203B41FA5}">
                      <a16:colId xmlns:a16="http://schemas.microsoft.com/office/drawing/2014/main" val="20011"/>
                    </a:ext>
                  </a:extLst>
                </a:gridCol>
                <a:gridCol w="709422">
                  <a:extLst>
                    <a:ext uri="{9D8B030D-6E8A-4147-A177-3AD203B41FA5}">
                      <a16:colId xmlns:a16="http://schemas.microsoft.com/office/drawing/2014/main" val="20012"/>
                    </a:ext>
                  </a:extLst>
                </a:gridCol>
                <a:gridCol w="709422">
                  <a:extLst>
                    <a:ext uri="{9D8B030D-6E8A-4147-A177-3AD203B41FA5}">
                      <a16:colId xmlns:a16="http://schemas.microsoft.com/office/drawing/2014/main" val="20013"/>
                    </a:ext>
                  </a:extLst>
                </a:gridCol>
                <a:gridCol w="709422">
                  <a:extLst>
                    <a:ext uri="{9D8B030D-6E8A-4147-A177-3AD203B41FA5}">
                      <a16:colId xmlns:a16="http://schemas.microsoft.com/office/drawing/2014/main" val="20014"/>
                    </a:ext>
                  </a:extLst>
                </a:gridCol>
                <a:gridCol w="709422">
                  <a:extLst>
                    <a:ext uri="{9D8B030D-6E8A-4147-A177-3AD203B41FA5}">
                      <a16:colId xmlns:a16="http://schemas.microsoft.com/office/drawing/2014/main" val="20015"/>
                    </a:ext>
                  </a:extLst>
                </a:gridCol>
              </a:tblGrid>
              <a:tr h="711200">
                <a:tc>
                  <a:txBody>
                    <a:bodyPr/>
                    <a:lstStyle/>
                    <a:p>
                      <a:pPr marL="58702" marR="58702" lvl="0" defTabSz="1295400">
                        <a:lnSpc>
                          <a:spcPct val="130000"/>
                        </a:lnSpc>
                        <a:defRPr sz="1800">
                          <a:uFillTx/>
                        </a:defRPr>
                      </a:pPr>
                      <a:r>
                        <a:rPr sz="2000">
                          <a:solidFill>
                            <a:srgbClr val="FFFFFF"/>
                          </a:solidFill>
                          <a:uFill>
                            <a:solidFill/>
                          </a:uFill>
                        </a:rPr>
                        <a:t>K</a:t>
                      </a:r>
                    </a:p>
                  </a:txBody>
                  <a:tcPr marL="50800" marR="50800" marT="50800" marB="50800" anchor="ctr" horzOverflow="overflow">
                    <a:lnL w="28575">
                      <a:miter lim="400000"/>
                    </a:lnL>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uFill>
                            <a:solidFill/>
                          </a:uFill>
                        </a:rPr>
                        <a:t>R</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T</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L</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U</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I</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M</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Q</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C</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X</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O</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S</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sp>
        <p:nvSpPr>
          <p:cNvPr id="65" name="Shape 65"/>
          <p:cNvSpPr/>
          <p:nvPr/>
        </p:nvSpPr>
        <p:spPr>
          <a:xfrm>
            <a:off x="1549400" y="7454900"/>
            <a:ext cx="231740"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i</a:t>
            </a:r>
          </a:p>
        </p:txBody>
      </p:sp>
      <p:sp>
        <p:nvSpPr>
          <p:cNvPr id="66" name="Shape 66"/>
          <p:cNvSpPr/>
          <p:nvPr/>
        </p:nvSpPr>
        <p:spPr>
          <a:xfrm>
            <a:off x="16891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67" name="Shape 67"/>
          <p:cNvSpPr/>
          <p:nvPr/>
        </p:nvSpPr>
        <p:spPr>
          <a:xfrm>
            <a:off x="10795000" y="7454900"/>
            <a:ext cx="234816"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j</a:t>
            </a:r>
          </a:p>
        </p:txBody>
      </p:sp>
      <p:sp>
        <p:nvSpPr>
          <p:cNvPr id="68" name="Shape 68"/>
          <p:cNvSpPr/>
          <p:nvPr/>
        </p:nvSpPr>
        <p:spPr>
          <a:xfrm>
            <a:off x="109347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Tree>
    <p:extLst>
      <p:ext uri="{BB962C8B-B14F-4D97-AF65-F5344CB8AC3E}">
        <p14:creationId xmlns:p14="http://schemas.microsoft.com/office/powerpoint/2010/main" val="124110059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Shape 70"/>
          <p:cNvSpPr>
            <a:spLocks noGrp="1"/>
          </p:cNvSpPr>
          <p:nvPr>
            <p:ph type="title"/>
          </p:nvPr>
        </p:nvSpPr>
        <p:spPr>
          <a:prstGeom prst="rect">
            <a:avLst/>
          </a:prstGeom>
        </p:spPr>
        <p:txBody>
          <a:bodyPr/>
          <a:lstStyle>
            <a:lvl1pPr>
              <a:lnSpc>
                <a:spcPts val="5900"/>
              </a:lnSpc>
              <a:defRPr>
                <a:uFill>
                  <a:solidFill>
                    <a:srgbClr val="0048AA"/>
                  </a:solidFill>
                </a:uFill>
              </a:defRPr>
            </a:lvl1pPr>
          </a:lstStyle>
          <a:p>
            <a:pPr lvl="0">
              <a:defRPr sz="1800">
                <a:uFillTx/>
              </a:defRPr>
            </a:pPr>
            <a:r>
              <a:rPr sz="2800">
                <a:uFill>
                  <a:solidFill>
                    <a:srgbClr val="0048AA"/>
                  </a:solidFill>
                </a:uFill>
              </a:rPr>
              <a:t>Quicksort partitioning demo</a:t>
            </a:r>
          </a:p>
        </p:txBody>
      </p:sp>
      <p:sp>
        <p:nvSpPr>
          <p:cNvPr id="71" name="Shape 71"/>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Repeat until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i</a:t>
            </a:r>
            <a:r>
              <a:rPr sz="2400">
                <a:solidFill>
                  <a:srgbClr val="005493"/>
                </a:solidFill>
                <a:uFill>
                  <a:solidFill>
                    <a:srgbClr val="0048AA"/>
                  </a:solidFill>
                </a:uFill>
              </a:rPr>
              <a:t> and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j</a:t>
            </a:r>
            <a:r>
              <a:rPr sz="2400">
                <a:solidFill>
                  <a:srgbClr val="005493"/>
                </a:solidFill>
                <a:uFill>
                  <a:solidFill>
                    <a:srgbClr val="0048AA"/>
                  </a:solidFill>
                </a:uFill>
              </a:rPr>
              <a:t> pointers cross.</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i</a:t>
            </a:r>
            <a:r>
              <a:rPr sz="2400">
                <a:uFill>
                  <a:solidFill/>
                </a:uFill>
              </a:rPr>
              <a:t> from left to right so long as </a:t>
            </a:r>
            <a:r>
              <a:rPr sz="2000">
                <a:uFill>
                  <a:solidFill/>
                </a:uFill>
                <a:latin typeface="Lucida Sans Typewriter Regular"/>
                <a:ea typeface="Lucida Sans Typewriter Regular"/>
                <a:cs typeface="Lucida Sans Typewriter Regular"/>
                <a:sym typeface="Lucida Sans Typewriter Regular"/>
              </a:rPr>
              <a:t>(a[i] &lt; a[lo])</a:t>
            </a:r>
            <a:r>
              <a:rPr sz="2400">
                <a:uFill>
                  <a:solidFill/>
                </a:uFill>
              </a:rPr>
              <a:t>.</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j</a:t>
            </a:r>
            <a:r>
              <a:rPr sz="2400">
                <a:uFill>
                  <a:solidFill/>
                </a:uFill>
              </a:rPr>
              <a:t> from right to left so long as </a:t>
            </a:r>
            <a:r>
              <a:rPr sz="2000">
                <a:uFill>
                  <a:solidFill/>
                </a:uFill>
                <a:latin typeface="Lucida Sans Typewriter Regular"/>
                <a:ea typeface="Lucida Sans Typewriter Regular"/>
                <a:cs typeface="Lucida Sans Typewriter Regular"/>
                <a:sym typeface="Lucida Sans Typewriter Regular"/>
              </a:rPr>
              <a:t>(a[j] &gt; a[lo])</a:t>
            </a:r>
            <a:r>
              <a:rPr sz="2400">
                <a:uFill>
                  <a:solidFill/>
                </a:uFill>
              </a:rPr>
              <a:t>.</a:t>
            </a:r>
          </a:p>
          <a:p>
            <a:pPr lvl="1">
              <a:defRPr sz="1800">
                <a:uFillTx/>
              </a:defRPr>
            </a:pPr>
            <a:r>
              <a:rPr sz="2400">
                <a:uFill>
                  <a:solidFill/>
                </a:uFill>
              </a:rPr>
              <a:t>Exchange </a:t>
            </a:r>
            <a:r>
              <a:rPr sz="2000">
                <a:uFill>
                  <a:solidFill/>
                </a:uFill>
                <a:latin typeface="Lucida Sans Typewriter Regular"/>
                <a:ea typeface="Lucida Sans Typewriter Regular"/>
                <a:cs typeface="Lucida Sans Typewriter Regular"/>
                <a:sym typeface="Lucida Sans Typewriter Regular"/>
              </a:rPr>
              <a:t>a[i]</a:t>
            </a:r>
            <a:r>
              <a:rPr sz="2400">
                <a:uFill>
                  <a:solidFill/>
                </a:uFill>
              </a:rPr>
              <a:t> with </a:t>
            </a:r>
            <a:r>
              <a:rPr sz="2000">
                <a:uFill>
                  <a:solidFill/>
                </a:uFill>
                <a:latin typeface="Lucida Sans Typewriter Regular"/>
                <a:ea typeface="Lucida Sans Typewriter Regular"/>
                <a:cs typeface="Lucida Sans Typewriter Regular"/>
                <a:sym typeface="Lucida Sans Typewriter Regular"/>
              </a:rPr>
              <a:t>a[j]</a:t>
            </a:r>
            <a:r>
              <a:rPr sz="2400">
                <a:uFill>
                  <a:solidFill/>
                </a:uFill>
              </a:rPr>
              <a:t>.</a:t>
            </a:r>
          </a:p>
        </p:txBody>
      </p:sp>
      <p:sp>
        <p:nvSpPr>
          <p:cNvPr id="72" name="Shape 72"/>
          <p:cNvSpPr/>
          <p:nvPr/>
        </p:nvSpPr>
        <p:spPr>
          <a:xfrm>
            <a:off x="762000" y="7454900"/>
            <a:ext cx="356557"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lo</a:t>
            </a:r>
          </a:p>
        </p:txBody>
      </p:sp>
      <p:sp>
        <p:nvSpPr>
          <p:cNvPr id="73" name="Shape 73"/>
          <p:cNvSpPr/>
          <p:nvPr/>
        </p:nvSpPr>
        <p:spPr>
          <a:xfrm>
            <a:off x="9652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aphicFrame>
        <p:nvGraphicFramePr>
          <p:cNvPr id="74" name="Table 74"/>
          <p:cNvGraphicFramePr/>
          <p:nvPr/>
        </p:nvGraphicFramePr>
        <p:xfrm>
          <a:off x="635001" y="6210300"/>
          <a:ext cx="11350752" cy="711200"/>
        </p:xfrm>
        <a:graphic>
          <a:graphicData uri="http://schemas.openxmlformats.org/drawingml/2006/table">
            <a:tbl>
              <a:tblPr>
                <a:tableStyleId>{8F44A2F1-9E1F-4B54-A3A2-5F16C0AD49E2}</a:tableStyleId>
              </a:tblPr>
              <a:tblGrid>
                <a:gridCol w="709422">
                  <a:extLst>
                    <a:ext uri="{9D8B030D-6E8A-4147-A177-3AD203B41FA5}">
                      <a16:colId xmlns:a16="http://schemas.microsoft.com/office/drawing/2014/main" val="20000"/>
                    </a:ext>
                  </a:extLst>
                </a:gridCol>
                <a:gridCol w="709422">
                  <a:extLst>
                    <a:ext uri="{9D8B030D-6E8A-4147-A177-3AD203B41FA5}">
                      <a16:colId xmlns:a16="http://schemas.microsoft.com/office/drawing/2014/main" val="20001"/>
                    </a:ext>
                  </a:extLst>
                </a:gridCol>
                <a:gridCol w="709422">
                  <a:extLst>
                    <a:ext uri="{9D8B030D-6E8A-4147-A177-3AD203B41FA5}">
                      <a16:colId xmlns:a16="http://schemas.microsoft.com/office/drawing/2014/main" val="20002"/>
                    </a:ext>
                  </a:extLst>
                </a:gridCol>
                <a:gridCol w="709422">
                  <a:extLst>
                    <a:ext uri="{9D8B030D-6E8A-4147-A177-3AD203B41FA5}">
                      <a16:colId xmlns:a16="http://schemas.microsoft.com/office/drawing/2014/main" val="20003"/>
                    </a:ext>
                  </a:extLst>
                </a:gridCol>
                <a:gridCol w="709422">
                  <a:extLst>
                    <a:ext uri="{9D8B030D-6E8A-4147-A177-3AD203B41FA5}">
                      <a16:colId xmlns:a16="http://schemas.microsoft.com/office/drawing/2014/main" val="20004"/>
                    </a:ext>
                  </a:extLst>
                </a:gridCol>
                <a:gridCol w="709422">
                  <a:extLst>
                    <a:ext uri="{9D8B030D-6E8A-4147-A177-3AD203B41FA5}">
                      <a16:colId xmlns:a16="http://schemas.microsoft.com/office/drawing/2014/main" val="20005"/>
                    </a:ext>
                  </a:extLst>
                </a:gridCol>
                <a:gridCol w="709422">
                  <a:extLst>
                    <a:ext uri="{9D8B030D-6E8A-4147-A177-3AD203B41FA5}">
                      <a16:colId xmlns:a16="http://schemas.microsoft.com/office/drawing/2014/main" val="20006"/>
                    </a:ext>
                  </a:extLst>
                </a:gridCol>
                <a:gridCol w="709422">
                  <a:extLst>
                    <a:ext uri="{9D8B030D-6E8A-4147-A177-3AD203B41FA5}">
                      <a16:colId xmlns:a16="http://schemas.microsoft.com/office/drawing/2014/main" val="20007"/>
                    </a:ext>
                  </a:extLst>
                </a:gridCol>
                <a:gridCol w="709422">
                  <a:extLst>
                    <a:ext uri="{9D8B030D-6E8A-4147-A177-3AD203B41FA5}">
                      <a16:colId xmlns:a16="http://schemas.microsoft.com/office/drawing/2014/main" val="20008"/>
                    </a:ext>
                  </a:extLst>
                </a:gridCol>
                <a:gridCol w="709422">
                  <a:extLst>
                    <a:ext uri="{9D8B030D-6E8A-4147-A177-3AD203B41FA5}">
                      <a16:colId xmlns:a16="http://schemas.microsoft.com/office/drawing/2014/main" val="20009"/>
                    </a:ext>
                  </a:extLst>
                </a:gridCol>
                <a:gridCol w="709422">
                  <a:extLst>
                    <a:ext uri="{9D8B030D-6E8A-4147-A177-3AD203B41FA5}">
                      <a16:colId xmlns:a16="http://schemas.microsoft.com/office/drawing/2014/main" val="20010"/>
                    </a:ext>
                  </a:extLst>
                </a:gridCol>
                <a:gridCol w="709422">
                  <a:extLst>
                    <a:ext uri="{9D8B030D-6E8A-4147-A177-3AD203B41FA5}">
                      <a16:colId xmlns:a16="http://schemas.microsoft.com/office/drawing/2014/main" val="20011"/>
                    </a:ext>
                  </a:extLst>
                </a:gridCol>
                <a:gridCol w="709422">
                  <a:extLst>
                    <a:ext uri="{9D8B030D-6E8A-4147-A177-3AD203B41FA5}">
                      <a16:colId xmlns:a16="http://schemas.microsoft.com/office/drawing/2014/main" val="20012"/>
                    </a:ext>
                  </a:extLst>
                </a:gridCol>
                <a:gridCol w="709422">
                  <a:extLst>
                    <a:ext uri="{9D8B030D-6E8A-4147-A177-3AD203B41FA5}">
                      <a16:colId xmlns:a16="http://schemas.microsoft.com/office/drawing/2014/main" val="20013"/>
                    </a:ext>
                  </a:extLst>
                </a:gridCol>
                <a:gridCol w="709422">
                  <a:extLst>
                    <a:ext uri="{9D8B030D-6E8A-4147-A177-3AD203B41FA5}">
                      <a16:colId xmlns:a16="http://schemas.microsoft.com/office/drawing/2014/main" val="20014"/>
                    </a:ext>
                  </a:extLst>
                </a:gridCol>
                <a:gridCol w="709422">
                  <a:extLst>
                    <a:ext uri="{9D8B030D-6E8A-4147-A177-3AD203B41FA5}">
                      <a16:colId xmlns:a16="http://schemas.microsoft.com/office/drawing/2014/main" val="20015"/>
                    </a:ext>
                  </a:extLst>
                </a:gridCol>
              </a:tblGrid>
              <a:tr h="711200">
                <a:tc>
                  <a:txBody>
                    <a:bodyPr/>
                    <a:lstStyle/>
                    <a:p>
                      <a:pPr marL="58702" marR="58702" lvl="0" defTabSz="1295400">
                        <a:lnSpc>
                          <a:spcPct val="130000"/>
                        </a:lnSpc>
                        <a:defRPr sz="1800">
                          <a:uFillTx/>
                        </a:defRPr>
                      </a:pPr>
                      <a:r>
                        <a:rPr sz="2000">
                          <a:solidFill>
                            <a:srgbClr val="FFFFFF"/>
                          </a:solidFill>
                          <a:uFill>
                            <a:solidFill/>
                          </a:uFill>
                        </a:rPr>
                        <a:t>K</a:t>
                      </a:r>
                    </a:p>
                  </a:txBody>
                  <a:tcPr marL="50800" marR="50800" marT="50800" marB="50800" anchor="ctr" horzOverflow="overflow">
                    <a:lnL w="28575">
                      <a:miter lim="400000"/>
                    </a:lnL>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uFill>
                            <a:solidFill/>
                          </a:uFill>
                        </a:rPr>
                        <a:t>R</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T</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L</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U</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I</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M</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Q</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C</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X</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O</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S</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sp>
        <p:nvSpPr>
          <p:cNvPr id="75" name="Shape 75"/>
          <p:cNvSpPr/>
          <p:nvPr/>
        </p:nvSpPr>
        <p:spPr>
          <a:xfrm>
            <a:off x="1549400" y="7454900"/>
            <a:ext cx="231740"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i</a:t>
            </a:r>
          </a:p>
        </p:txBody>
      </p:sp>
      <p:sp>
        <p:nvSpPr>
          <p:cNvPr id="76" name="Shape 76"/>
          <p:cNvSpPr/>
          <p:nvPr/>
        </p:nvSpPr>
        <p:spPr>
          <a:xfrm>
            <a:off x="16891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77" name="Shape 77"/>
          <p:cNvSpPr/>
          <p:nvPr/>
        </p:nvSpPr>
        <p:spPr>
          <a:xfrm>
            <a:off x="10071100" y="7454900"/>
            <a:ext cx="234816"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j</a:t>
            </a:r>
          </a:p>
        </p:txBody>
      </p:sp>
      <p:sp>
        <p:nvSpPr>
          <p:cNvPr id="78" name="Shape 78"/>
          <p:cNvSpPr/>
          <p:nvPr/>
        </p:nvSpPr>
        <p:spPr>
          <a:xfrm>
            <a:off x="102108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Tree>
    <p:extLst>
      <p:ext uri="{BB962C8B-B14F-4D97-AF65-F5344CB8AC3E}">
        <p14:creationId xmlns:p14="http://schemas.microsoft.com/office/powerpoint/2010/main" val="170948860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Shape 80"/>
          <p:cNvSpPr>
            <a:spLocks noGrp="1"/>
          </p:cNvSpPr>
          <p:nvPr>
            <p:ph type="title"/>
          </p:nvPr>
        </p:nvSpPr>
        <p:spPr>
          <a:prstGeom prst="rect">
            <a:avLst/>
          </a:prstGeom>
        </p:spPr>
        <p:txBody>
          <a:bodyPr/>
          <a:lstStyle>
            <a:lvl1pPr>
              <a:lnSpc>
                <a:spcPts val="5900"/>
              </a:lnSpc>
              <a:defRPr>
                <a:uFill>
                  <a:solidFill>
                    <a:srgbClr val="0048AA"/>
                  </a:solidFill>
                </a:uFill>
              </a:defRPr>
            </a:lvl1pPr>
          </a:lstStyle>
          <a:p>
            <a:pPr lvl="0">
              <a:defRPr sz="1800">
                <a:uFillTx/>
              </a:defRPr>
            </a:pPr>
            <a:r>
              <a:rPr sz="2800">
                <a:uFill>
                  <a:solidFill>
                    <a:srgbClr val="0048AA"/>
                  </a:solidFill>
                </a:uFill>
              </a:rPr>
              <a:t>Quicksort partitioning demo</a:t>
            </a:r>
          </a:p>
        </p:txBody>
      </p:sp>
      <p:sp>
        <p:nvSpPr>
          <p:cNvPr id="81" name="Shape 81"/>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Repeat until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i</a:t>
            </a:r>
            <a:r>
              <a:rPr sz="2400">
                <a:solidFill>
                  <a:srgbClr val="005493"/>
                </a:solidFill>
                <a:uFill>
                  <a:solidFill>
                    <a:srgbClr val="0048AA"/>
                  </a:solidFill>
                </a:uFill>
              </a:rPr>
              <a:t> and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j</a:t>
            </a:r>
            <a:r>
              <a:rPr sz="2400">
                <a:solidFill>
                  <a:srgbClr val="005493"/>
                </a:solidFill>
                <a:uFill>
                  <a:solidFill>
                    <a:srgbClr val="0048AA"/>
                  </a:solidFill>
                </a:uFill>
              </a:rPr>
              <a:t> pointers cross.</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i</a:t>
            </a:r>
            <a:r>
              <a:rPr sz="2400">
                <a:uFill>
                  <a:solidFill/>
                </a:uFill>
              </a:rPr>
              <a:t> from left to right so long as </a:t>
            </a:r>
            <a:r>
              <a:rPr sz="2000">
                <a:uFill>
                  <a:solidFill/>
                </a:uFill>
                <a:latin typeface="Lucida Sans Typewriter Regular"/>
                <a:ea typeface="Lucida Sans Typewriter Regular"/>
                <a:cs typeface="Lucida Sans Typewriter Regular"/>
                <a:sym typeface="Lucida Sans Typewriter Regular"/>
              </a:rPr>
              <a:t>(a[i] &lt; a[lo])</a:t>
            </a:r>
            <a:r>
              <a:rPr sz="2400">
                <a:uFill>
                  <a:solidFill/>
                </a:uFill>
              </a:rPr>
              <a:t>.</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j</a:t>
            </a:r>
            <a:r>
              <a:rPr sz="2400">
                <a:uFill>
                  <a:solidFill/>
                </a:uFill>
              </a:rPr>
              <a:t> from right to left so long as </a:t>
            </a:r>
            <a:r>
              <a:rPr sz="2000">
                <a:uFill>
                  <a:solidFill/>
                </a:uFill>
                <a:latin typeface="Lucida Sans Typewriter Regular"/>
                <a:ea typeface="Lucida Sans Typewriter Regular"/>
                <a:cs typeface="Lucida Sans Typewriter Regular"/>
                <a:sym typeface="Lucida Sans Typewriter Regular"/>
              </a:rPr>
              <a:t>(a[j] &gt; a[lo])</a:t>
            </a:r>
            <a:r>
              <a:rPr sz="2400">
                <a:uFill>
                  <a:solidFill/>
                </a:uFill>
              </a:rPr>
              <a:t>.</a:t>
            </a:r>
          </a:p>
          <a:p>
            <a:pPr lvl="1">
              <a:defRPr sz="1800">
                <a:uFillTx/>
              </a:defRPr>
            </a:pPr>
            <a:r>
              <a:rPr sz="2400">
                <a:uFill>
                  <a:solidFill/>
                </a:uFill>
              </a:rPr>
              <a:t>Exchange </a:t>
            </a:r>
            <a:r>
              <a:rPr sz="2000">
                <a:uFill>
                  <a:solidFill/>
                </a:uFill>
                <a:latin typeface="Lucida Sans Typewriter Regular"/>
                <a:ea typeface="Lucida Sans Typewriter Regular"/>
                <a:cs typeface="Lucida Sans Typewriter Regular"/>
                <a:sym typeface="Lucida Sans Typewriter Regular"/>
              </a:rPr>
              <a:t>a[i]</a:t>
            </a:r>
            <a:r>
              <a:rPr sz="2400">
                <a:uFill>
                  <a:solidFill/>
                </a:uFill>
              </a:rPr>
              <a:t> with </a:t>
            </a:r>
            <a:r>
              <a:rPr sz="2000">
                <a:uFill>
                  <a:solidFill/>
                </a:uFill>
                <a:latin typeface="Lucida Sans Typewriter Regular"/>
                <a:ea typeface="Lucida Sans Typewriter Regular"/>
                <a:cs typeface="Lucida Sans Typewriter Regular"/>
                <a:sym typeface="Lucida Sans Typewriter Regular"/>
              </a:rPr>
              <a:t>a[j]</a:t>
            </a:r>
            <a:r>
              <a:rPr sz="2400">
                <a:uFill>
                  <a:solidFill/>
                </a:uFill>
              </a:rPr>
              <a:t>.</a:t>
            </a:r>
          </a:p>
        </p:txBody>
      </p:sp>
      <p:sp>
        <p:nvSpPr>
          <p:cNvPr id="82" name="Shape 82"/>
          <p:cNvSpPr/>
          <p:nvPr/>
        </p:nvSpPr>
        <p:spPr>
          <a:xfrm>
            <a:off x="762000" y="7454900"/>
            <a:ext cx="356557"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lo</a:t>
            </a:r>
          </a:p>
        </p:txBody>
      </p:sp>
      <p:sp>
        <p:nvSpPr>
          <p:cNvPr id="83" name="Shape 83"/>
          <p:cNvSpPr/>
          <p:nvPr/>
        </p:nvSpPr>
        <p:spPr>
          <a:xfrm>
            <a:off x="9652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aphicFrame>
        <p:nvGraphicFramePr>
          <p:cNvPr id="84" name="Table 84"/>
          <p:cNvGraphicFramePr/>
          <p:nvPr/>
        </p:nvGraphicFramePr>
        <p:xfrm>
          <a:off x="635001" y="6210300"/>
          <a:ext cx="11350752" cy="711200"/>
        </p:xfrm>
        <a:graphic>
          <a:graphicData uri="http://schemas.openxmlformats.org/drawingml/2006/table">
            <a:tbl>
              <a:tblPr>
                <a:tableStyleId>{8F44A2F1-9E1F-4B54-A3A2-5F16C0AD49E2}</a:tableStyleId>
              </a:tblPr>
              <a:tblGrid>
                <a:gridCol w="709422">
                  <a:extLst>
                    <a:ext uri="{9D8B030D-6E8A-4147-A177-3AD203B41FA5}">
                      <a16:colId xmlns:a16="http://schemas.microsoft.com/office/drawing/2014/main" val="20000"/>
                    </a:ext>
                  </a:extLst>
                </a:gridCol>
                <a:gridCol w="709422">
                  <a:extLst>
                    <a:ext uri="{9D8B030D-6E8A-4147-A177-3AD203B41FA5}">
                      <a16:colId xmlns:a16="http://schemas.microsoft.com/office/drawing/2014/main" val="20001"/>
                    </a:ext>
                  </a:extLst>
                </a:gridCol>
                <a:gridCol w="709422">
                  <a:extLst>
                    <a:ext uri="{9D8B030D-6E8A-4147-A177-3AD203B41FA5}">
                      <a16:colId xmlns:a16="http://schemas.microsoft.com/office/drawing/2014/main" val="20002"/>
                    </a:ext>
                  </a:extLst>
                </a:gridCol>
                <a:gridCol w="709422">
                  <a:extLst>
                    <a:ext uri="{9D8B030D-6E8A-4147-A177-3AD203B41FA5}">
                      <a16:colId xmlns:a16="http://schemas.microsoft.com/office/drawing/2014/main" val="20003"/>
                    </a:ext>
                  </a:extLst>
                </a:gridCol>
                <a:gridCol w="709422">
                  <a:extLst>
                    <a:ext uri="{9D8B030D-6E8A-4147-A177-3AD203B41FA5}">
                      <a16:colId xmlns:a16="http://schemas.microsoft.com/office/drawing/2014/main" val="20004"/>
                    </a:ext>
                  </a:extLst>
                </a:gridCol>
                <a:gridCol w="709422">
                  <a:extLst>
                    <a:ext uri="{9D8B030D-6E8A-4147-A177-3AD203B41FA5}">
                      <a16:colId xmlns:a16="http://schemas.microsoft.com/office/drawing/2014/main" val="20005"/>
                    </a:ext>
                  </a:extLst>
                </a:gridCol>
                <a:gridCol w="709422">
                  <a:extLst>
                    <a:ext uri="{9D8B030D-6E8A-4147-A177-3AD203B41FA5}">
                      <a16:colId xmlns:a16="http://schemas.microsoft.com/office/drawing/2014/main" val="20006"/>
                    </a:ext>
                  </a:extLst>
                </a:gridCol>
                <a:gridCol w="709422">
                  <a:extLst>
                    <a:ext uri="{9D8B030D-6E8A-4147-A177-3AD203B41FA5}">
                      <a16:colId xmlns:a16="http://schemas.microsoft.com/office/drawing/2014/main" val="20007"/>
                    </a:ext>
                  </a:extLst>
                </a:gridCol>
                <a:gridCol w="709422">
                  <a:extLst>
                    <a:ext uri="{9D8B030D-6E8A-4147-A177-3AD203B41FA5}">
                      <a16:colId xmlns:a16="http://schemas.microsoft.com/office/drawing/2014/main" val="20008"/>
                    </a:ext>
                  </a:extLst>
                </a:gridCol>
                <a:gridCol w="709422">
                  <a:extLst>
                    <a:ext uri="{9D8B030D-6E8A-4147-A177-3AD203B41FA5}">
                      <a16:colId xmlns:a16="http://schemas.microsoft.com/office/drawing/2014/main" val="20009"/>
                    </a:ext>
                  </a:extLst>
                </a:gridCol>
                <a:gridCol w="709422">
                  <a:extLst>
                    <a:ext uri="{9D8B030D-6E8A-4147-A177-3AD203B41FA5}">
                      <a16:colId xmlns:a16="http://schemas.microsoft.com/office/drawing/2014/main" val="20010"/>
                    </a:ext>
                  </a:extLst>
                </a:gridCol>
                <a:gridCol w="709422">
                  <a:extLst>
                    <a:ext uri="{9D8B030D-6E8A-4147-A177-3AD203B41FA5}">
                      <a16:colId xmlns:a16="http://schemas.microsoft.com/office/drawing/2014/main" val="20011"/>
                    </a:ext>
                  </a:extLst>
                </a:gridCol>
                <a:gridCol w="709422">
                  <a:extLst>
                    <a:ext uri="{9D8B030D-6E8A-4147-A177-3AD203B41FA5}">
                      <a16:colId xmlns:a16="http://schemas.microsoft.com/office/drawing/2014/main" val="20012"/>
                    </a:ext>
                  </a:extLst>
                </a:gridCol>
                <a:gridCol w="709422">
                  <a:extLst>
                    <a:ext uri="{9D8B030D-6E8A-4147-A177-3AD203B41FA5}">
                      <a16:colId xmlns:a16="http://schemas.microsoft.com/office/drawing/2014/main" val="20013"/>
                    </a:ext>
                  </a:extLst>
                </a:gridCol>
                <a:gridCol w="709422">
                  <a:extLst>
                    <a:ext uri="{9D8B030D-6E8A-4147-A177-3AD203B41FA5}">
                      <a16:colId xmlns:a16="http://schemas.microsoft.com/office/drawing/2014/main" val="20014"/>
                    </a:ext>
                  </a:extLst>
                </a:gridCol>
                <a:gridCol w="709422">
                  <a:extLst>
                    <a:ext uri="{9D8B030D-6E8A-4147-A177-3AD203B41FA5}">
                      <a16:colId xmlns:a16="http://schemas.microsoft.com/office/drawing/2014/main" val="20015"/>
                    </a:ext>
                  </a:extLst>
                </a:gridCol>
              </a:tblGrid>
              <a:tr h="711200">
                <a:tc>
                  <a:txBody>
                    <a:bodyPr/>
                    <a:lstStyle/>
                    <a:p>
                      <a:pPr marL="58702" marR="58702" lvl="0" defTabSz="1295400">
                        <a:lnSpc>
                          <a:spcPct val="130000"/>
                        </a:lnSpc>
                        <a:defRPr sz="1800">
                          <a:uFillTx/>
                        </a:defRPr>
                      </a:pPr>
                      <a:r>
                        <a:rPr sz="2000">
                          <a:solidFill>
                            <a:srgbClr val="FFFFFF"/>
                          </a:solidFill>
                          <a:uFill>
                            <a:solidFill/>
                          </a:uFill>
                        </a:rPr>
                        <a:t>K</a:t>
                      </a:r>
                    </a:p>
                  </a:txBody>
                  <a:tcPr marL="50800" marR="50800" marT="50800" marB="50800" anchor="ctr" horzOverflow="overflow">
                    <a:lnL w="28575">
                      <a:miter lim="400000"/>
                    </a:lnL>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uFill>
                            <a:solidFill/>
                          </a:uFill>
                        </a:rPr>
                        <a:t>R</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T</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L</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U</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I</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M</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Q</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C</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X</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O</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S</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sp>
        <p:nvSpPr>
          <p:cNvPr id="85" name="Shape 85"/>
          <p:cNvSpPr/>
          <p:nvPr/>
        </p:nvSpPr>
        <p:spPr>
          <a:xfrm>
            <a:off x="1549400" y="7454900"/>
            <a:ext cx="231740"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i</a:t>
            </a:r>
          </a:p>
        </p:txBody>
      </p:sp>
      <p:sp>
        <p:nvSpPr>
          <p:cNvPr id="86" name="Shape 86"/>
          <p:cNvSpPr/>
          <p:nvPr/>
        </p:nvSpPr>
        <p:spPr>
          <a:xfrm>
            <a:off x="16891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87" name="Shape 87"/>
          <p:cNvSpPr/>
          <p:nvPr/>
        </p:nvSpPr>
        <p:spPr>
          <a:xfrm>
            <a:off x="9385300" y="7454900"/>
            <a:ext cx="234816"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j</a:t>
            </a:r>
          </a:p>
        </p:txBody>
      </p:sp>
      <p:sp>
        <p:nvSpPr>
          <p:cNvPr id="88" name="Shape 88"/>
          <p:cNvSpPr/>
          <p:nvPr/>
        </p:nvSpPr>
        <p:spPr>
          <a:xfrm>
            <a:off x="95250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89" name="Shape 89"/>
          <p:cNvSpPr/>
          <p:nvPr/>
        </p:nvSpPr>
        <p:spPr>
          <a:xfrm>
            <a:off x="637381" y="9004300"/>
            <a:ext cx="11353801" cy="3937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ctr">
              <a:defRPr sz="2000" b="1">
                <a:latin typeface="Lucida Grande"/>
                <a:ea typeface="Lucida Grande"/>
                <a:cs typeface="Lucida Grande"/>
                <a:sym typeface="Lucida Grande"/>
              </a:defRPr>
            </a:lvl1pPr>
          </a:lstStyle>
          <a:p>
            <a:pPr lvl="0">
              <a:defRPr sz="1800" b="0">
                <a:solidFill>
                  <a:srgbClr val="000000"/>
                </a:solidFill>
                <a:uFillTx/>
              </a:defRPr>
            </a:pPr>
            <a:r>
              <a:rPr sz="2000" b="1">
                <a:solidFill>
                  <a:srgbClr val="8D3124"/>
                </a:solidFill>
                <a:uFill>
                  <a:solidFill>
                    <a:srgbClr val="8D3124"/>
                  </a:solidFill>
                </a:uFill>
              </a:rPr>
              <a:t>stop j scan and exchange a[i] with a[j]</a:t>
            </a:r>
          </a:p>
        </p:txBody>
      </p:sp>
    </p:spTree>
    <p:extLst>
      <p:ext uri="{BB962C8B-B14F-4D97-AF65-F5344CB8AC3E}">
        <p14:creationId xmlns:p14="http://schemas.microsoft.com/office/powerpoint/2010/main" val="852136734"/>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Shape 91"/>
          <p:cNvSpPr>
            <a:spLocks noGrp="1"/>
          </p:cNvSpPr>
          <p:nvPr>
            <p:ph type="title"/>
          </p:nvPr>
        </p:nvSpPr>
        <p:spPr>
          <a:prstGeom prst="rect">
            <a:avLst/>
          </a:prstGeom>
        </p:spPr>
        <p:txBody>
          <a:bodyPr/>
          <a:lstStyle>
            <a:lvl1pPr>
              <a:lnSpc>
                <a:spcPts val="5900"/>
              </a:lnSpc>
              <a:defRPr>
                <a:uFill>
                  <a:solidFill>
                    <a:srgbClr val="0048AA"/>
                  </a:solidFill>
                </a:uFill>
              </a:defRPr>
            </a:lvl1pPr>
          </a:lstStyle>
          <a:p>
            <a:pPr lvl="0">
              <a:defRPr sz="1800">
                <a:uFillTx/>
              </a:defRPr>
            </a:pPr>
            <a:r>
              <a:rPr sz="2800">
                <a:uFill>
                  <a:solidFill>
                    <a:srgbClr val="0048AA"/>
                  </a:solidFill>
                </a:uFill>
              </a:rPr>
              <a:t>Quicksort partitioning demo</a:t>
            </a:r>
          </a:p>
        </p:txBody>
      </p:sp>
      <p:sp>
        <p:nvSpPr>
          <p:cNvPr id="92" name="Shape 92"/>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Repeat until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i</a:t>
            </a:r>
            <a:r>
              <a:rPr sz="2400">
                <a:solidFill>
                  <a:srgbClr val="005493"/>
                </a:solidFill>
                <a:uFill>
                  <a:solidFill>
                    <a:srgbClr val="0048AA"/>
                  </a:solidFill>
                </a:uFill>
              </a:rPr>
              <a:t> and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j</a:t>
            </a:r>
            <a:r>
              <a:rPr sz="2400">
                <a:solidFill>
                  <a:srgbClr val="005493"/>
                </a:solidFill>
                <a:uFill>
                  <a:solidFill>
                    <a:srgbClr val="0048AA"/>
                  </a:solidFill>
                </a:uFill>
              </a:rPr>
              <a:t> pointers cross.</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i</a:t>
            </a:r>
            <a:r>
              <a:rPr sz="2400">
                <a:uFill>
                  <a:solidFill/>
                </a:uFill>
              </a:rPr>
              <a:t> from left to right so long as </a:t>
            </a:r>
            <a:r>
              <a:rPr sz="2000">
                <a:uFill>
                  <a:solidFill/>
                </a:uFill>
                <a:latin typeface="Lucida Sans Typewriter Regular"/>
                <a:ea typeface="Lucida Sans Typewriter Regular"/>
                <a:cs typeface="Lucida Sans Typewriter Regular"/>
                <a:sym typeface="Lucida Sans Typewriter Regular"/>
              </a:rPr>
              <a:t>(a[i] &lt; a[lo])</a:t>
            </a:r>
            <a:r>
              <a:rPr sz="2400">
                <a:uFill>
                  <a:solidFill/>
                </a:uFill>
              </a:rPr>
              <a:t>.</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j</a:t>
            </a:r>
            <a:r>
              <a:rPr sz="2400">
                <a:uFill>
                  <a:solidFill/>
                </a:uFill>
              </a:rPr>
              <a:t> from right to left so long as </a:t>
            </a:r>
            <a:r>
              <a:rPr sz="2000">
                <a:uFill>
                  <a:solidFill/>
                </a:uFill>
                <a:latin typeface="Lucida Sans Typewriter Regular"/>
                <a:ea typeface="Lucida Sans Typewriter Regular"/>
                <a:cs typeface="Lucida Sans Typewriter Regular"/>
                <a:sym typeface="Lucida Sans Typewriter Regular"/>
              </a:rPr>
              <a:t>(a[j] &gt; a[lo])</a:t>
            </a:r>
            <a:r>
              <a:rPr sz="2400">
                <a:uFill>
                  <a:solidFill/>
                </a:uFill>
              </a:rPr>
              <a:t>.</a:t>
            </a:r>
          </a:p>
          <a:p>
            <a:pPr lvl="1">
              <a:defRPr sz="1800">
                <a:uFillTx/>
              </a:defRPr>
            </a:pPr>
            <a:r>
              <a:rPr sz="2400">
                <a:uFill>
                  <a:solidFill/>
                </a:uFill>
              </a:rPr>
              <a:t>Exchange </a:t>
            </a:r>
            <a:r>
              <a:rPr sz="2000">
                <a:uFill>
                  <a:solidFill/>
                </a:uFill>
                <a:latin typeface="Lucida Sans Typewriter Regular"/>
                <a:ea typeface="Lucida Sans Typewriter Regular"/>
                <a:cs typeface="Lucida Sans Typewriter Regular"/>
                <a:sym typeface="Lucida Sans Typewriter Regular"/>
              </a:rPr>
              <a:t>a[i]</a:t>
            </a:r>
            <a:r>
              <a:rPr sz="2400">
                <a:uFill>
                  <a:solidFill/>
                </a:uFill>
              </a:rPr>
              <a:t> with </a:t>
            </a:r>
            <a:r>
              <a:rPr sz="2000">
                <a:uFill>
                  <a:solidFill/>
                </a:uFill>
                <a:latin typeface="Lucida Sans Typewriter Regular"/>
                <a:ea typeface="Lucida Sans Typewriter Regular"/>
                <a:cs typeface="Lucida Sans Typewriter Regular"/>
                <a:sym typeface="Lucida Sans Typewriter Regular"/>
              </a:rPr>
              <a:t>a[j]</a:t>
            </a:r>
            <a:r>
              <a:rPr sz="2400">
                <a:uFill>
                  <a:solidFill/>
                </a:uFill>
              </a:rPr>
              <a:t>.</a:t>
            </a:r>
          </a:p>
        </p:txBody>
      </p:sp>
      <p:sp>
        <p:nvSpPr>
          <p:cNvPr id="93" name="Shape 93"/>
          <p:cNvSpPr/>
          <p:nvPr/>
        </p:nvSpPr>
        <p:spPr>
          <a:xfrm>
            <a:off x="762000" y="7454900"/>
            <a:ext cx="356557"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lo</a:t>
            </a:r>
          </a:p>
        </p:txBody>
      </p:sp>
      <p:sp>
        <p:nvSpPr>
          <p:cNvPr id="94" name="Shape 94"/>
          <p:cNvSpPr/>
          <p:nvPr/>
        </p:nvSpPr>
        <p:spPr>
          <a:xfrm>
            <a:off x="9652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aphicFrame>
        <p:nvGraphicFramePr>
          <p:cNvPr id="95" name="Table 95"/>
          <p:cNvGraphicFramePr/>
          <p:nvPr/>
        </p:nvGraphicFramePr>
        <p:xfrm>
          <a:off x="635001" y="6210300"/>
          <a:ext cx="11350752" cy="711200"/>
        </p:xfrm>
        <a:graphic>
          <a:graphicData uri="http://schemas.openxmlformats.org/drawingml/2006/table">
            <a:tbl>
              <a:tblPr>
                <a:tableStyleId>{8F44A2F1-9E1F-4B54-A3A2-5F16C0AD49E2}</a:tableStyleId>
              </a:tblPr>
              <a:tblGrid>
                <a:gridCol w="709422">
                  <a:extLst>
                    <a:ext uri="{9D8B030D-6E8A-4147-A177-3AD203B41FA5}">
                      <a16:colId xmlns:a16="http://schemas.microsoft.com/office/drawing/2014/main" val="20000"/>
                    </a:ext>
                  </a:extLst>
                </a:gridCol>
                <a:gridCol w="709422">
                  <a:extLst>
                    <a:ext uri="{9D8B030D-6E8A-4147-A177-3AD203B41FA5}">
                      <a16:colId xmlns:a16="http://schemas.microsoft.com/office/drawing/2014/main" val="20001"/>
                    </a:ext>
                  </a:extLst>
                </a:gridCol>
                <a:gridCol w="709422">
                  <a:extLst>
                    <a:ext uri="{9D8B030D-6E8A-4147-A177-3AD203B41FA5}">
                      <a16:colId xmlns:a16="http://schemas.microsoft.com/office/drawing/2014/main" val="20002"/>
                    </a:ext>
                  </a:extLst>
                </a:gridCol>
                <a:gridCol w="709422">
                  <a:extLst>
                    <a:ext uri="{9D8B030D-6E8A-4147-A177-3AD203B41FA5}">
                      <a16:colId xmlns:a16="http://schemas.microsoft.com/office/drawing/2014/main" val="20003"/>
                    </a:ext>
                  </a:extLst>
                </a:gridCol>
                <a:gridCol w="709422">
                  <a:extLst>
                    <a:ext uri="{9D8B030D-6E8A-4147-A177-3AD203B41FA5}">
                      <a16:colId xmlns:a16="http://schemas.microsoft.com/office/drawing/2014/main" val="20004"/>
                    </a:ext>
                  </a:extLst>
                </a:gridCol>
                <a:gridCol w="709422">
                  <a:extLst>
                    <a:ext uri="{9D8B030D-6E8A-4147-A177-3AD203B41FA5}">
                      <a16:colId xmlns:a16="http://schemas.microsoft.com/office/drawing/2014/main" val="20005"/>
                    </a:ext>
                  </a:extLst>
                </a:gridCol>
                <a:gridCol w="709422">
                  <a:extLst>
                    <a:ext uri="{9D8B030D-6E8A-4147-A177-3AD203B41FA5}">
                      <a16:colId xmlns:a16="http://schemas.microsoft.com/office/drawing/2014/main" val="20006"/>
                    </a:ext>
                  </a:extLst>
                </a:gridCol>
                <a:gridCol w="709422">
                  <a:extLst>
                    <a:ext uri="{9D8B030D-6E8A-4147-A177-3AD203B41FA5}">
                      <a16:colId xmlns:a16="http://schemas.microsoft.com/office/drawing/2014/main" val="20007"/>
                    </a:ext>
                  </a:extLst>
                </a:gridCol>
                <a:gridCol w="709422">
                  <a:extLst>
                    <a:ext uri="{9D8B030D-6E8A-4147-A177-3AD203B41FA5}">
                      <a16:colId xmlns:a16="http://schemas.microsoft.com/office/drawing/2014/main" val="20008"/>
                    </a:ext>
                  </a:extLst>
                </a:gridCol>
                <a:gridCol w="709422">
                  <a:extLst>
                    <a:ext uri="{9D8B030D-6E8A-4147-A177-3AD203B41FA5}">
                      <a16:colId xmlns:a16="http://schemas.microsoft.com/office/drawing/2014/main" val="20009"/>
                    </a:ext>
                  </a:extLst>
                </a:gridCol>
                <a:gridCol w="709422">
                  <a:extLst>
                    <a:ext uri="{9D8B030D-6E8A-4147-A177-3AD203B41FA5}">
                      <a16:colId xmlns:a16="http://schemas.microsoft.com/office/drawing/2014/main" val="20010"/>
                    </a:ext>
                  </a:extLst>
                </a:gridCol>
                <a:gridCol w="709422">
                  <a:extLst>
                    <a:ext uri="{9D8B030D-6E8A-4147-A177-3AD203B41FA5}">
                      <a16:colId xmlns:a16="http://schemas.microsoft.com/office/drawing/2014/main" val="20011"/>
                    </a:ext>
                  </a:extLst>
                </a:gridCol>
                <a:gridCol w="709422">
                  <a:extLst>
                    <a:ext uri="{9D8B030D-6E8A-4147-A177-3AD203B41FA5}">
                      <a16:colId xmlns:a16="http://schemas.microsoft.com/office/drawing/2014/main" val="20012"/>
                    </a:ext>
                  </a:extLst>
                </a:gridCol>
                <a:gridCol w="709422">
                  <a:extLst>
                    <a:ext uri="{9D8B030D-6E8A-4147-A177-3AD203B41FA5}">
                      <a16:colId xmlns:a16="http://schemas.microsoft.com/office/drawing/2014/main" val="20013"/>
                    </a:ext>
                  </a:extLst>
                </a:gridCol>
                <a:gridCol w="709422">
                  <a:extLst>
                    <a:ext uri="{9D8B030D-6E8A-4147-A177-3AD203B41FA5}">
                      <a16:colId xmlns:a16="http://schemas.microsoft.com/office/drawing/2014/main" val="20014"/>
                    </a:ext>
                  </a:extLst>
                </a:gridCol>
                <a:gridCol w="709422">
                  <a:extLst>
                    <a:ext uri="{9D8B030D-6E8A-4147-A177-3AD203B41FA5}">
                      <a16:colId xmlns:a16="http://schemas.microsoft.com/office/drawing/2014/main" val="20015"/>
                    </a:ext>
                  </a:extLst>
                </a:gridCol>
              </a:tblGrid>
              <a:tr h="711200">
                <a:tc>
                  <a:txBody>
                    <a:bodyPr/>
                    <a:lstStyle/>
                    <a:p>
                      <a:pPr marL="58702" marR="58702" lvl="0" defTabSz="1295400">
                        <a:lnSpc>
                          <a:spcPct val="130000"/>
                        </a:lnSpc>
                        <a:defRPr sz="1800">
                          <a:uFillTx/>
                        </a:defRPr>
                      </a:pPr>
                      <a:r>
                        <a:rPr sz="2000">
                          <a:solidFill>
                            <a:srgbClr val="FFFFFF"/>
                          </a:solidFill>
                          <a:uFill>
                            <a:solidFill/>
                          </a:uFill>
                        </a:rPr>
                        <a:t>K</a:t>
                      </a:r>
                    </a:p>
                  </a:txBody>
                  <a:tcPr marL="50800" marR="50800" marT="50800" marB="50800" anchor="ctr" horzOverflow="overflow">
                    <a:lnL w="28575">
                      <a:miter lim="400000"/>
                    </a:lnL>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solidFill>
                            <a:srgbClr val="929292"/>
                          </a:solidFill>
                          <a:uFill>
                            <a:solidFill/>
                          </a:uFill>
                        </a:rPr>
                        <a:t>C</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T</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L</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U</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I</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M</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Q</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R</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X</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O</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S</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sp>
        <p:nvSpPr>
          <p:cNvPr id="96" name="Shape 96"/>
          <p:cNvSpPr/>
          <p:nvPr/>
        </p:nvSpPr>
        <p:spPr>
          <a:xfrm>
            <a:off x="1549400" y="7454900"/>
            <a:ext cx="231740"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i</a:t>
            </a:r>
          </a:p>
        </p:txBody>
      </p:sp>
      <p:sp>
        <p:nvSpPr>
          <p:cNvPr id="97" name="Shape 97"/>
          <p:cNvSpPr/>
          <p:nvPr/>
        </p:nvSpPr>
        <p:spPr>
          <a:xfrm>
            <a:off x="16891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98" name="Shape 98"/>
          <p:cNvSpPr/>
          <p:nvPr/>
        </p:nvSpPr>
        <p:spPr>
          <a:xfrm>
            <a:off x="9385300" y="7454900"/>
            <a:ext cx="234816"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j</a:t>
            </a:r>
          </a:p>
        </p:txBody>
      </p:sp>
      <p:sp>
        <p:nvSpPr>
          <p:cNvPr id="99" name="Shape 99"/>
          <p:cNvSpPr/>
          <p:nvPr/>
        </p:nvSpPr>
        <p:spPr>
          <a:xfrm>
            <a:off x="95250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Tree>
    <p:extLst>
      <p:ext uri="{BB962C8B-B14F-4D97-AF65-F5344CB8AC3E}">
        <p14:creationId xmlns:p14="http://schemas.microsoft.com/office/powerpoint/2010/main" val="399086321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p:cNvSpPr>
          <p:nvPr>
            <p:ph type="title"/>
          </p:nvPr>
        </p:nvSpPr>
        <p:spPr>
          <a:prstGeom prst="rect">
            <a:avLst/>
          </a:prstGeom>
        </p:spPr>
        <p:txBody>
          <a:bodyPr/>
          <a:lstStyle>
            <a:lvl1pPr>
              <a:lnSpc>
                <a:spcPts val="5900"/>
              </a:lnSpc>
              <a:defRPr>
                <a:uFill>
                  <a:solidFill>
                    <a:srgbClr val="0048AA"/>
                  </a:solidFill>
                </a:uFill>
              </a:defRPr>
            </a:lvl1pPr>
          </a:lstStyle>
          <a:p>
            <a:pPr lvl="0">
              <a:defRPr sz="1800">
                <a:uFillTx/>
              </a:defRPr>
            </a:pPr>
            <a:r>
              <a:rPr sz="2800">
                <a:uFill>
                  <a:solidFill>
                    <a:srgbClr val="0048AA"/>
                  </a:solidFill>
                </a:uFill>
              </a:rPr>
              <a:t>Quicksort partitioning demo</a:t>
            </a:r>
          </a:p>
        </p:txBody>
      </p:sp>
      <p:sp>
        <p:nvSpPr>
          <p:cNvPr id="102" name="Shape 102"/>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Repeat until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i</a:t>
            </a:r>
            <a:r>
              <a:rPr sz="2400">
                <a:solidFill>
                  <a:srgbClr val="005493"/>
                </a:solidFill>
                <a:uFill>
                  <a:solidFill>
                    <a:srgbClr val="0048AA"/>
                  </a:solidFill>
                </a:uFill>
              </a:rPr>
              <a:t> and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j</a:t>
            </a:r>
            <a:r>
              <a:rPr sz="2400">
                <a:solidFill>
                  <a:srgbClr val="005493"/>
                </a:solidFill>
                <a:uFill>
                  <a:solidFill>
                    <a:srgbClr val="0048AA"/>
                  </a:solidFill>
                </a:uFill>
              </a:rPr>
              <a:t> pointers cross.</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i</a:t>
            </a:r>
            <a:r>
              <a:rPr sz="2400">
                <a:uFill>
                  <a:solidFill/>
                </a:uFill>
              </a:rPr>
              <a:t> from left to right so long as </a:t>
            </a:r>
            <a:r>
              <a:rPr sz="2000">
                <a:uFill>
                  <a:solidFill/>
                </a:uFill>
                <a:latin typeface="Lucida Sans Typewriter Regular"/>
                <a:ea typeface="Lucida Sans Typewriter Regular"/>
                <a:cs typeface="Lucida Sans Typewriter Regular"/>
                <a:sym typeface="Lucida Sans Typewriter Regular"/>
              </a:rPr>
              <a:t>(a[i] &lt; a[lo])</a:t>
            </a:r>
            <a:r>
              <a:rPr sz="2400">
                <a:uFill>
                  <a:solidFill/>
                </a:uFill>
              </a:rPr>
              <a:t>.</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j</a:t>
            </a:r>
            <a:r>
              <a:rPr sz="2400">
                <a:uFill>
                  <a:solidFill/>
                </a:uFill>
              </a:rPr>
              <a:t> from right to left so long as </a:t>
            </a:r>
            <a:r>
              <a:rPr sz="2000">
                <a:uFill>
                  <a:solidFill/>
                </a:uFill>
                <a:latin typeface="Lucida Sans Typewriter Regular"/>
                <a:ea typeface="Lucida Sans Typewriter Regular"/>
                <a:cs typeface="Lucida Sans Typewriter Regular"/>
                <a:sym typeface="Lucida Sans Typewriter Regular"/>
              </a:rPr>
              <a:t>(a[j] &gt; a[lo])</a:t>
            </a:r>
            <a:r>
              <a:rPr sz="2400">
                <a:uFill>
                  <a:solidFill/>
                </a:uFill>
              </a:rPr>
              <a:t>.</a:t>
            </a:r>
          </a:p>
          <a:p>
            <a:pPr lvl="1">
              <a:defRPr sz="1800">
                <a:uFillTx/>
              </a:defRPr>
            </a:pPr>
            <a:r>
              <a:rPr sz="2400">
                <a:uFill>
                  <a:solidFill/>
                </a:uFill>
              </a:rPr>
              <a:t>Exchange </a:t>
            </a:r>
            <a:r>
              <a:rPr sz="2000">
                <a:uFill>
                  <a:solidFill/>
                </a:uFill>
                <a:latin typeface="Lucida Sans Typewriter Regular"/>
                <a:ea typeface="Lucida Sans Typewriter Regular"/>
                <a:cs typeface="Lucida Sans Typewriter Regular"/>
                <a:sym typeface="Lucida Sans Typewriter Regular"/>
              </a:rPr>
              <a:t>a[i]</a:t>
            </a:r>
            <a:r>
              <a:rPr sz="2400">
                <a:uFill>
                  <a:solidFill/>
                </a:uFill>
              </a:rPr>
              <a:t> with </a:t>
            </a:r>
            <a:r>
              <a:rPr sz="2000">
                <a:uFill>
                  <a:solidFill/>
                </a:uFill>
                <a:latin typeface="Lucida Sans Typewriter Regular"/>
                <a:ea typeface="Lucida Sans Typewriter Regular"/>
                <a:cs typeface="Lucida Sans Typewriter Regular"/>
                <a:sym typeface="Lucida Sans Typewriter Regular"/>
              </a:rPr>
              <a:t>a[j]</a:t>
            </a:r>
            <a:r>
              <a:rPr sz="2400">
                <a:uFill>
                  <a:solidFill/>
                </a:uFill>
              </a:rPr>
              <a:t>.</a:t>
            </a:r>
          </a:p>
        </p:txBody>
      </p:sp>
      <p:sp>
        <p:nvSpPr>
          <p:cNvPr id="103" name="Shape 103"/>
          <p:cNvSpPr/>
          <p:nvPr/>
        </p:nvSpPr>
        <p:spPr>
          <a:xfrm>
            <a:off x="762000" y="7454900"/>
            <a:ext cx="356557"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lo</a:t>
            </a:r>
          </a:p>
        </p:txBody>
      </p:sp>
      <p:sp>
        <p:nvSpPr>
          <p:cNvPr id="104" name="Shape 104"/>
          <p:cNvSpPr/>
          <p:nvPr/>
        </p:nvSpPr>
        <p:spPr>
          <a:xfrm>
            <a:off x="9652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aphicFrame>
        <p:nvGraphicFramePr>
          <p:cNvPr id="105" name="Table 105"/>
          <p:cNvGraphicFramePr/>
          <p:nvPr/>
        </p:nvGraphicFramePr>
        <p:xfrm>
          <a:off x="635001" y="6210300"/>
          <a:ext cx="11350752" cy="711200"/>
        </p:xfrm>
        <a:graphic>
          <a:graphicData uri="http://schemas.openxmlformats.org/drawingml/2006/table">
            <a:tbl>
              <a:tblPr>
                <a:tableStyleId>{8F44A2F1-9E1F-4B54-A3A2-5F16C0AD49E2}</a:tableStyleId>
              </a:tblPr>
              <a:tblGrid>
                <a:gridCol w="709422">
                  <a:extLst>
                    <a:ext uri="{9D8B030D-6E8A-4147-A177-3AD203B41FA5}">
                      <a16:colId xmlns:a16="http://schemas.microsoft.com/office/drawing/2014/main" val="20000"/>
                    </a:ext>
                  </a:extLst>
                </a:gridCol>
                <a:gridCol w="709422">
                  <a:extLst>
                    <a:ext uri="{9D8B030D-6E8A-4147-A177-3AD203B41FA5}">
                      <a16:colId xmlns:a16="http://schemas.microsoft.com/office/drawing/2014/main" val="20001"/>
                    </a:ext>
                  </a:extLst>
                </a:gridCol>
                <a:gridCol w="709422">
                  <a:extLst>
                    <a:ext uri="{9D8B030D-6E8A-4147-A177-3AD203B41FA5}">
                      <a16:colId xmlns:a16="http://schemas.microsoft.com/office/drawing/2014/main" val="20002"/>
                    </a:ext>
                  </a:extLst>
                </a:gridCol>
                <a:gridCol w="709422">
                  <a:extLst>
                    <a:ext uri="{9D8B030D-6E8A-4147-A177-3AD203B41FA5}">
                      <a16:colId xmlns:a16="http://schemas.microsoft.com/office/drawing/2014/main" val="20003"/>
                    </a:ext>
                  </a:extLst>
                </a:gridCol>
                <a:gridCol w="709422">
                  <a:extLst>
                    <a:ext uri="{9D8B030D-6E8A-4147-A177-3AD203B41FA5}">
                      <a16:colId xmlns:a16="http://schemas.microsoft.com/office/drawing/2014/main" val="20004"/>
                    </a:ext>
                  </a:extLst>
                </a:gridCol>
                <a:gridCol w="709422">
                  <a:extLst>
                    <a:ext uri="{9D8B030D-6E8A-4147-A177-3AD203B41FA5}">
                      <a16:colId xmlns:a16="http://schemas.microsoft.com/office/drawing/2014/main" val="20005"/>
                    </a:ext>
                  </a:extLst>
                </a:gridCol>
                <a:gridCol w="709422">
                  <a:extLst>
                    <a:ext uri="{9D8B030D-6E8A-4147-A177-3AD203B41FA5}">
                      <a16:colId xmlns:a16="http://schemas.microsoft.com/office/drawing/2014/main" val="20006"/>
                    </a:ext>
                  </a:extLst>
                </a:gridCol>
                <a:gridCol w="709422">
                  <a:extLst>
                    <a:ext uri="{9D8B030D-6E8A-4147-A177-3AD203B41FA5}">
                      <a16:colId xmlns:a16="http://schemas.microsoft.com/office/drawing/2014/main" val="20007"/>
                    </a:ext>
                  </a:extLst>
                </a:gridCol>
                <a:gridCol w="709422">
                  <a:extLst>
                    <a:ext uri="{9D8B030D-6E8A-4147-A177-3AD203B41FA5}">
                      <a16:colId xmlns:a16="http://schemas.microsoft.com/office/drawing/2014/main" val="20008"/>
                    </a:ext>
                  </a:extLst>
                </a:gridCol>
                <a:gridCol w="709422">
                  <a:extLst>
                    <a:ext uri="{9D8B030D-6E8A-4147-A177-3AD203B41FA5}">
                      <a16:colId xmlns:a16="http://schemas.microsoft.com/office/drawing/2014/main" val="20009"/>
                    </a:ext>
                  </a:extLst>
                </a:gridCol>
                <a:gridCol w="709422">
                  <a:extLst>
                    <a:ext uri="{9D8B030D-6E8A-4147-A177-3AD203B41FA5}">
                      <a16:colId xmlns:a16="http://schemas.microsoft.com/office/drawing/2014/main" val="20010"/>
                    </a:ext>
                  </a:extLst>
                </a:gridCol>
                <a:gridCol w="709422">
                  <a:extLst>
                    <a:ext uri="{9D8B030D-6E8A-4147-A177-3AD203B41FA5}">
                      <a16:colId xmlns:a16="http://schemas.microsoft.com/office/drawing/2014/main" val="20011"/>
                    </a:ext>
                  </a:extLst>
                </a:gridCol>
                <a:gridCol w="709422">
                  <a:extLst>
                    <a:ext uri="{9D8B030D-6E8A-4147-A177-3AD203B41FA5}">
                      <a16:colId xmlns:a16="http://schemas.microsoft.com/office/drawing/2014/main" val="20012"/>
                    </a:ext>
                  </a:extLst>
                </a:gridCol>
                <a:gridCol w="709422">
                  <a:extLst>
                    <a:ext uri="{9D8B030D-6E8A-4147-A177-3AD203B41FA5}">
                      <a16:colId xmlns:a16="http://schemas.microsoft.com/office/drawing/2014/main" val="20013"/>
                    </a:ext>
                  </a:extLst>
                </a:gridCol>
                <a:gridCol w="709422">
                  <a:extLst>
                    <a:ext uri="{9D8B030D-6E8A-4147-A177-3AD203B41FA5}">
                      <a16:colId xmlns:a16="http://schemas.microsoft.com/office/drawing/2014/main" val="20014"/>
                    </a:ext>
                  </a:extLst>
                </a:gridCol>
                <a:gridCol w="709422">
                  <a:extLst>
                    <a:ext uri="{9D8B030D-6E8A-4147-A177-3AD203B41FA5}">
                      <a16:colId xmlns:a16="http://schemas.microsoft.com/office/drawing/2014/main" val="20015"/>
                    </a:ext>
                  </a:extLst>
                </a:gridCol>
              </a:tblGrid>
              <a:tr h="711200">
                <a:tc>
                  <a:txBody>
                    <a:bodyPr/>
                    <a:lstStyle/>
                    <a:p>
                      <a:pPr marL="58702" marR="58702" lvl="0" defTabSz="1295400">
                        <a:lnSpc>
                          <a:spcPct val="130000"/>
                        </a:lnSpc>
                        <a:defRPr sz="1800">
                          <a:uFillTx/>
                        </a:defRPr>
                      </a:pPr>
                      <a:r>
                        <a:rPr sz="2000">
                          <a:solidFill>
                            <a:srgbClr val="FFFFFF"/>
                          </a:solidFill>
                          <a:uFill>
                            <a:solidFill/>
                          </a:uFill>
                        </a:rPr>
                        <a:t>K</a:t>
                      </a:r>
                    </a:p>
                  </a:txBody>
                  <a:tcPr marL="50800" marR="50800" marT="50800" marB="50800" anchor="ctr" horzOverflow="overflow">
                    <a:lnL w="28575">
                      <a:miter lim="400000"/>
                    </a:lnL>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solidFill>
                            <a:srgbClr val="929292"/>
                          </a:solidFill>
                          <a:uFill>
                            <a:solidFill/>
                          </a:uFill>
                        </a:rPr>
                        <a:t>C</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T</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L</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U</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I</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M</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Q</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R</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X</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O</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S</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sp>
        <p:nvSpPr>
          <p:cNvPr id="106" name="Shape 106"/>
          <p:cNvSpPr/>
          <p:nvPr/>
        </p:nvSpPr>
        <p:spPr>
          <a:xfrm>
            <a:off x="2247900" y="7454900"/>
            <a:ext cx="231740"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i</a:t>
            </a:r>
          </a:p>
        </p:txBody>
      </p:sp>
      <p:sp>
        <p:nvSpPr>
          <p:cNvPr id="107" name="Shape 107"/>
          <p:cNvSpPr/>
          <p:nvPr/>
        </p:nvSpPr>
        <p:spPr>
          <a:xfrm>
            <a:off x="23876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108" name="Shape 108"/>
          <p:cNvSpPr/>
          <p:nvPr/>
        </p:nvSpPr>
        <p:spPr>
          <a:xfrm>
            <a:off x="9385300" y="7454900"/>
            <a:ext cx="234816"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j</a:t>
            </a:r>
          </a:p>
        </p:txBody>
      </p:sp>
      <p:sp>
        <p:nvSpPr>
          <p:cNvPr id="109" name="Shape 109"/>
          <p:cNvSpPr/>
          <p:nvPr/>
        </p:nvSpPr>
        <p:spPr>
          <a:xfrm>
            <a:off x="95250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Tree>
    <p:extLst>
      <p:ext uri="{BB962C8B-B14F-4D97-AF65-F5344CB8AC3E}">
        <p14:creationId xmlns:p14="http://schemas.microsoft.com/office/powerpoint/2010/main" val="317365861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Shape 111"/>
          <p:cNvSpPr>
            <a:spLocks noGrp="1"/>
          </p:cNvSpPr>
          <p:nvPr>
            <p:ph type="title"/>
          </p:nvPr>
        </p:nvSpPr>
        <p:spPr>
          <a:prstGeom prst="rect">
            <a:avLst/>
          </a:prstGeom>
        </p:spPr>
        <p:txBody>
          <a:bodyPr/>
          <a:lstStyle>
            <a:lvl1pPr>
              <a:lnSpc>
                <a:spcPts val="5900"/>
              </a:lnSpc>
              <a:defRPr>
                <a:uFill>
                  <a:solidFill>
                    <a:srgbClr val="0048AA"/>
                  </a:solidFill>
                </a:uFill>
              </a:defRPr>
            </a:lvl1pPr>
          </a:lstStyle>
          <a:p>
            <a:pPr lvl="0">
              <a:defRPr sz="1800">
                <a:uFillTx/>
              </a:defRPr>
            </a:pPr>
            <a:r>
              <a:rPr sz="2800">
                <a:uFill>
                  <a:solidFill>
                    <a:srgbClr val="0048AA"/>
                  </a:solidFill>
                </a:uFill>
              </a:rPr>
              <a:t>Quicksort partitioning demo</a:t>
            </a:r>
          </a:p>
        </p:txBody>
      </p:sp>
      <p:sp>
        <p:nvSpPr>
          <p:cNvPr id="112" name="Shape 112"/>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Repeat until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i</a:t>
            </a:r>
            <a:r>
              <a:rPr sz="2400">
                <a:solidFill>
                  <a:srgbClr val="005493"/>
                </a:solidFill>
                <a:uFill>
                  <a:solidFill>
                    <a:srgbClr val="0048AA"/>
                  </a:solidFill>
                </a:uFill>
              </a:rPr>
              <a:t> and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j</a:t>
            </a:r>
            <a:r>
              <a:rPr sz="2400">
                <a:solidFill>
                  <a:srgbClr val="005493"/>
                </a:solidFill>
                <a:uFill>
                  <a:solidFill>
                    <a:srgbClr val="0048AA"/>
                  </a:solidFill>
                </a:uFill>
              </a:rPr>
              <a:t> pointers cross.</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i</a:t>
            </a:r>
            <a:r>
              <a:rPr sz="2400">
                <a:uFill>
                  <a:solidFill/>
                </a:uFill>
              </a:rPr>
              <a:t> from left to right so long as </a:t>
            </a:r>
            <a:r>
              <a:rPr sz="2000">
                <a:uFill>
                  <a:solidFill/>
                </a:uFill>
                <a:latin typeface="Lucida Sans Typewriter Regular"/>
                <a:ea typeface="Lucida Sans Typewriter Regular"/>
                <a:cs typeface="Lucida Sans Typewriter Regular"/>
                <a:sym typeface="Lucida Sans Typewriter Regular"/>
              </a:rPr>
              <a:t>(a[i] &lt; a[lo])</a:t>
            </a:r>
            <a:r>
              <a:rPr sz="2400">
                <a:uFill>
                  <a:solidFill/>
                </a:uFill>
              </a:rPr>
              <a:t>.</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j</a:t>
            </a:r>
            <a:r>
              <a:rPr sz="2400">
                <a:uFill>
                  <a:solidFill/>
                </a:uFill>
              </a:rPr>
              <a:t> from right to left so long as </a:t>
            </a:r>
            <a:r>
              <a:rPr sz="2000">
                <a:uFill>
                  <a:solidFill/>
                </a:uFill>
                <a:latin typeface="Lucida Sans Typewriter Regular"/>
                <a:ea typeface="Lucida Sans Typewriter Regular"/>
                <a:cs typeface="Lucida Sans Typewriter Regular"/>
                <a:sym typeface="Lucida Sans Typewriter Regular"/>
              </a:rPr>
              <a:t>(a[j] &gt; a[lo])</a:t>
            </a:r>
            <a:r>
              <a:rPr sz="2400">
                <a:uFill>
                  <a:solidFill/>
                </a:uFill>
              </a:rPr>
              <a:t>.</a:t>
            </a:r>
          </a:p>
          <a:p>
            <a:pPr lvl="1">
              <a:defRPr sz="1800">
                <a:uFillTx/>
              </a:defRPr>
            </a:pPr>
            <a:r>
              <a:rPr sz="2400">
                <a:uFill>
                  <a:solidFill/>
                </a:uFill>
              </a:rPr>
              <a:t>Exchange </a:t>
            </a:r>
            <a:r>
              <a:rPr sz="2000">
                <a:uFill>
                  <a:solidFill/>
                </a:uFill>
                <a:latin typeface="Lucida Sans Typewriter Regular"/>
                <a:ea typeface="Lucida Sans Typewriter Regular"/>
                <a:cs typeface="Lucida Sans Typewriter Regular"/>
                <a:sym typeface="Lucida Sans Typewriter Regular"/>
              </a:rPr>
              <a:t>a[i]</a:t>
            </a:r>
            <a:r>
              <a:rPr sz="2400">
                <a:uFill>
                  <a:solidFill/>
                </a:uFill>
              </a:rPr>
              <a:t> with </a:t>
            </a:r>
            <a:r>
              <a:rPr sz="2000">
                <a:uFill>
                  <a:solidFill/>
                </a:uFill>
                <a:latin typeface="Lucida Sans Typewriter Regular"/>
                <a:ea typeface="Lucida Sans Typewriter Regular"/>
                <a:cs typeface="Lucida Sans Typewriter Regular"/>
                <a:sym typeface="Lucida Sans Typewriter Regular"/>
              </a:rPr>
              <a:t>a[j]</a:t>
            </a:r>
            <a:r>
              <a:rPr sz="2400">
                <a:uFill>
                  <a:solidFill/>
                </a:uFill>
              </a:rPr>
              <a:t>.</a:t>
            </a:r>
          </a:p>
        </p:txBody>
      </p:sp>
      <p:sp>
        <p:nvSpPr>
          <p:cNvPr id="113" name="Shape 113"/>
          <p:cNvSpPr/>
          <p:nvPr/>
        </p:nvSpPr>
        <p:spPr>
          <a:xfrm>
            <a:off x="762000" y="7454900"/>
            <a:ext cx="356557"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lo</a:t>
            </a:r>
          </a:p>
        </p:txBody>
      </p:sp>
      <p:sp>
        <p:nvSpPr>
          <p:cNvPr id="114" name="Shape 114"/>
          <p:cNvSpPr/>
          <p:nvPr/>
        </p:nvSpPr>
        <p:spPr>
          <a:xfrm>
            <a:off x="9652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aphicFrame>
        <p:nvGraphicFramePr>
          <p:cNvPr id="115" name="Table 115"/>
          <p:cNvGraphicFramePr/>
          <p:nvPr/>
        </p:nvGraphicFramePr>
        <p:xfrm>
          <a:off x="635001" y="6210300"/>
          <a:ext cx="11350752" cy="711200"/>
        </p:xfrm>
        <a:graphic>
          <a:graphicData uri="http://schemas.openxmlformats.org/drawingml/2006/table">
            <a:tbl>
              <a:tblPr>
                <a:tableStyleId>{8F44A2F1-9E1F-4B54-A3A2-5F16C0AD49E2}</a:tableStyleId>
              </a:tblPr>
              <a:tblGrid>
                <a:gridCol w="709422">
                  <a:extLst>
                    <a:ext uri="{9D8B030D-6E8A-4147-A177-3AD203B41FA5}">
                      <a16:colId xmlns:a16="http://schemas.microsoft.com/office/drawing/2014/main" val="20000"/>
                    </a:ext>
                  </a:extLst>
                </a:gridCol>
                <a:gridCol w="709422">
                  <a:extLst>
                    <a:ext uri="{9D8B030D-6E8A-4147-A177-3AD203B41FA5}">
                      <a16:colId xmlns:a16="http://schemas.microsoft.com/office/drawing/2014/main" val="20001"/>
                    </a:ext>
                  </a:extLst>
                </a:gridCol>
                <a:gridCol w="709422">
                  <a:extLst>
                    <a:ext uri="{9D8B030D-6E8A-4147-A177-3AD203B41FA5}">
                      <a16:colId xmlns:a16="http://schemas.microsoft.com/office/drawing/2014/main" val="20002"/>
                    </a:ext>
                  </a:extLst>
                </a:gridCol>
                <a:gridCol w="709422">
                  <a:extLst>
                    <a:ext uri="{9D8B030D-6E8A-4147-A177-3AD203B41FA5}">
                      <a16:colId xmlns:a16="http://schemas.microsoft.com/office/drawing/2014/main" val="20003"/>
                    </a:ext>
                  </a:extLst>
                </a:gridCol>
                <a:gridCol w="709422">
                  <a:extLst>
                    <a:ext uri="{9D8B030D-6E8A-4147-A177-3AD203B41FA5}">
                      <a16:colId xmlns:a16="http://schemas.microsoft.com/office/drawing/2014/main" val="20004"/>
                    </a:ext>
                  </a:extLst>
                </a:gridCol>
                <a:gridCol w="709422">
                  <a:extLst>
                    <a:ext uri="{9D8B030D-6E8A-4147-A177-3AD203B41FA5}">
                      <a16:colId xmlns:a16="http://schemas.microsoft.com/office/drawing/2014/main" val="20005"/>
                    </a:ext>
                  </a:extLst>
                </a:gridCol>
                <a:gridCol w="709422">
                  <a:extLst>
                    <a:ext uri="{9D8B030D-6E8A-4147-A177-3AD203B41FA5}">
                      <a16:colId xmlns:a16="http://schemas.microsoft.com/office/drawing/2014/main" val="20006"/>
                    </a:ext>
                  </a:extLst>
                </a:gridCol>
                <a:gridCol w="709422">
                  <a:extLst>
                    <a:ext uri="{9D8B030D-6E8A-4147-A177-3AD203B41FA5}">
                      <a16:colId xmlns:a16="http://schemas.microsoft.com/office/drawing/2014/main" val="20007"/>
                    </a:ext>
                  </a:extLst>
                </a:gridCol>
                <a:gridCol w="709422">
                  <a:extLst>
                    <a:ext uri="{9D8B030D-6E8A-4147-A177-3AD203B41FA5}">
                      <a16:colId xmlns:a16="http://schemas.microsoft.com/office/drawing/2014/main" val="20008"/>
                    </a:ext>
                  </a:extLst>
                </a:gridCol>
                <a:gridCol w="709422">
                  <a:extLst>
                    <a:ext uri="{9D8B030D-6E8A-4147-A177-3AD203B41FA5}">
                      <a16:colId xmlns:a16="http://schemas.microsoft.com/office/drawing/2014/main" val="20009"/>
                    </a:ext>
                  </a:extLst>
                </a:gridCol>
                <a:gridCol w="709422">
                  <a:extLst>
                    <a:ext uri="{9D8B030D-6E8A-4147-A177-3AD203B41FA5}">
                      <a16:colId xmlns:a16="http://schemas.microsoft.com/office/drawing/2014/main" val="20010"/>
                    </a:ext>
                  </a:extLst>
                </a:gridCol>
                <a:gridCol w="709422">
                  <a:extLst>
                    <a:ext uri="{9D8B030D-6E8A-4147-A177-3AD203B41FA5}">
                      <a16:colId xmlns:a16="http://schemas.microsoft.com/office/drawing/2014/main" val="20011"/>
                    </a:ext>
                  </a:extLst>
                </a:gridCol>
                <a:gridCol w="709422">
                  <a:extLst>
                    <a:ext uri="{9D8B030D-6E8A-4147-A177-3AD203B41FA5}">
                      <a16:colId xmlns:a16="http://schemas.microsoft.com/office/drawing/2014/main" val="20012"/>
                    </a:ext>
                  </a:extLst>
                </a:gridCol>
                <a:gridCol w="709422">
                  <a:extLst>
                    <a:ext uri="{9D8B030D-6E8A-4147-A177-3AD203B41FA5}">
                      <a16:colId xmlns:a16="http://schemas.microsoft.com/office/drawing/2014/main" val="20013"/>
                    </a:ext>
                  </a:extLst>
                </a:gridCol>
                <a:gridCol w="709422">
                  <a:extLst>
                    <a:ext uri="{9D8B030D-6E8A-4147-A177-3AD203B41FA5}">
                      <a16:colId xmlns:a16="http://schemas.microsoft.com/office/drawing/2014/main" val="20014"/>
                    </a:ext>
                  </a:extLst>
                </a:gridCol>
                <a:gridCol w="709422">
                  <a:extLst>
                    <a:ext uri="{9D8B030D-6E8A-4147-A177-3AD203B41FA5}">
                      <a16:colId xmlns:a16="http://schemas.microsoft.com/office/drawing/2014/main" val="20015"/>
                    </a:ext>
                  </a:extLst>
                </a:gridCol>
              </a:tblGrid>
              <a:tr h="711200">
                <a:tc>
                  <a:txBody>
                    <a:bodyPr/>
                    <a:lstStyle/>
                    <a:p>
                      <a:pPr marL="58702" marR="58702" lvl="0" defTabSz="1295400">
                        <a:lnSpc>
                          <a:spcPct val="130000"/>
                        </a:lnSpc>
                        <a:defRPr sz="1800">
                          <a:uFillTx/>
                        </a:defRPr>
                      </a:pPr>
                      <a:r>
                        <a:rPr sz="2000">
                          <a:solidFill>
                            <a:srgbClr val="FFFFFF"/>
                          </a:solidFill>
                          <a:uFill>
                            <a:solidFill/>
                          </a:uFill>
                        </a:rPr>
                        <a:t>K</a:t>
                      </a:r>
                    </a:p>
                  </a:txBody>
                  <a:tcPr marL="50800" marR="50800" marT="50800" marB="50800" anchor="ctr" horzOverflow="overflow">
                    <a:lnL w="28575">
                      <a:miter lim="400000"/>
                    </a:lnL>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solidFill>
                            <a:srgbClr val="929292"/>
                          </a:solidFill>
                          <a:uFill>
                            <a:solidFill/>
                          </a:uFill>
                        </a:rPr>
                        <a:t>C</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T</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L</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U</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I</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M</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Q</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R</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X</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O</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S</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sp>
        <p:nvSpPr>
          <p:cNvPr id="116" name="Shape 116"/>
          <p:cNvSpPr/>
          <p:nvPr/>
        </p:nvSpPr>
        <p:spPr>
          <a:xfrm>
            <a:off x="2971800" y="7454900"/>
            <a:ext cx="231740"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i</a:t>
            </a:r>
          </a:p>
        </p:txBody>
      </p:sp>
      <p:sp>
        <p:nvSpPr>
          <p:cNvPr id="117" name="Shape 117"/>
          <p:cNvSpPr/>
          <p:nvPr/>
        </p:nvSpPr>
        <p:spPr>
          <a:xfrm>
            <a:off x="31115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118" name="Shape 118"/>
          <p:cNvSpPr/>
          <p:nvPr/>
        </p:nvSpPr>
        <p:spPr>
          <a:xfrm>
            <a:off x="9385300" y="7454900"/>
            <a:ext cx="234816"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j</a:t>
            </a:r>
          </a:p>
        </p:txBody>
      </p:sp>
      <p:sp>
        <p:nvSpPr>
          <p:cNvPr id="119" name="Shape 119"/>
          <p:cNvSpPr/>
          <p:nvPr/>
        </p:nvSpPr>
        <p:spPr>
          <a:xfrm>
            <a:off x="95250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120" name="Shape 120"/>
          <p:cNvSpPr/>
          <p:nvPr/>
        </p:nvSpPr>
        <p:spPr>
          <a:xfrm>
            <a:off x="637381" y="9004300"/>
            <a:ext cx="11353801" cy="3937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ctr">
              <a:defRPr sz="2000" b="1">
                <a:latin typeface="Lucida Grande"/>
                <a:ea typeface="Lucida Grande"/>
                <a:cs typeface="Lucida Grande"/>
                <a:sym typeface="Lucida Grande"/>
              </a:defRPr>
            </a:lvl1pPr>
          </a:lstStyle>
          <a:p>
            <a:pPr lvl="0">
              <a:defRPr sz="1800" b="0">
                <a:solidFill>
                  <a:srgbClr val="000000"/>
                </a:solidFill>
                <a:uFillTx/>
              </a:defRPr>
            </a:pPr>
            <a:r>
              <a:rPr sz="2000" b="1">
                <a:solidFill>
                  <a:srgbClr val="8D3124"/>
                </a:solidFill>
                <a:uFill>
                  <a:solidFill>
                    <a:srgbClr val="8D3124"/>
                  </a:solidFill>
                </a:uFill>
              </a:rPr>
              <a:t>stop i scan because a[i] &gt;= a[lo]</a:t>
            </a:r>
          </a:p>
        </p:txBody>
      </p:sp>
    </p:spTree>
    <p:extLst>
      <p:ext uri="{BB962C8B-B14F-4D97-AF65-F5344CB8AC3E}">
        <p14:creationId xmlns:p14="http://schemas.microsoft.com/office/powerpoint/2010/main" val="1305002013"/>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p:cNvSpPr>
          <p:nvPr>
            <p:ph type="title"/>
          </p:nvPr>
        </p:nvSpPr>
        <p:spPr>
          <a:prstGeom prst="rect">
            <a:avLst/>
          </a:prstGeom>
        </p:spPr>
        <p:txBody>
          <a:bodyPr/>
          <a:lstStyle>
            <a:lvl1pPr>
              <a:lnSpc>
                <a:spcPts val="5900"/>
              </a:lnSpc>
              <a:defRPr>
                <a:uFill>
                  <a:solidFill>
                    <a:srgbClr val="0048AA"/>
                  </a:solidFill>
                </a:uFill>
              </a:defRPr>
            </a:lvl1pPr>
          </a:lstStyle>
          <a:p>
            <a:pPr lvl="0">
              <a:defRPr sz="1800">
                <a:uFillTx/>
              </a:defRPr>
            </a:pPr>
            <a:r>
              <a:rPr sz="2800">
                <a:uFill>
                  <a:solidFill>
                    <a:srgbClr val="0048AA"/>
                  </a:solidFill>
                </a:uFill>
              </a:rPr>
              <a:t>Quicksort partitioning demo</a:t>
            </a:r>
          </a:p>
        </p:txBody>
      </p:sp>
      <p:sp>
        <p:nvSpPr>
          <p:cNvPr id="123" name="Shape 123"/>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Repeat until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i</a:t>
            </a:r>
            <a:r>
              <a:rPr sz="2400">
                <a:solidFill>
                  <a:srgbClr val="005493"/>
                </a:solidFill>
                <a:uFill>
                  <a:solidFill>
                    <a:srgbClr val="0048AA"/>
                  </a:solidFill>
                </a:uFill>
              </a:rPr>
              <a:t> and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j</a:t>
            </a:r>
            <a:r>
              <a:rPr sz="2400">
                <a:solidFill>
                  <a:srgbClr val="005493"/>
                </a:solidFill>
                <a:uFill>
                  <a:solidFill>
                    <a:srgbClr val="0048AA"/>
                  </a:solidFill>
                </a:uFill>
              </a:rPr>
              <a:t> pointers cross.</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i</a:t>
            </a:r>
            <a:r>
              <a:rPr sz="2400">
                <a:uFill>
                  <a:solidFill/>
                </a:uFill>
              </a:rPr>
              <a:t> from left to right so long as </a:t>
            </a:r>
            <a:r>
              <a:rPr sz="2000">
                <a:uFill>
                  <a:solidFill/>
                </a:uFill>
                <a:latin typeface="Lucida Sans Typewriter Regular"/>
                <a:ea typeface="Lucida Sans Typewriter Regular"/>
                <a:cs typeface="Lucida Sans Typewriter Regular"/>
                <a:sym typeface="Lucida Sans Typewriter Regular"/>
              </a:rPr>
              <a:t>(a[i] &lt; a[lo])</a:t>
            </a:r>
            <a:r>
              <a:rPr sz="2400">
                <a:uFill>
                  <a:solidFill/>
                </a:uFill>
              </a:rPr>
              <a:t>.</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j</a:t>
            </a:r>
            <a:r>
              <a:rPr sz="2400">
                <a:uFill>
                  <a:solidFill/>
                </a:uFill>
              </a:rPr>
              <a:t> from right to left so long as </a:t>
            </a:r>
            <a:r>
              <a:rPr sz="2000">
                <a:uFill>
                  <a:solidFill/>
                </a:uFill>
                <a:latin typeface="Lucida Sans Typewriter Regular"/>
                <a:ea typeface="Lucida Sans Typewriter Regular"/>
                <a:cs typeface="Lucida Sans Typewriter Regular"/>
                <a:sym typeface="Lucida Sans Typewriter Regular"/>
              </a:rPr>
              <a:t>(a[j] &gt; a[lo])</a:t>
            </a:r>
            <a:r>
              <a:rPr sz="2400">
                <a:uFill>
                  <a:solidFill/>
                </a:uFill>
              </a:rPr>
              <a:t>.</a:t>
            </a:r>
          </a:p>
          <a:p>
            <a:pPr lvl="1">
              <a:defRPr sz="1800">
                <a:uFillTx/>
              </a:defRPr>
            </a:pPr>
            <a:r>
              <a:rPr sz="2400">
                <a:uFill>
                  <a:solidFill/>
                </a:uFill>
              </a:rPr>
              <a:t>Exchange </a:t>
            </a:r>
            <a:r>
              <a:rPr sz="2000">
                <a:uFill>
                  <a:solidFill/>
                </a:uFill>
                <a:latin typeface="Lucida Sans Typewriter Regular"/>
                <a:ea typeface="Lucida Sans Typewriter Regular"/>
                <a:cs typeface="Lucida Sans Typewriter Regular"/>
                <a:sym typeface="Lucida Sans Typewriter Regular"/>
              </a:rPr>
              <a:t>a[i]</a:t>
            </a:r>
            <a:r>
              <a:rPr sz="2400">
                <a:uFill>
                  <a:solidFill/>
                </a:uFill>
              </a:rPr>
              <a:t> with </a:t>
            </a:r>
            <a:r>
              <a:rPr sz="2000">
                <a:uFill>
                  <a:solidFill/>
                </a:uFill>
                <a:latin typeface="Lucida Sans Typewriter Regular"/>
                <a:ea typeface="Lucida Sans Typewriter Regular"/>
                <a:cs typeface="Lucida Sans Typewriter Regular"/>
                <a:sym typeface="Lucida Sans Typewriter Regular"/>
              </a:rPr>
              <a:t>a[j]</a:t>
            </a:r>
            <a:r>
              <a:rPr sz="2400">
                <a:uFill>
                  <a:solidFill/>
                </a:uFill>
              </a:rPr>
              <a:t>.</a:t>
            </a:r>
          </a:p>
        </p:txBody>
      </p:sp>
      <p:sp>
        <p:nvSpPr>
          <p:cNvPr id="124" name="Shape 124"/>
          <p:cNvSpPr/>
          <p:nvPr/>
        </p:nvSpPr>
        <p:spPr>
          <a:xfrm>
            <a:off x="762000" y="7454900"/>
            <a:ext cx="356557"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lo</a:t>
            </a:r>
          </a:p>
        </p:txBody>
      </p:sp>
      <p:sp>
        <p:nvSpPr>
          <p:cNvPr id="125" name="Shape 125"/>
          <p:cNvSpPr/>
          <p:nvPr/>
        </p:nvSpPr>
        <p:spPr>
          <a:xfrm>
            <a:off x="9652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aphicFrame>
        <p:nvGraphicFramePr>
          <p:cNvPr id="126" name="Table 126"/>
          <p:cNvGraphicFramePr/>
          <p:nvPr/>
        </p:nvGraphicFramePr>
        <p:xfrm>
          <a:off x="635001" y="6210300"/>
          <a:ext cx="11350752" cy="711200"/>
        </p:xfrm>
        <a:graphic>
          <a:graphicData uri="http://schemas.openxmlformats.org/drawingml/2006/table">
            <a:tbl>
              <a:tblPr>
                <a:tableStyleId>{8F44A2F1-9E1F-4B54-A3A2-5F16C0AD49E2}</a:tableStyleId>
              </a:tblPr>
              <a:tblGrid>
                <a:gridCol w="709422">
                  <a:extLst>
                    <a:ext uri="{9D8B030D-6E8A-4147-A177-3AD203B41FA5}">
                      <a16:colId xmlns:a16="http://schemas.microsoft.com/office/drawing/2014/main" val="20000"/>
                    </a:ext>
                  </a:extLst>
                </a:gridCol>
                <a:gridCol w="709422">
                  <a:extLst>
                    <a:ext uri="{9D8B030D-6E8A-4147-A177-3AD203B41FA5}">
                      <a16:colId xmlns:a16="http://schemas.microsoft.com/office/drawing/2014/main" val="20001"/>
                    </a:ext>
                  </a:extLst>
                </a:gridCol>
                <a:gridCol w="709422">
                  <a:extLst>
                    <a:ext uri="{9D8B030D-6E8A-4147-A177-3AD203B41FA5}">
                      <a16:colId xmlns:a16="http://schemas.microsoft.com/office/drawing/2014/main" val="20002"/>
                    </a:ext>
                  </a:extLst>
                </a:gridCol>
                <a:gridCol w="709422">
                  <a:extLst>
                    <a:ext uri="{9D8B030D-6E8A-4147-A177-3AD203B41FA5}">
                      <a16:colId xmlns:a16="http://schemas.microsoft.com/office/drawing/2014/main" val="20003"/>
                    </a:ext>
                  </a:extLst>
                </a:gridCol>
                <a:gridCol w="709422">
                  <a:extLst>
                    <a:ext uri="{9D8B030D-6E8A-4147-A177-3AD203B41FA5}">
                      <a16:colId xmlns:a16="http://schemas.microsoft.com/office/drawing/2014/main" val="20004"/>
                    </a:ext>
                  </a:extLst>
                </a:gridCol>
                <a:gridCol w="709422">
                  <a:extLst>
                    <a:ext uri="{9D8B030D-6E8A-4147-A177-3AD203B41FA5}">
                      <a16:colId xmlns:a16="http://schemas.microsoft.com/office/drawing/2014/main" val="20005"/>
                    </a:ext>
                  </a:extLst>
                </a:gridCol>
                <a:gridCol w="709422">
                  <a:extLst>
                    <a:ext uri="{9D8B030D-6E8A-4147-A177-3AD203B41FA5}">
                      <a16:colId xmlns:a16="http://schemas.microsoft.com/office/drawing/2014/main" val="20006"/>
                    </a:ext>
                  </a:extLst>
                </a:gridCol>
                <a:gridCol w="709422">
                  <a:extLst>
                    <a:ext uri="{9D8B030D-6E8A-4147-A177-3AD203B41FA5}">
                      <a16:colId xmlns:a16="http://schemas.microsoft.com/office/drawing/2014/main" val="20007"/>
                    </a:ext>
                  </a:extLst>
                </a:gridCol>
                <a:gridCol w="709422">
                  <a:extLst>
                    <a:ext uri="{9D8B030D-6E8A-4147-A177-3AD203B41FA5}">
                      <a16:colId xmlns:a16="http://schemas.microsoft.com/office/drawing/2014/main" val="20008"/>
                    </a:ext>
                  </a:extLst>
                </a:gridCol>
                <a:gridCol w="709422">
                  <a:extLst>
                    <a:ext uri="{9D8B030D-6E8A-4147-A177-3AD203B41FA5}">
                      <a16:colId xmlns:a16="http://schemas.microsoft.com/office/drawing/2014/main" val="20009"/>
                    </a:ext>
                  </a:extLst>
                </a:gridCol>
                <a:gridCol w="709422">
                  <a:extLst>
                    <a:ext uri="{9D8B030D-6E8A-4147-A177-3AD203B41FA5}">
                      <a16:colId xmlns:a16="http://schemas.microsoft.com/office/drawing/2014/main" val="20010"/>
                    </a:ext>
                  </a:extLst>
                </a:gridCol>
                <a:gridCol w="709422">
                  <a:extLst>
                    <a:ext uri="{9D8B030D-6E8A-4147-A177-3AD203B41FA5}">
                      <a16:colId xmlns:a16="http://schemas.microsoft.com/office/drawing/2014/main" val="20011"/>
                    </a:ext>
                  </a:extLst>
                </a:gridCol>
                <a:gridCol w="709422">
                  <a:extLst>
                    <a:ext uri="{9D8B030D-6E8A-4147-A177-3AD203B41FA5}">
                      <a16:colId xmlns:a16="http://schemas.microsoft.com/office/drawing/2014/main" val="20012"/>
                    </a:ext>
                  </a:extLst>
                </a:gridCol>
                <a:gridCol w="709422">
                  <a:extLst>
                    <a:ext uri="{9D8B030D-6E8A-4147-A177-3AD203B41FA5}">
                      <a16:colId xmlns:a16="http://schemas.microsoft.com/office/drawing/2014/main" val="20013"/>
                    </a:ext>
                  </a:extLst>
                </a:gridCol>
                <a:gridCol w="709422">
                  <a:extLst>
                    <a:ext uri="{9D8B030D-6E8A-4147-A177-3AD203B41FA5}">
                      <a16:colId xmlns:a16="http://schemas.microsoft.com/office/drawing/2014/main" val="20014"/>
                    </a:ext>
                  </a:extLst>
                </a:gridCol>
                <a:gridCol w="709422">
                  <a:extLst>
                    <a:ext uri="{9D8B030D-6E8A-4147-A177-3AD203B41FA5}">
                      <a16:colId xmlns:a16="http://schemas.microsoft.com/office/drawing/2014/main" val="20015"/>
                    </a:ext>
                  </a:extLst>
                </a:gridCol>
              </a:tblGrid>
              <a:tr h="711200">
                <a:tc>
                  <a:txBody>
                    <a:bodyPr/>
                    <a:lstStyle/>
                    <a:p>
                      <a:pPr marL="58702" marR="58702" lvl="0" defTabSz="1295400">
                        <a:lnSpc>
                          <a:spcPct val="130000"/>
                        </a:lnSpc>
                        <a:defRPr sz="1800">
                          <a:uFillTx/>
                        </a:defRPr>
                      </a:pPr>
                      <a:r>
                        <a:rPr sz="2000">
                          <a:solidFill>
                            <a:srgbClr val="FFFFFF"/>
                          </a:solidFill>
                          <a:uFill>
                            <a:solidFill/>
                          </a:uFill>
                        </a:rPr>
                        <a:t>K</a:t>
                      </a:r>
                    </a:p>
                  </a:txBody>
                  <a:tcPr marL="50800" marR="50800" marT="50800" marB="50800" anchor="ctr" horzOverflow="overflow">
                    <a:lnL w="28575">
                      <a:miter lim="400000"/>
                    </a:lnL>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solidFill>
                            <a:srgbClr val="929292"/>
                          </a:solidFill>
                          <a:uFill>
                            <a:solidFill/>
                          </a:uFill>
                        </a:rPr>
                        <a:t>C</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T</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L</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U</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I</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M</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Q</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R</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X</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O</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S</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sp>
        <p:nvSpPr>
          <p:cNvPr id="127" name="Shape 127"/>
          <p:cNvSpPr/>
          <p:nvPr/>
        </p:nvSpPr>
        <p:spPr>
          <a:xfrm>
            <a:off x="2971800" y="7454900"/>
            <a:ext cx="231740"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i</a:t>
            </a:r>
          </a:p>
        </p:txBody>
      </p:sp>
      <p:sp>
        <p:nvSpPr>
          <p:cNvPr id="128" name="Shape 128"/>
          <p:cNvSpPr/>
          <p:nvPr/>
        </p:nvSpPr>
        <p:spPr>
          <a:xfrm>
            <a:off x="31115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129" name="Shape 129"/>
          <p:cNvSpPr/>
          <p:nvPr/>
        </p:nvSpPr>
        <p:spPr>
          <a:xfrm>
            <a:off x="8661400" y="7454900"/>
            <a:ext cx="234816"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j</a:t>
            </a:r>
          </a:p>
        </p:txBody>
      </p:sp>
      <p:sp>
        <p:nvSpPr>
          <p:cNvPr id="130" name="Shape 130"/>
          <p:cNvSpPr/>
          <p:nvPr/>
        </p:nvSpPr>
        <p:spPr>
          <a:xfrm>
            <a:off x="88011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Tree>
    <p:extLst>
      <p:ext uri="{BB962C8B-B14F-4D97-AF65-F5344CB8AC3E}">
        <p14:creationId xmlns:p14="http://schemas.microsoft.com/office/powerpoint/2010/main" val="233096029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p:cNvSpPr>
          <p:nvPr>
            <p:ph type="title"/>
          </p:nvPr>
        </p:nvSpPr>
        <p:spPr>
          <a:prstGeom prst="rect">
            <a:avLst/>
          </a:prstGeom>
        </p:spPr>
        <p:txBody>
          <a:bodyPr/>
          <a:lstStyle>
            <a:lvl1pPr>
              <a:lnSpc>
                <a:spcPts val="5900"/>
              </a:lnSpc>
              <a:defRPr>
                <a:uFill>
                  <a:solidFill>
                    <a:srgbClr val="0048AA"/>
                  </a:solidFill>
                </a:uFill>
              </a:defRPr>
            </a:lvl1pPr>
          </a:lstStyle>
          <a:p>
            <a:pPr lvl="0">
              <a:defRPr sz="1800">
                <a:uFillTx/>
              </a:defRPr>
            </a:pPr>
            <a:r>
              <a:rPr sz="2800">
                <a:uFill>
                  <a:solidFill>
                    <a:srgbClr val="0048AA"/>
                  </a:solidFill>
                </a:uFill>
              </a:rPr>
              <a:t>Quicksort partitioning demo</a:t>
            </a:r>
          </a:p>
        </p:txBody>
      </p:sp>
      <p:sp>
        <p:nvSpPr>
          <p:cNvPr id="133" name="Shape 133"/>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Repeat until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i</a:t>
            </a:r>
            <a:r>
              <a:rPr sz="2400">
                <a:solidFill>
                  <a:srgbClr val="005493"/>
                </a:solidFill>
                <a:uFill>
                  <a:solidFill>
                    <a:srgbClr val="0048AA"/>
                  </a:solidFill>
                </a:uFill>
              </a:rPr>
              <a:t> and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j</a:t>
            </a:r>
            <a:r>
              <a:rPr sz="2400">
                <a:solidFill>
                  <a:srgbClr val="005493"/>
                </a:solidFill>
                <a:uFill>
                  <a:solidFill>
                    <a:srgbClr val="0048AA"/>
                  </a:solidFill>
                </a:uFill>
              </a:rPr>
              <a:t> pointers cross.</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i</a:t>
            </a:r>
            <a:r>
              <a:rPr sz="2400">
                <a:uFill>
                  <a:solidFill/>
                </a:uFill>
              </a:rPr>
              <a:t> from left to right so long as </a:t>
            </a:r>
            <a:r>
              <a:rPr sz="2000">
                <a:uFill>
                  <a:solidFill/>
                </a:uFill>
                <a:latin typeface="Lucida Sans Typewriter Regular"/>
                <a:ea typeface="Lucida Sans Typewriter Regular"/>
                <a:cs typeface="Lucida Sans Typewriter Regular"/>
                <a:sym typeface="Lucida Sans Typewriter Regular"/>
              </a:rPr>
              <a:t>(a[i] &lt; a[lo])</a:t>
            </a:r>
            <a:r>
              <a:rPr sz="2400">
                <a:uFill>
                  <a:solidFill/>
                </a:uFill>
              </a:rPr>
              <a:t>.</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j</a:t>
            </a:r>
            <a:r>
              <a:rPr sz="2400">
                <a:uFill>
                  <a:solidFill/>
                </a:uFill>
              </a:rPr>
              <a:t> from right to left so long as </a:t>
            </a:r>
            <a:r>
              <a:rPr sz="2000">
                <a:uFill>
                  <a:solidFill/>
                </a:uFill>
                <a:latin typeface="Lucida Sans Typewriter Regular"/>
                <a:ea typeface="Lucida Sans Typewriter Regular"/>
                <a:cs typeface="Lucida Sans Typewriter Regular"/>
                <a:sym typeface="Lucida Sans Typewriter Regular"/>
              </a:rPr>
              <a:t>(a[j] &gt; a[lo])</a:t>
            </a:r>
            <a:r>
              <a:rPr sz="2400">
                <a:uFill>
                  <a:solidFill/>
                </a:uFill>
              </a:rPr>
              <a:t>.</a:t>
            </a:r>
          </a:p>
          <a:p>
            <a:pPr lvl="1">
              <a:defRPr sz="1800">
                <a:uFillTx/>
              </a:defRPr>
            </a:pPr>
            <a:r>
              <a:rPr sz="2400">
                <a:uFill>
                  <a:solidFill/>
                </a:uFill>
              </a:rPr>
              <a:t>Exchange </a:t>
            </a:r>
            <a:r>
              <a:rPr sz="2000">
                <a:uFill>
                  <a:solidFill/>
                </a:uFill>
                <a:latin typeface="Lucida Sans Typewriter Regular"/>
                <a:ea typeface="Lucida Sans Typewriter Regular"/>
                <a:cs typeface="Lucida Sans Typewriter Regular"/>
                <a:sym typeface="Lucida Sans Typewriter Regular"/>
              </a:rPr>
              <a:t>a[i]</a:t>
            </a:r>
            <a:r>
              <a:rPr sz="2400">
                <a:uFill>
                  <a:solidFill/>
                </a:uFill>
              </a:rPr>
              <a:t> with </a:t>
            </a:r>
            <a:r>
              <a:rPr sz="2000">
                <a:uFill>
                  <a:solidFill/>
                </a:uFill>
                <a:latin typeface="Lucida Sans Typewriter Regular"/>
                <a:ea typeface="Lucida Sans Typewriter Regular"/>
                <a:cs typeface="Lucida Sans Typewriter Regular"/>
                <a:sym typeface="Lucida Sans Typewriter Regular"/>
              </a:rPr>
              <a:t>a[j]</a:t>
            </a:r>
            <a:r>
              <a:rPr sz="2400">
                <a:uFill>
                  <a:solidFill/>
                </a:uFill>
              </a:rPr>
              <a:t>.</a:t>
            </a:r>
          </a:p>
        </p:txBody>
      </p:sp>
      <p:sp>
        <p:nvSpPr>
          <p:cNvPr id="134" name="Shape 134"/>
          <p:cNvSpPr/>
          <p:nvPr/>
        </p:nvSpPr>
        <p:spPr>
          <a:xfrm>
            <a:off x="762000" y="7454900"/>
            <a:ext cx="356557"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lo</a:t>
            </a:r>
          </a:p>
        </p:txBody>
      </p:sp>
      <p:sp>
        <p:nvSpPr>
          <p:cNvPr id="135" name="Shape 135"/>
          <p:cNvSpPr/>
          <p:nvPr/>
        </p:nvSpPr>
        <p:spPr>
          <a:xfrm>
            <a:off x="9652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aphicFrame>
        <p:nvGraphicFramePr>
          <p:cNvPr id="136" name="Table 136"/>
          <p:cNvGraphicFramePr/>
          <p:nvPr/>
        </p:nvGraphicFramePr>
        <p:xfrm>
          <a:off x="635001" y="6210300"/>
          <a:ext cx="11350752" cy="711200"/>
        </p:xfrm>
        <a:graphic>
          <a:graphicData uri="http://schemas.openxmlformats.org/drawingml/2006/table">
            <a:tbl>
              <a:tblPr>
                <a:tableStyleId>{8F44A2F1-9E1F-4B54-A3A2-5F16C0AD49E2}</a:tableStyleId>
              </a:tblPr>
              <a:tblGrid>
                <a:gridCol w="709422">
                  <a:extLst>
                    <a:ext uri="{9D8B030D-6E8A-4147-A177-3AD203B41FA5}">
                      <a16:colId xmlns:a16="http://schemas.microsoft.com/office/drawing/2014/main" val="20000"/>
                    </a:ext>
                  </a:extLst>
                </a:gridCol>
                <a:gridCol w="709422">
                  <a:extLst>
                    <a:ext uri="{9D8B030D-6E8A-4147-A177-3AD203B41FA5}">
                      <a16:colId xmlns:a16="http://schemas.microsoft.com/office/drawing/2014/main" val="20001"/>
                    </a:ext>
                  </a:extLst>
                </a:gridCol>
                <a:gridCol w="709422">
                  <a:extLst>
                    <a:ext uri="{9D8B030D-6E8A-4147-A177-3AD203B41FA5}">
                      <a16:colId xmlns:a16="http://schemas.microsoft.com/office/drawing/2014/main" val="20002"/>
                    </a:ext>
                  </a:extLst>
                </a:gridCol>
                <a:gridCol w="709422">
                  <a:extLst>
                    <a:ext uri="{9D8B030D-6E8A-4147-A177-3AD203B41FA5}">
                      <a16:colId xmlns:a16="http://schemas.microsoft.com/office/drawing/2014/main" val="20003"/>
                    </a:ext>
                  </a:extLst>
                </a:gridCol>
                <a:gridCol w="709422">
                  <a:extLst>
                    <a:ext uri="{9D8B030D-6E8A-4147-A177-3AD203B41FA5}">
                      <a16:colId xmlns:a16="http://schemas.microsoft.com/office/drawing/2014/main" val="20004"/>
                    </a:ext>
                  </a:extLst>
                </a:gridCol>
                <a:gridCol w="709422">
                  <a:extLst>
                    <a:ext uri="{9D8B030D-6E8A-4147-A177-3AD203B41FA5}">
                      <a16:colId xmlns:a16="http://schemas.microsoft.com/office/drawing/2014/main" val="20005"/>
                    </a:ext>
                  </a:extLst>
                </a:gridCol>
                <a:gridCol w="709422">
                  <a:extLst>
                    <a:ext uri="{9D8B030D-6E8A-4147-A177-3AD203B41FA5}">
                      <a16:colId xmlns:a16="http://schemas.microsoft.com/office/drawing/2014/main" val="20006"/>
                    </a:ext>
                  </a:extLst>
                </a:gridCol>
                <a:gridCol w="709422">
                  <a:extLst>
                    <a:ext uri="{9D8B030D-6E8A-4147-A177-3AD203B41FA5}">
                      <a16:colId xmlns:a16="http://schemas.microsoft.com/office/drawing/2014/main" val="20007"/>
                    </a:ext>
                  </a:extLst>
                </a:gridCol>
                <a:gridCol w="709422">
                  <a:extLst>
                    <a:ext uri="{9D8B030D-6E8A-4147-A177-3AD203B41FA5}">
                      <a16:colId xmlns:a16="http://schemas.microsoft.com/office/drawing/2014/main" val="20008"/>
                    </a:ext>
                  </a:extLst>
                </a:gridCol>
                <a:gridCol w="709422">
                  <a:extLst>
                    <a:ext uri="{9D8B030D-6E8A-4147-A177-3AD203B41FA5}">
                      <a16:colId xmlns:a16="http://schemas.microsoft.com/office/drawing/2014/main" val="20009"/>
                    </a:ext>
                  </a:extLst>
                </a:gridCol>
                <a:gridCol w="709422">
                  <a:extLst>
                    <a:ext uri="{9D8B030D-6E8A-4147-A177-3AD203B41FA5}">
                      <a16:colId xmlns:a16="http://schemas.microsoft.com/office/drawing/2014/main" val="20010"/>
                    </a:ext>
                  </a:extLst>
                </a:gridCol>
                <a:gridCol w="709422">
                  <a:extLst>
                    <a:ext uri="{9D8B030D-6E8A-4147-A177-3AD203B41FA5}">
                      <a16:colId xmlns:a16="http://schemas.microsoft.com/office/drawing/2014/main" val="20011"/>
                    </a:ext>
                  </a:extLst>
                </a:gridCol>
                <a:gridCol w="709422">
                  <a:extLst>
                    <a:ext uri="{9D8B030D-6E8A-4147-A177-3AD203B41FA5}">
                      <a16:colId xmlns:a16="http://schemas.microsoft.com/office/drawing/2014/main" val="20012"/>
                    </a:ext>
                  </a:extLst>
                </a:gridCol>
                <a:gridCol w="709422">
                  <a:extLst>
                    <a:ext uri="{9D8B030D-6E8A-4147-A177-3AD203B41FA5}">
                      <a16:colId xmlns:a16="http://schemas.microsoft.com/office/drawing/2014/main" val="20013"/>
                    </a:ext>
                  </a:extLst>
                </a:gridCol>
                <a:gridCol w="709422">
                  <a:extLst>
                    <a:ext uri="{9D8B030D-6E8A-4147-A177-3AD203B41FA5}">
                      <a16:colId xmlns:a16="http://schemas.microsoft.com/office/drawing/2014/main" val="20014"/>
                    </a:ext>
                  </a:extLst>
                </a:gridCol>
                <a:gridCol w="709422">
                  <a:extLst>
                    <a:ext uri="{9D8B030D-6E8A-4147-A177-3AD203B41FA5}">
                      <a16:colId xmlns:a16="http://schemas.microsoft.com/office/drawing/2014/main" val="20015"/>
                    </a:ext>
                  </a:extLst>
                </a:gridCol>
              </a:tblGrid>
              <a:tr h="711200">
                <a:tc>
                  <a:txBody>
                    <a:bodyPr/>
                    <a:lstStyle/>
                    <a:p>
                      <a:pPr marL="58702" marR="58702" lvl="0" defTabSz="1295400">
                        <a:lnSpc>
                          <a:spcPct val="130000"/>
                        </a:lnSpc>
                        <a:defRPr sz="1800">
                          <a:uFillTx/>
                        </a:defRPr>
                      </a:pPr>
                      <a:r>
                        <a:rPr sz="2000">
                          <a:solidFill>
                            <a:srgbClr val="FFFFFF"/>
                          </a:solidFill>
                          <a:uFill>
                            <a:solidFill/>
                          </a:uFill>
                        </a:rPr>
                        <a:t>K</a:t>
                      </a:r>
                    </a:p>
                  </a:txBody>
                  <a:tcPr marL="50800" marR="50800" marT="50800" marB="50800" anchor="ctr" horzOverflow="overflow">
                    <a:lnL w="28575">
                      <a:miter lim="400000"/>
                    </a:lnL>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solidFill>
                            <a:srgbClr val="929292"/>
                          </a:solidFill>
                          <a:uFill>
                            <a:solidFill/>
                          </a:uFill>
                        </a:rPr>
                        <a:t>C</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T</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L</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U</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I</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M</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Q</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R</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X</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O</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S</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sp>
        <p:nvSpPr>
          <p:cNvPr id="137" name="Shape 137"/>
          <p:cNvSpPr/>
          <p:nvPr/>
        </p:nvSpPr>
        <p:spPr>
          <a:xfrm>
            <a:off x="2971800" y="7454900"/>
            <a:ext cx="231740"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i</a:t>
            </a:r>
          </a:p>
        </p:txBody>
      </p:sp>
      <p:sp>
        <p:nvSpPr>
          <p:cNvPr id="138" name="Shape 138"/>
          <p:cNvSpPr/>
          <p:nvPr/>
        </p:nvSpPr>
        <p:spPr>
          <a:xfrm>
            <a:off x="31115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139" name="Shape 139"/>
          <p:cNvSpPr/>
          <p:nvPr/>
        </p:nvSpPr>
        <p:spPr>
          <a:xfrm>
            <a:off x="7912100" y="7454900"/>
            <a:ext cx="234816"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j</a:t>
            </a:r>
          </a:p>
        </p:txBody>
      </p:sp>
      <p:sp>
        <p:nvSpPr>
          <p:cNvPr id="140" name="Shape 140"/>
          <p:cNvSpPr/>
          <p:nvPr/>
        </p:nvSpPr>
        <p:spPr>
          <a:xfrm>
            <a:off x="80518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Tree>
    <p:extLst>
      <p:ext uri="{BB962C8B-B14F-4D97-AF65-F5344CB8AC3E}">
        <p14:creationId xmlns:p14="http://schemas.microsoft.com/office/powerpoint/2010/main" val="140066034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Shape 47"/>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2</a:t>
            </a:fld>
            <a:endParaRPr sz="1200">
              <a:uFill>
                <a:solidFill/>
              </a:uFill>
            </a:endParaRPr>
          </a:p>
        </p:txBody>
      </p:sp>
      <p:sp>
        <p:nvSpPr>
          <p:cNvPr id="48" name="Shape 48"/>
          <p:cNvSpPr>
            <a:spLocks noGrp="1"/>
          </p:cNvSpPr>
          <p:nvPr>
            <p:ph type="title"/>
          </p:nvPr>
        </p:nvSpPr>
        <p:spPr>
          <a:prstGeom prst="rect">
            <a:avLst/>
          </a:prstGeom>
        </p:spPr>
        <p:txBody>
          <a:bodyPr/>
          <a:lstStyle/>
          <a:p>
            <a:pPr lvl="0">
              <a:defRPr sz="1800">
                <a:uFillTx/>
              </a:defRPr>
            </a:pPr>
            <a:r>
              <a:rPr sz="2800">
                <a:uFill>
                  <a:solidFill/>
                </a:uFill>
              </a:rPr>
              <a:t>Two classic sorting algorithms: mergesort and quicksort</a:t>
            </a:r>
          </a:p>
        </p:txBody>
      </p:sp>
      <p:sp>
        <p:nvSpPr>
          <p:cNvPr id="49" name="Shape 49"/>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Critical components in the world’s computational infrastructure.</a:t>
            </a:r>
          </a:p>
          <a:p>
            <a:pPr lvl="1">
              <a:defRPr sz="1800">
                <a:uFillTx/>
              </a:defRPr>
            </a:pPr>
            <a:r>
              <a:rPr sz="2400">
                <a:uFill>
                  <a:solidFill/>
                </a:uFill>
              </a:rPr>
              <a:t>Full scientific understanding of their properties has enabled us</a:t>
            </a:r>
            <a:br>
              <a:rPr sz="2400">
                <a:uFill>
                  <a:solidFill/>
                </a:uFill>
              </a:rPr>
            </a:br>
            <a:r>
              <a:rPr sz="2400">
                <a:uFill>
                  <a:solidFill/>
                </a:uFill>
              </a:rPr>
              <a:t>to develop them into practical system sorts.</a:t>
            </a:r>
          </a:p>
          <a:p>
            <a:pPr lvl="1">
              <a:defRPr sz="1800">
                <a:uFillTx/>
              </a:defRPr>
            </a:pPr>
            <a:r>
              <a:rPr sz="2400">
                <a:uFill>
                  <a:solidFill/>
                </a:uFill>
              </a:rPr>
              <a:t>Quicksort honored as one of top 10 algorithms of 20</a:t>
            </a:r>
            <a:r>
              <a:rPr sz="2400" baseline="31999">
                <a:uFill>
                  <a:solidFill/>
                </a:uFill>
              </a:rPr>
              <a:t>th</a:t>
            </a:r>
            <a:r>
              <a:rPr sz="2400">
                <a:uFill>
                  <a:solidFill/>
                </a:uFill>
              </a:rPr>
              <a:t> century</a:t>
            </a:r>
            <a:br>
              <a:rPr sz="2400">
                <a:uFill>
                  <a:solidFill/>
                </a:uFill>
              </a:rPr>
            </a:br>
            <a:r>
              <a:rPr sz="2400">
                <a:uFill>
                  <a:solidFill/>
                </a:uFill>
              </a:rPr>
              <a:t>in science and engineering.</a:t>
            </a:r>
          </a:p>
          <a:p>
            <a:pPr lvl="0">
              <a:defRPr sz="1800">
                <a:solidFill>
                  <a:srgbClr val="000000"/>
                </a:solidFill>
                <a:uFillTx/>
              </a:defRPr>
            </a:pPr>
            <a:br>
              <a:rPr sz="2400">
                <a:solidFill>
                  <a:srgbClr val="005493"/>
                </a:solidFill>
                <a:uFill>
                  <a:solidFill>
                    <a:srgbClr val="0048AA"/>
                  </a:solidFill>
                </a:uFill>
              </a:rPr>
            </a:br>
            <a:r>
              <a:rPr sz="2400">
                <a:solidFill>
                  <a:srgbClr val="005493"/>
                </a:solidFill>
                <a:uFill>
                  <a:solidFill>
                    <a:srgbClr val="0048AA"/>
                  </a:solidFill>
                </a:uFill>
              </a:rPr>
              <a:t>Mergesort.  </a:t>
            </a:r>
            <a:r>
              <a:rPr sz="2400">
                <a:solidFill>
                  <a:srgbClr val="606060"/>
                </a:solidFill>
                <a:uFill>
                  <a:solidFill>
                    <a:srgbClr val="606060"/>
                  </a:solidFill>
                </a:uFill>
              </a:rPr>
              <a:t>[last lecture]</a:t>
            </a:r>
            <a:endParaRPr sz="2400">
              <a:solidFill>
                <a:srgbClr val="005493"/>
              </a:solidFill>
              <a:uFill>
                <a:solidFill>
                  <a:srgbClr val="0048AA"/>
                </a:solidFill>
              </a:uFill>
            </a:endParaRPr>
          </a:p>
          <a:p>
            <a:pPr lvl="0">
              <a:defRPr sz="1800">
                <a:solidFill>
                  <a:srgbClr val="000000"/>
                </a:solidFill>
                <a:uFillTx/>
              </a:defRPr>
            </a:pPr>
            <a:br>
              <a:rPr sz="2400">
                <a:solidFill>
                  <a:srgbClr val="005493"/>
                </a:solidFill>
                <a:uFill>
                  <a:solidFill>
                    <a:srgbClr val="0048AA"/>
                  </a:solidFill>
                </a:uFill>
              </a:rPr>
            </a:br>
            <a:br>
              <a:rPr sz="2400">
                <a:solidFill>
                  <a:srgbClr val="005493"/>
                </a:solidFill>
                <a:uFill>
                  <a:solidFill>
                    <a:srgbClr val="0048AA"/>
                  </a:solidFill>
                </a:uFill>
              </a:rPr>
            </a:br>
            <a:br>
              <a:rPr sz="2400">
                <a:solidFill>
                  <a:srgbClr val="005493"/>
                </a:solidFill>
                <a:uFill>
                  <a:solidFill>
                    <a:srgbClr val="0048AA"/>
                  </a:solidFill>
                </a:uFill>
              </a:rPr>
            </a:br>
            <a:br>
              <a:rPr sz="2400">
                <a:solidFill>
                  <a:srgbClr val="005493"/>
                </a:solidFill>
                <a:uFill>
                  <a:solidFill>
                    <a:srgbClr val="0048AA"/>
                  </a:solidFill>
                </a:uFill>
              </a:rPr>
            </a:br>
            <a:r>
              <a:rPr sz="2400">
                <a:solidFill>
                  <a:srgbClr val="005493"/>
                </a:solidFill>
                <a:uFill>
                  <a:solidFill>
                    <a:srgbClr val="0048AA"/>
                  </a:solidFill>
                </a:uFill>
              </a:rPr>
              <a:t>Quicksort.  </a:t>
            </a:r>
            <a:r>
              <a:rPr sz="2400">
                <a:solidFill>
                  <a:srgbClr val="606060"/>
                </a:solidFill>
                <a:uFill>
                  <a:solidFill>
                    <a:srgbClr val="606060"/>
                  </a:solidFill>
                </a:uFill>
              </a:rPr>
              <a:t>[this lecture]</a:t>
            </a:r>
          </a:p>
        </p:txBody>
      </p:sp>
      <p:grpSp>
        <p:nvGrpSpPr>
          <p:cNvPr id="59" name="Group 59"/>
          <p:cNvGrpSpPr/>
          <p:nvPr/>
        </p:nvGrpSpPr>
        <p:grpSpPr>
          <a:xfrm>
            <a:off x="1415946" y="7531100"/>
            <a:ext cx="10717679" cy="1282701"/>
            <a:chOff x="57046" y="0"/>
            <a:chExt cx="10717677" cy="1282700"/>
          </a:xfrm>
        </p:grpSpPr>
        <p:pic>
          <p:nvPicPr>
            <p:cNvPr id="50" name="url?sa=i&amp;rct=j&amp;q=&amp;esrc=s&amp;source=images&amp;cd=&amp;docid=bXdZEwUznBusTM&amp;tbnid=Epn1fxeo22gqJM-&amp;ved=0CAUQjRw&amp;url=https%3A%2F%2Ftwitter.com%2FMATLAB&amp;ei=-98BU7fcF7OtsAS-xIGIAQ&amp;bvm=bv.61535280,d.png"/>
            <p:cNvPicPr/>
            <p:nvPr/>
          </p:nvPicPr>
          <p:blipFill>
            <a:blip r:embed="rId3"/>
            <a:stretch>
              <a:fillRect/>
            </a:stretch>
          </p:blipFill>
          <p:spPr>
            <a:xfrm>
              <a:off x="7550546" y="241894"/>
              <a:ext cx="889001" cy="771129"/>
            </a:xfrm>
            <a:prstGeom prst="rect">
              <a:avLst/>
            </a:prstGeom>
            <a:ln w="12700" cap="flat">
              <a:noFill/>
              <a:round/>
            </a:ln>
            <a:effectLst/>
          </p:spPr>
        </p:pic>
        <p:pic>
          <p:nvPicPr>
            <p:cNvPr id="51" name="url?sa=i&amp;rct=j&amp;q=&amp;esrc=s&amp;source=images&amp;cd=&amp;docid=rXS4c8anctmgeM&amp;tbnid=JMUfiGVCJ4t4hM-&amp;ved=0CAUQjRw&amp;url=http%3A%2F%2Fsecuritywatch.pcmag.com%2Fvulnerabilities%2F307717-another-critical-java-update-you-.png"/>
            <p:cNvPicPr/>
            <p:nvPr/>
          </p:nvPicPr>
          <p:blipFill>
            <a:blip r:embed="rId4"/>
            <a:stretch>
              <a:fillRect/>
            </a:stretch>
          </p:blipFill>
          <p:spPr>
            <a:xfrm>
              <a:off x="57046" y="211058"/>
              <a:ext cx="623129" cy="829671"/>
            </a:xfrm>
            <a:prstGeom prst="rect">
              <a:avLst/>
            </a:prstGeom>
            <a:ln w="12700" cap="flat">
              <a:noFill/>
              <a:round/>
            </a:ln>
            <a:effectLst/>
          </p:spPr>
        </p:pic>
        <p:pic>
          <p:nvPicPr>
            <p:cNvPr id="52" name="url?sa=i&amp;rct=j&amp;q=&amp;esrc=s&amp;source=images&amp;cd=&amp;docid=FHsPp_e3xTAoWM&amp;tbnid=k8QhljP2fr_-GM-&amp;ved=0CAUQjRw&amp;url=http%3A%2F%2Fmike.anobile.info%2F2012%2F10%2Fembedding-perl-script-into-wordpress-blog-posts%2F&amp;e.png"/>
            <p:cNvPicPr/>
            <p:nvPr/>
          </p:nvPicPr>
          <p:blipFill>
            <a:blip r:embed="rId5"/>
            <a:stretch>
              <a:fillRect/>
            </a:stretch>
          </p:blipFill>
          <p:spPr>
            <a:xfrm>
              <a:off x="1117573" y="228600"/>
              <a:ext cx="724044" cy="796529"/>
            </a:xfrm>
            <a:prstGeom prst="rect">
              <a:avLst/>
            </a:prstGeom>
            <a:ln w="12700" cap="flat">
              <a:noFill/>
              <a:round/>
            </a:ln>
            <a:effectLst/>
          </p:spPr>
        </p:pic>
        <p:pic>
          <p:nvPicPr>
            <p:cNvPr id="53" name="url?sa=i&amp;rct=j&amp;q=&amp;esrc=s&amp;source=images&amp;cd=&amp;docid=Ba1bEAqNezUuBM&amp;tbnid=nTaXtSFD9sjcCM-&amp;ved=0CAUQjRw&amp;url=http%3A%2F%2Fwww.gabsoftware.com%2Fdl%2Fruntimes%2Fmicrosoft-visual-c-redistributable-packages%2F.png"/>
            <p:cNvPicPr/>
            <p:nvPr/>
          </p:nvPicPr>
          <p:blipFill>
            <a:blip r:embed="rId6"/>
            <a:stretch>
              <a:fillRect/>
            </a:stretch>
          </p:blipFill>
          <p:spPr>
            <a:xfrm>
              <a:off x="8881665" y="373447"/>
              <a:ext cx="985442" cy="496157"/>
            </a:xfrm>
            <a:prstGeom prst="rect">
              <a:avLst/>
            </a:prstGeom>
            <a:ln w="12700" cap="flat">
              <a:noFill/>
              <a:round/>
            </a:ln>
            <a:effectLst/>
          </p:spPr>
        </p:pic>
        <p:pic>
          <p:nvPicPr>
            <p:cNvPr id="54" name="url?sa=i&amp;rct=j&amp;q=&amp;esrc=s&amp;source=images&amp;cd=&amp;docid=P6OgN7aBedVRwM&amp;tbnid=K-Vx4u3X1G1ivM-&amp;ved=0CAUQjRw&amp;url=http%3A%2F%2Fwww.unixstickers.com%2Fstickers%2Fcoding_stickers%2Fc-programming-language-shaped-st.png"/>
            <p:cNvPicPr/>
            <p:nvPr/>
          </p:nvPicPr>
          <p:blipFill>
            <a:blip r:embed="rId7"/>
            <a:stretch>
              <a:fillRect/>
            </a:stretch>
          </p:blipFill>
          <p:spPr>
            <a:xfrm>
              <a:off x="2286000" y="0"/>
              <a:ext cx="1282701" cy="1282701"/>
            </a:xfrm>
            <a:prstGeom prst="rect">
              <a:avLst/>
            </a:prstGeom>
            <a:ln w="12700" cap="flat">
              <a:noFill/>
              <a:round/>
            </a:ln>
            <a:effectLst/>
          </p:spPr>
        </p:pic>
        <p:pic>
          <p:nvPicPr>
            <p:cNvPr id="55" name="url?sa=i&amp;rct=j&amp;q=&amp;esrc=s&amp;source=images&amp;cd=&amp;docid=skbSzn8ZRJJaAM&amp;tbnid=5hFvJRFZhlsfNM-&amp;ved=0CAUQjRw&amp;url=http%3A%2F%2Fwww.recuperosusdatos.com.ar%2Fsistema_unix_linux.php&amp;ei=yuEBU-iXIZOysATb64Bg&amp;bvm=bv..png"/>
            <p:cNvPicPr/>
            <p:nvPr/>
          </p:nvPicPr>
          <p:blipFill>
            <a:blip r:embed="rId8"/>
            <a:srcRect l="23194" t="8555" r="22053" b="11765"/>
            <a:stretch>
              <a:fillRect/>
            </a:stretch>
          </p:blipFill>
          <p:spPr>
            <a:xfrm>
              <a:off x="4013200" y="250736"/>
              <a:ext cx="749300" cy="775318"/>
            </a:xfrm>
            <a:prstGeom prst="rect">
              <a:avLst/>
            </a:prstGeom>
            <a:ln w="12700" cap="flat">
              <a:noFill/>
              <a:round/>
            </a:ln>
            <a:effectLst/>
          </p:spPr>
        </p:pic>
        <p:pic>
          <p:nvPicPr>
            <p:cNvPr id="56" name="url?sa=i&amp;source=images&amp;cd=&amp;docid=rsk17hZkqoMmwM&amp;tbnid=14KFBzGWTUIvUM&amp;ved=0CAgQjRw&amp;url=http%3A%2F%2Fwww.inwebson.png"/>
            <p:cNvPicPr/>
            <p:nvPr/>
          </p:nvPicPr>
          <p:blipFill>
            <a:blip r:embed="rId9"/>
            <a:stretch>
              <a:fillRect/>
            </a:stretch>
          </p:blipFill>
          <p:spPr>
            <a:xfrm>
              <a:off x="5204704" y="212265"/>
              <a:ext cx="749323" cy="759051"/>
            </a:xfrm>
            <a:prstGeom prst="rect">
              <a:avLst/>
            </a:prstGeom>
            <a:ln w="12700" cap="flat">
              <a:noFill/>
              <a:round/>
            </a:ln>
            <a:effectLst/>
          </p:spPr>
        </p:pic>
        <p:pic>
          <p:nvPicPr>
            <p:cNvPr id="57" name="url?sa=i&amp;source=images&amp;cd=&amp;docid=CTH1vg1IS3m7vM&amp;tbnid=xxjO-nf6LANTGM&amp;ved=0CAgQjRw&amp;url=http%3A%2F%2Fwww.2ality.com%2F2011%2F10%2Flogo-js.png"/>
            <p:cNvPicPr/>
            <p:nvPr/>
          </p:nvPicPr>
          <p:blipFill>
            <a:blip r:embed="rId10"/>
            <a:stretch>
              <a:fillRect/>
            </a:stretch>
          </p:blipFill>
          <p:spPr>
            <a:xfrm>
              <a:off x="6400800" y="266700"/>
              <a:ext cx="711201" cy="711201"/>
            </a:xfrm>
            <a:prstGeom prst="rect">
              <a:avLst/>
            </a:prstGeom>
            <a:ln w="12700" cap="flat">
              <a:noFill/>
              <a:round/>
            </a:ln>
            <a:effectLst/>
          </p:spPr>
        </p:pic>
        <p:sp>
          <p:nvSpPr>
            <p:cNvPr id="58" name="Shape 58"/>
            <p:cNvSpPr/>
            <p:nvPr/>
          </p:nvSpPr>
          <p:spPr>
            <a:xfrm>
              <a:off x="10312400" y="368300"/>
              <a:ext cx="462325" cy="4572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2400">
                  <a:solidFill>
                    <a:srgbClr val="000000"/>
                  </a:solidFill>
                  <a:uFill>
                    <a:solidFill>
                      <a:srgbClr val="000000"/>
                    </a:solidFill>
                  </a:uFill>
                  <a:latin typeface="Lucida Grande"/>
                  <a:ea typeface="Lucida Grande"/>
                  <a:cs typeface="Lucida Grande"/>
                  <a:sym typeface="Lucida Grande"/>
                </a:defRPr>
              </a:lvl1pPr>
            </a:lstStyle>
            <a:p>
              <a:pPr lvl="0">
                <a:defRPr sz="1800">
                  <a:uFillTx/>
                </a:defRPr>
              </a:pPr>
              <a:r>
                <a:rPr sz="2400">
                  <a:uFill>
                    <a:solidFill/>
                  </a:uFill>
                </a:rPr>
                <a:t>...</a:t>
              </a:r>
            </a:p>
          </p:txBody>
        </p:sp>
      </p:grpSp>
      <p:grpSp>
        <p:nvGrpSpPr>
          <p:cNvPr id="69" name="Group 69"/>
          <p:cNvGrpSpPr/>
          <p:nvPr/>
        </p:nvGrpSpPr>
        <p:grpSpPr>
          <a:xfrm>
            <a:off x="1415946" y="5034808"/>
            <a:ext cx="10704979" cy="893921"/>
            <a:chOff x="57046" y="94508"/>
            <a:chExt cx="10704977" cy="893919"/>
          </a:xfrm>
        </p:grpSpPr>
        <p:pic>
          <p:nvPicPr>
            <p:cNvPr id="60" name="url?sa=i&amp;source=images&amp;cd=&amp;docid=k8g6hhZeO5OFgM&amp;tbnid=Y8hqZOGBnb90kM-&amp;ved=0CAgQjRw&amp;url=http%3A%2F%2Fen.wikibooks.org%2Fwiki%2FNon-Programmer's_Tutorial_for_Python_2.png"/>
            <p:cNvPicPr/>
            <p:nvPr/>
          </p:nvPicPr>
          <p:blipFill>
            <a:blip r:embed="rId11"/>
            <a:stretch>
              <a:fillRect/>
            </a:stretch>
          </p:blipFill>
          <p:spPr>
            <a:xfrm>
              <a:off x="3810000" y="203200"/>
              <a:ext cx="736600" cy="736600"/>
            </a:xfrm>
            <a:prstGeom prst="rect">
              <a:avLst/>
            </a:prstGeom>
            <a:ln w="12700" cap="flat">
              <a:noFill/>
              <a:round/>
            </a:ln>
            <a:effectLst/>
          </p:spPr>
        </p:pic>
        <p:pic>
          <p:nvPicPr>
            <p:cNvPr id="61" name="url?sa=i&amp;rct=j&amp;q=&amp;esrc=s&amp;source=images&amp;cd=&amp;docid=FHsPp_e3xTAoWM&amp;tbnid=k8QhljP2fr_-GM-&amp;ved=0CAUQjRw&amp;url=http%3A%2F%2Fmike.anobile.info%2F2012%2F10%2Fembedding-perl-script-into-wordpress-blog-posts%2F&amp;e.tiff"/>
            <p:cNvPicPr/>
            <p:nvPr/>
          </p:nvPicPr>
          <p:blipFill>
            <a:blip r:embed="rId5"/>
            <a:stretch>
              <a:fillRect/>
            </a:stretch>
          </p:blipFill>
          <p:spPr>
            <a:xfrm>
              <a:off x="1232473" y="165100"/>
              <a:ext cx="724044" cy="796529"/>
            </a:xfrm>
            <a:prstGeom prst="rect">
              <a:avLst/>
            </a:prstGeom>
            <a:ln w="12700" cap="flat">
              <a:noFill/>
              <a:round/>
            </a:ln>
            <a:effectLst/>
          </p:spPr>
        </p:pic>
        <p:pic>
          <p:nvPicPr>
            <p:cNvPr id="62" name="url?sa=i&amp;rct=j&amp;q=&amp;esrc=s&amp;source=images&amp;cd=&amp;docid=rXS4c8anctmgeM&amp;tbnid=JMUfiGVCJ4t4hM-&amp;ved=0CAUQjRw&amp;url=http%3A%2F%2Fsecuritywatch.pcmag.com%2Fvulnerabilities%2F307717-another-critical-java-update-you-.tiff"/>
            <p:cNvPicPr/>
            <p:nvPr/>
          </p:nvPicPr>
          <p:blipFill>
            <a:blip r:embed="rId4"/>
            <a:stretch>
              <a:fillRect/>
            </a:stretch>
          </p:blipFill>
          <p:spPr>
            <a:xfrm>
              <a:off x="57046" y="155178"/>
              <a:ext cx="623129" cy="829671"/>
            </a:xfrm>
            <a:prstGeom prst="rect">
              <a:avLst/>
            </a:prstGeom>
            <a:ln w="12700" cap="flat">
              <a:noFill/>
              <a:round/>
            </a:ln>
            <a:effectLst/>
          </p:spPr>
        </p:pic>
        <p:pic>
          <p:nvPicPr>
            <p:cNvPr id="63" name="url?sa=i&amp;rct=j&amp;q=&amp;esrc=s&amp;source=images&amp;cd=&amp;docid=aOffPJ-CLqgH8M&amp;tbnid=y1XXsjFpvRiRlM-&amp;ved=0CAUQjRw&amp;url=http%3A%2F%2Fdribbble.com%2Fjwkratz&amp;ei=1OABU-e_HqbksATEjoLIDw&amp;bvm=bv.61535280,d.png"/>
            <p:cNvPicPr/>
            <p:nvPr/>
          </p:nvPicPr>
          <p:blipFill>
            <a:blip r:embed="rId12"/>
            <a:stretch>
              <a:fillRect/>
            </a:stretch>
          </p:blipFill>
          <p:spPr>
            <a:xfrm>
              <a:off x="2532445" y="160250"/>
              <a:ext cx="721930" cy="811114"/>
            </a:xfrm>
            <a:prstGeom prst="rect">
              <a:avLst/>
            </a:prstGeom>
            <a:ln w="12700" cap="flat">
              <a:noFill/>
              <a:round/>
            </a:ln>
            <a:effectLst/>
          </p:spPr>
        </p:pic>
        <p:pic>
          <p:nvPicPr>
            <p:cNvPr id="64" name="url?sa=i&amp;rct=j&amp;q=&amp;esrc=s&amp;source=images&amp;cd=&amp;docid=T8pZmhlU57PptM&amp;tbnid=h5SGmJuW9yNsuM-&amp;ved=0CAUQjRw&amp;url=http%3A%2F%2Fblog.mozilla.org%2Ffaaborg%2F2009%2F06%2F18%2Fthe-new-firefox-icon%2F&amp;ei=SuIBU7f3HbL.png"/>
            <p:cNvPicPr/>
            <p:nvPr/>
          </p:nvPicPr>
          <p:blipFill>
            <a:blip r:embed="rId13"/>
            <a:stretch>
              <a:fillRect/>
            </a:stretch>
          </p:blipFill>
          <p:spPr>
            <a:xfrm>
              <a:off x="5105400" y="203200"/>
              <a:ext cx="736600" cy="736600"/>
            </a:xfrm>
            <a:prstGeom prst="rect">
              <a:avLst/>
            </a:prstGeom>
            <a:ln w="12700" cap="flat">
              <a:noFill/>
              <a:round/>
            </a:ln>
            <a:effectLst/>
          </p:spPr>
        </p:pic>
        <p:pic>
          <p:nvPicPr>
            <p:cNvPr id="65" name="url?sa=i&amp;source=images&amp;cd=&amp;docid=CTH1vg1IS3m7vM&amp;tbnid=xxjO-nf6LANTGM&amp;ved=0CAgQjRw&amp;url=http%3A%2F%2Fwww.2ality.com%2F2011%2F10%2Flogo-js.png"/>
            <p:cNvPicPr/>
            <p:nvPr/>
          </p:nvPicPr>
          <p:blipFill>
            <a:blip r:embed="rId10"/>
            <a:stretch>
              <a:fillRect/>
            </a:stretch>
          </p:blipFill>
          <p:spPr>
            <a:xfrm>
              <a:off x="6400800" y="215900"/>
              <a:ext cx="711201" cy="711201"/>
            </a:xfrm>
            <a:prstGeom prst="rect">
              <a:avLst/>
            </a:prstGeom>
            <a:ln w="12700" cap="flat">
              <a:noFill/>
              <a:round/>
            </a:ln>
            <a:effectLst/>
          </p:spPr>
        </p:pic>
        <p:sp>
          <p:nvSpPr>
            <p:cNvPr id="66" name="Shape 66"/>
            <p:cNvSpPr/>
            <p:nvPr/>
          </p:nvSpPr>
          <p:spPr>
            <a:xfrm>
              <a:off x="10299700" y="317500"/>
              <a:ext cx="462325" cy="4572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2400">
                  <a:solidFill>
                    <a:srgbClr val="000000"/>
                  </a:solidFill>
                  <a:uFill>
                    <a:solidFill>
                      <a:srgbClr val="000000"/>
                    </a:solidFill>
                  </a:uFill>
                  <a:latin typeface="Lucida Grande"/>
                  <a:ea typeface="Lucida Grande"/>
                  <a:cs typeface="Lucida Grande"/>
                  <a:sym typeface="Lucida Grande"/>
                </a:defRPr>
              </a:lvl1pPr>
            </a:lstStyle>
            <a:p>
              <a:pPr lvl="0">
                <a:defRPr sz="1800">
                  <a:uFillTx/>
                </a:defRPr>
              </a:pPr>
              <a:r>
                <a:rPr sz="2400">
                  <a:uFill>
                    <a:solidFill/>
                  </a:uFill>
                </a:rPr>
                <a:t>...</a:t>
              </a:r>
            </a:p>
          </p:txBody>
        </p:sp>
        <p:pic>
          <p:nvPicPr>
            <p:cNvPr id="67" name="imgres?imgurl&amp;imgrefurl=http%3A%2F%2Fnonsenseinbasic.blogspot.png"/>
            <p:cNvPicPr/>
            <p:nvPr/>
          </p:nvPicPr>
          <p:blipFill>
            <a:blip r:embed="rId14"/>
            <a:stretch>
              <a:fillRect/>
            </a:stretch>
          </p:blipFill>
          <p:spPr>
            <a:xfrm>
              <a:off x="8986829" y="94508"/>
              <a:ext cx="753270" cy="893921"/>
            </a:xfrm>
            <a:prstGeom prst="rect">
              <a:avLst/>
            </a:prstGeom>
            <a:ln w="12700" cap="flat">
              <a:noFill/>
              <a:round/>
            </a:ln>
            <a:effectLst/>
          </p:spPr>
        </p:pic>
        <p:pic>
          <p:nvPicPr>
            <p:cNvPr id="68" name="logo.png"/>
            <p:cNvPicPr/>
            <p:nvPr/>
          </p:nvPicPr>
          <p:blipFill>
            <a:blip r:embed="rId15"/>
            <a:srcRect/>
            <a:stretch>
              <a:fillRect/>
            </a:stretch>
          </p:blipFill>
          <p:spPr>
            <a:xfrm>
              <a:off x="7670800" y="165100"/>
              <a:ext cx="762001" cy="762001"/>
            </a:xfrm>
            <a:prstGeom prst="rect">
              <a:avLst/>
            </a:prstGeom>
            <a:ln w="12700" cap="flat">
              <a:noFill/>
              <a:round/>
            </a:ln>
            <a:effectLst/>
          </p:spPr>
        </p:pic>
      </p:gr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p:cNvSpPr>
          <p:nvPr>
            <p:ph type="title"/>
          </p:nvPr>
        </p:nvSpPr>
        <p:spPr>
          <a:prstGeom prst="rect">
            <a:avLst/>
          </a:prstGeom>
        </p:spPr>
        <p:txBody>
          <a:bodyPr/>
          <a:lstStyle>
            <a:lvl1pPr>
              <a:lnSpc>
                <a:spcPts val="5900"/>
              </a:lnSpc>
              <a:defRPr>
                <a:uFill>
                  <a:solidFill>
                    <a:srgbClr val="0048AA"/>
                  </a:solidFill>
                </a:uFill>
              </a:defRPr>
            </a:lvl1pPr>
          </a:lstStyle>
          <a:p>
            <a:pPr lvl="0">
              <a:defRPr sz="1800">
                <a:uFillTx/>
              </a:defRPr>
            </a:pPr>
            <a:r>
              <a:rPr sz="2800">
                <a:uFill>
                  <a:solidFill>
                    <a:srgbClr val="0048AA"/>
                  </a:solidFill>
                </a:uFill>
              </a:rPr>
              <a:t>Quicksort partitioning demo</a:t>
            </a:r>
          </a:p>
        </p:txBody>
      </p:sp>
      <p:sp>
        <p:nvSpPr>
          <p:cNvPr id="143" name="Shape 143"/>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Repeat until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i</a:t>
            </a:r>
            <a:r>
              <a:rPr sz="2400">
                <a:solidFill>
                  <a:srgbClr val="005493"/>
                </a:solidFill>
                <a:uFill>
                  <a:solidFill>
                    <a:srgbClr val="0048AA"/>
                  </a:solidFill>
                </a:uFill>
              </a:rPr>
              <a:t> and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j</a:t>
            </a:r>
            <a:r>
              <a:rPr sz="2400">
                <a:solidFill>
                  <a:srgbClr val="005493"/>
                </a:solidFill>
                <a:uFill>
                  <a:solidFill>
                    <a:srgbClr val="0048AA"/>
                  </a:solidFill>
                </a:uFill>
              </a:rPr>
              <a:t> pointers cross.</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i</a:t>
            </a:r>
            <a:r>
              <a:rPr sz="2400">
                <a:uFill>
                  <a:solidFill/>
                </a:uFill>
              </a:rPr>
              <a:t> from left to right so long as </a:t>
            </a:r>
            <a:r>
              <a:rPr sz="2000">
                <a:uFill>
                  <a:solidFill/>
                </a:uFill>
                <a:latin typeface="Lucida Sans Typewriter Regular"/>
                <a:ea typeface="Lucida Sans Typewriter Regular"/>
                <a:cs typeface="Lucida Sans Typewriter Regular"/>
                <a:sym typeface="Lucida Sans Typewriter Regular"/>
              </a:rPr>
              <a:t>(a[i] &lt; a[lo])</a:t>
            </a:r>
            <a:r>
              <a:rPr sz="2400">
                <a:uFill>
                  <a:solidFill/>
                </a:uFill>
              </a:rPr>
              <a:t>.</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j</a:t>
            </a:r>
            <a:r>
              <a:rPr sz="2400">
                <a:uFill>
                  <a:solidFill/>
                </a:uFill>
              </a:rPr>
              <a:t> from right to left so long as </a:t>
            </a:r>
            <a:r>
              <a:rPr sz="2000">
                <a:uFill>
                  <a:solidFill/>
                </a:uFill>
                <a:latin typeface="Lucida Sans Typewriter Regular"/>
                <a:ea typeface="Lucida Sans Typewriter Regular"/>
                <a:cs typeface="Lucida Sans Typewriter Regular"/>
                <a:sym typeface="Lucida Sans Typewriter Regular"/>
              </a:rPr>
              <a:t>(a[j] &gt; a[lo])</a:t>
            </a:r>
            <a:r>
              <a:rPr sz="2400">
                <a:uFill>
                  <a:solidFill/>
                </a:uFill>
              </a:rPr>
              <a:t>.</a:t>
            </a:r>
          </a:p>
          <a:p>
            <a:pPr lvl="1">
              <a:defRPr sz="1800">
                <a:uFillTx/>
              </a:defRPr>
            </a:pPr>
            <a:r>
              <a:rPr sz="2400">
                <a:uFill>
                  <a:solidFill/>
                </a:uFill>
              </a:rPr>
              <a:t>Exchange </a:t>
            </a:r>
            <a:r>
              <a:rPr sz="2000">
                <a:uFill>
                  <a:solidFill/>
                </a:uFill>
                <a:latin typeface="Lucida Sans Typewriter Regular"/>
                <a:ea typeface="Lucida Sans Typewriter Regular"/>
                <a:cs typeface="Lucida Sans Typewriter Regular"/>
                <a:sym typeface="Lucida Sans Typewriter Regular"/>
              </a:rPr>
              <a:t>a[i]</a:t>
            </a:r>
            <a:r>
              <a:rPr sz="2400">
                <a:uFill>
                  <a:solidFill/>
                </a:uFill>
              </a:rPr>
              <a:t> with </a:t>
            </a:r>
            <a:r>
              <a:rPr sz="2000">
                <a:uFill>
                  <a:solidFill/>
                </a:uFill>
                <a:latin typeface="Lucida Sans Typewriter Regular"/>
                <a:ea typeface="Lucida Sans Typewriter Regular"/>
                <a:cs typeface="Lucida Sans Typewriter Regular"/>
                <a:sym typeface="Lucida Sans Typewriter Regular"/>
              </a:rPr>
              <a:t>a[j]</a:t>
            </a:r>
            <a:r>
              <a:rPr sz="2400">
                <a:uFill>
                  <a:solidFill/>
                </a:uFill>
              </a:rPr>
              <a:t>.</a:t>
            </a:r>
          </a:p>
        </p:txBody>
      </p:sp>
      <p:sp>
        <p:nvSpPr>
          <p:cNvPr id="144" name="Shape 144"/>
          <p:cNvSpPr/>
          <p:nvPr/>
        </p:nvSpPr>
        <p:spPr>
          <a:xfrm>
            <a:off x="762000" y="7454900"/>
            <a:ext cx="356557"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lo</a:t>
            </a:r>
          </a:p>
        </p:txBody>
      </p:sp>
      <p:sp>
        <p:nvSpPr>
          <p:cNvPr id="145" name="Shape 145"/>
          <p:cNvSpPr/>
          <p:nvPr/>
        </p:nvSpPr>
        <p:spPr>
          <a:xfrm>
            <a:off x="9652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aphicFrame>
        <p:nvGraphicFramePr>
          <p:cNvPr id="146" name="Table 146"/>
          <p:cNvGraphicFramePr/>
          <p:nvPr/>
        </p:nvGraphicFramePr>
        <p:xfrm>
          <a:off x="635001" y="6210300"/>
          <a:ext cx="11350752" cy="711200"/>
        </p:xfrm>
        <a:graphic>
          <a:graphicData uri="http://schemas.openxmlformats.org/drawingml/2006/table">
            <a:tbl>
              <a:tblPr>
                <a:tableStyleId>{8F44A2F1-9E1F-4B54-A3A2-5F16C0AD49E2}</a:tableStyleId>
              </a:tblPr>
              <a:tblGrid>
                <a:gridCol w="709422">
                  <a:extLst>
                    <a:ext uri="{9D8B030D-6E8A-4147-A177-3AD203B41FA5}">
                      <a16:colId xmlns:a16="http://schemas.microsoft.com/office/drawing/2014/main" val="20000"/>
                    </a:ext>
                  </a:extLst>
                </a:gridCol>
                <a:gridCol w="709422">
                  <a:extLst>
                    <a:ext uri="{9D8B030D-6E8A-4147-A177-3AD203B41FA5}">
                      <a16:colId xmlns:a16="http://schemas.microsoft.com/office/drawing/2014/main" val="20001"/>
                    </a:ext>
                  </a:extLst>
                </a:gridCol>
                <a:gridCol w="709422">
                  <a:extLst>
                    <a:ext uri="{9D8B030D-6E8A-4147-A177-3AD203B41FA5}">
                      <a16:colId xmlns:a16="http://schemas.microsoft.com/office/drawing/2014/main" val="20002"/>
                    </a:ext>
                  </a:extLst>
                </a:gridCol>
                <a:gridCol w="709422">
                  <a:extLst>
                    <a:ext uri="{9D8B030D-6E8A-4147-A177-3AD203B41FA5}">
                      <a16:colId xmlns:a16="http://schemas.microsoft.com/office/drawing/2014/main" val="20003"/>
                    </a:ext>
                  </a:extLst>
                </a:gridCol>
                <a:gridCol w="709422">
                  <a:extLst>
                    <a:ext uri="{9D8B030D-6E8A-4147-A177-3AD203B41FA5}">
                      <a16:colId xmlns:a16="http://schemas.microsoft.com/office/drawing/2014/main" val="20004"/>
                    </a:ext>
                  </a:extLst>
                </a:gridCol>
                <a:gridCol w="709422">
                  <a:extLst>
                    <a:ext uri="{9D8B030D-6E8A-4147-A177-3AD203B41FA5}">
                      <a16:colId xmlns:a16="http://schemas.microsoft.com/office/drawing/2014/main" val="20005"/>
                    </a:ext>
                  </a:extLst>
                </a:gridCol>
                <a:gridCol w="709422">
                  <a:extLst>
                    <a:ext uri="{9D8B030D-6E8A-4147-A177-3AD203B41FA5}">
                      <a16:colId xmlns:a16="http://schemas.microsoft.com/office/drawing/2014/main" val="20006"/>
                    </a:ext>
                  </a:extLst>
                </a:gridCol>
                <a:gridCol w="709422">
                  <a:extLst>
                    <a:ext uri="{9D8B030D-6E8A-4147-A177-3AD203B41FA5}">
                      <a16:colId xmlns:a16="http://schemas.microsoft.com/office/drawing/2014/main" val="20007"/>
                    </a:ext>
                  </a:extLst>
                </a:gridCol>
                <a:gridCol w="709422">
                  <a:extLst>
                    <a:ext uri="{9D8B030D-6E8A-4147-A177-3AD203B41FA5}">
                      <a16:colId xmlns:a16="http://schemas.microsoft.com/office/drawing/2014/main" val="20008"/>
                    </a:ext>
                  </a:extLst>
                </a:gridCol>
                <a:gridCol w="709422">
                  <a:extLst>
                    <a:ext uri="{9D8B030D-6E8A-4147-A177-3AD203B41FA5}">
                      <a16:colId xmlns:a16="http://schemas.microsoft.com/office/drawing/2014/main" val="20009"/>
                    </a:ext>
                  </a:extLst>
                </a:gridCol>
                <a:gridCol w="709422">
                  <a:extLst>
                    <a:ext uri="{9D8B030D-6E8A-4147-A177-3AD203B41FA5}">
                      <a16:colId xmlns:a16="http://schemas.microsoft.com/office/drawing/2014/main" val="20010"/>
                    </a:ext>
                  </a:extLst>
                </a:gridCol>
                <a:gridCol w="709422">
                  <a:extLst>
                    <a:ext uri="{9D8B030D-6E8A-4147-A177-3AD203B41FA5}">
                      <a16:colId xmlns:a16="http://schemas.microsoft.com/office/drawing/2014/main" val="20011"/>
                    </a:ext>
                  </a:extLst>
                </a:gridCol>
                <a:gridCol w="709422">
                  <a:extLst>
                    <a:ext uri="{9D8B030D-6E8A-4147-A177-3AD203B41FA5}">
                      <a16:colId xmlns:a16="http://schemas.microsoft.com/office/drawing/2014/main" val="20012"/>
                    </a:ext>
                  </a:extLst>
                </a:gridCol>
                <a:gridCol w="709422">
                  <a:extLst>
                    <a:ext uri="{9D8B030D-6E8A-4147-A177-3AD203B41FA5}">
                      <a16:colId xmlns:a16="http://schemas.microsoft.com/office/drawing/2014/main" val="20013"/>
                    </a:ext>
                  </a:extLst>
                </a:gridCol>
                <a:gridCol w="709422">
                  <a:extLst>
                    <a:ext uri="{9D8B030D-6E8A-4147-A177-3AD203B41FA5}">
                      <a16:colId xmlns:a16="http://schemas.microsoft.com/office/drawing/2014/main" val="20014"/>
                    </a:ext>
                  </a:extLst>
                </a:gridCol>
                <a:gridCol w="709422">
                  <a:extLst>
                    <a:ext uri="{9D8B030D-6E8A-4147-A177-3AD203B41FA5}">
                      <a16:colId xmlns:a16="http://schemas.microsoft.com/office/drawing/2014/main" val="20015"/>
                    </a:ext>
                  </a:extLst>
                </a:gridCol>
              </a:tblGrid>
              <a:tr h="711200">
                <a:tc>
                  <a:txBody>
                    <a:bodyPr/>
                    <a:lstStyle/>
                    <a:p>
                      <a:pPr marL="58702" marR="58702" lvl="0" defTabSz="1295400">
                        <a:lnSpc>
                          <a:spcPct val="130000"/>
                        </a:lnSpc>
                        <a:defRPr sz="1800">
                          <a:uFillTx/>
                        </a:defRPr>
                      </a:pPr>
                      <a:r>
                        <a:rPr sz="2000">
                          <a:solidFill>
                            <a:srgbClr val="FFFFFF"/>
                          </a:solidFill>
                          <a:uFill>
                            <a:solidFill/>
                          </a:uFill>
                        </a:rPr>
                        <a:t>K</a:t>
                      </a:r>
                    </a:p>
                  </a:txBody>
                  <a:tcPr marL="50800" marR="50800" marT="50800" marB="50800" anchor="ctr" horzOverflow="overflow">
                    <a:lnL w="28575">
                      <a:miter lim="400000"/>
                    </a:lnL>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solidFill>
                            <a:srgbClr val="929292"/>
                          </a:solidFill>
                          <a:uFill>
                            <a:solidFill/>
                          </a:uFill>
                        </a:rPr>
                        <a:t>C</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T</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L</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U</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I</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M</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Q</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R</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X</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O</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S</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sp>
        <p:nvSpPr>
          <p:cNvPr id="147" name="Shape 147"/>
          <p:cNvSpPr/>
          <p:nvPr/>
        </p:nvSpPr>
        <p:spPr>
          <a:xfrm>
            <a:off x="2971800" y="7454900"/>
            <a:ext cx="231740"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i</a:t>
            </a:r>
          </a:p>
        </p:txBody>
      </p:sp>
      <p:sp>
        <p:nvSpPr>
          <p:cNvPr id="148" name="Shape 148"/>
          <p:cNvSpPr/>
          <p:nvPr/>
        </p:nvSpPr>
        <p:spPr>
          <a:xfrm>
            <a:off x="31115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149" name="Shape 149"/>
          <p:cNvSpPr/>
          <p:nvPr/>
        </p:nvSpPr>
        <p:spPr>
          <a:xfrm>
            <a:off x="7226300" y="7454900"/>
            <a:ext cx="234816"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j</a:t>
            </a:r>
          </a:p>
        </p:txBody>
      </p:sp>
      <p:sp>
        <p:nvSpPr>
          <p:cNvPr id="150" name="Shape 150"/>
          <p:cNvSpPr/>
          <p:nvPr/>
        </p:nvSpPr>
        <p:spPr>
          <a:xfrm>
            <a:off x="73660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151" name="Shape 151"/>
          <p:cNvSpPr/>
          <p:nvPr/>
        </p:nvSpPr>
        <p:spPr>
          <a:xfrm>
            <a:off x="637381" y="9004300"/>
            <a:ext cx="11353801" cy="3937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ctr">
              <a:defRPr sz="2000" b="1">
                <a:latin typeface="Lucida Grande"/>
                <a:ea typeface="Lucida Grande"/>
                <a:cs typeface="Lucida Grande"/>
                <a:sym typeface="Lucida Grande"/>
              </a:defRPr>
            </a:lvl1pPr>
          </a:lstStyle>
          <a:p>
            <a:pPr lvl="0">
              <a:defRPr sz="1800" b="0">
                <a:solidFill>
                  <a:srgbClr val="000000"/>
                </a:solidFill>
                <a:uFillTx/>
              </a:defRPr>
            </a:pPr>
            <a:r>
              <a:rPr sz="2000" b="1">
                <a:solidFill>
                  <a:srgbClr val="8D3124"/>
                </a:solidFill>
                <a:uFill>
                  <a:solidFill>
                    <a:srgbClr val="8D3124"/>
                  </a:solidFill>
                </a:uFill>
              </a:rPr>
              <a:t>stop j scan and exchange a[i] with a[j]</a:t>
            </a:r>
          </a:p>
        </p:txBody>
      </p:sp>
    </p:spTree>
    <p:extLst>
      <p:ext uri="{BB962C8B-B14F-4D97-AF65-F5344CB8AC3E}">
        <p14:creationId xmlns:p14="http://schemas.microsoft.com/office/powerpoint/2010/main" val="1897699978"/>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p:cNvSpPr>
          <p:nvPr>
            <p:ph type="title"/>
          </p:nvPr>
        </p:nvSpPr>
        <p:spPr>
          <a:prstGeom prst="rect">
            <a:avLst/>
          </a:prstGeom>
        </p:spPr>
        <p:txBody>
          <a:bodyPr/>
          <a:lstStyle>
            <a:lvl1pPr>
              <a:lnSpc>
                <a:spcPts val="5900"/>
              </a:lnSpc>
              <a:defRPr>
                <a:uFill>
                  <a:solidFill>
                    <a:srgbClr val="0048AA"/>
                  </a:solidFill>
                </a:uFill>
              </a:defRPr>
            </a:lvl1pPr>
          </a:lstStyle>
          <a:p>
            <a:pPr lvl="0">
              <a:defRPr sz="1800">
                <a:uFillTx/>
              </a:defRPr>
            </a:pPr>
            <a:r>
              <a:rPr sz="2800">
                <a:uFill>
                  <a:solidFill>
                    <a:srgbClr val="0048AA"/>
                  </a:solidFill>
                </a:uFill>
              </a:rPr>
              <a:t>Quicksort partitioning demo</a:t>
            </a:r>
          </a:p>
        </p:txBody>
      </p:sp>
      <p:sp>
        <p:nvSpPr>
          <p:cNvPr id="154" name="Shape 154"/>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Repeat until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i</a:t>
            </a:r>
            <a:r>
              <a:rPr sz="2400">
                <a:solidFill>
                  <a:srgbClr val="005493"/>
                </a:solidFill>
                <a:uFill>
                  <a:solidFill>
                    <a:srgbClr val="0048AA"/>
                  </a:solidFill>
                </a:uFill>
              </a:rPr>
              <a:t> and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j</a:t>
            </a:r>
            <a:r>
              <a:rPr sz="2400">
                <a:solidFill>
                  <a:srgbClr val="005493"/>
                </a:solidFill>
                <a:uFill>
                  <a:solidFill>
                    <a:srgbClr val="0048AA"/>
                  </a:solidFill>
                </a:uFill>
              </a:rPr>
              <a:t> pointers cross.</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i</a:t>
            </a:r>
            <a:r>
              <a:rPr sz="2400">
                <a:uFill>
                  <a:solidFill/>
                </a:uFill>
              </a:rPr>
              <a:t> from left to right so long as </a:t>
            </a:r>
            <a:r>
              <a:rPr sz="2000">
                <a:uFill>
                  <a:solidFill/>
                </a:uFill>
                <a:latin typeface="Lucida Sans Typewriter Regular"/>
                <a:ea typeface="Lucida Sans Typewriter Regular"/>
                <a:cs typeface="Lucida Sans Typewriter Regular"/>
                <a:sym typeface="Lucida Sans Typewriter Regular"/>
              </a:rPr>
              <a:t>(a[i] &lt; a[lo])</a:t>
            </a:r>
            <a:r>
              <a:rPr sz="2400">
                <a:uFill>
                  <a:solidFill/>
                </a:uFill>
              </a:rPr>
              <a:t>.</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j</a:t>
            </a:r>
            <a:r>
              <a:rPr sz="2400">
                <a:uFill>
                  <a:solidFill/>
                </a:uFill>
              </a:rPr>
              <a:t> from right to left so long as </a:t>
            </a:r>
            <a:r>
              <a:rPr sz="2000">
                <a:uFill>
                  <a:solidFill/>
                </a:uFill>
                <a:latin typeface="Lucida Sans Typewriter Regular"/>
                <a:ea typeface="Lucida Sans Typewriter Regular"/>
                <a:cs typeface="Lucida Sans Typewriter Regular"/>
                <a:sym typeface="Lucida Sans Typewriter Regular"/>
              </a:rPr>
              <a:t>(a[j] &gt; a[lo])</a:t>
            </a:r>
            <a:r>
              <a:rPr sz="2400">
                <a:uFill>
                  <a:solidFill/>
                </a:uFill>
              </a:rPr>
              <a:t>.</a:t>
            </a:r>
          </a:p>
          <a:p>
            <a:pPr lvl="1">
              <a:defRPr sz="1800">
                <a:uFillTx/>
              </a:defRPr>
            </a:pPr>
            <a:r>
              <a:rPr sz="2400">
                <a:uFill>
                  <a:solidFill/>
                </a:uFill>
              </a:rPr>
              <a:t>Exchange </a:t>
            </a:r>
            <a:r>
              <a:rPr sz="2000">
                <a:uFill>
                  <a:solidFill/>
                </a:uFill>
                <a:latin typeface="Lucida Sans Typewriter Regular"/>
                <a:ea typeface="Lucida Sans Typewriter Regular"/>
                <a:cs typeface="Lucida Sans Typewriter Regular"/>
                <a:sym typeface="Lucida Sans Typewriter Regular"/>
              </a:rPr>
              <a:t>a[i]</a:t>
            </a:r>
            <a:r>
              <a:rPr sz="2400">
                <a:uFill>
                  <a:solidFill/>
                </a:uFill>
              </a:rPr>
              <a:t> with </a:t>
            </a:r>
            <a:r>
              <a:rPr sz="2000">
                <a:uFill>
                  <a:solidFill/>
                </a:uFill>
                <a:latin typeface="Lucida Sans Typewriter Regular"/>
                <a:ea typeface="Lucida Sans Typewriter Regular"/>
                <a:cs typeface="Lucida Sans Typewriter Regular"/>
                <a:sym typeface="Lucida Sans Typewriter Regular"/>
              </a:rPr>
              <a:t>a[j]</a:t>
            </a:r>
            <a:r>
              <a:rPr sz="2400">
                <a:uFill>
                  <a:solidFill/>
                </a:uFill>
              </a:rPr>
              <a:t>.</a:t>
            </a:r>
          </a:p>
        </p:txBody>
      </p:sp>
      <p:sp>
        <p:nvSpPr>
          <p:cNvPr id="155" name="Shape 155"/>
          <p:cNvSpPr/>
          <p:nvPr/>
        </p:nvSpPr>
        <p:spPr>
          <a:xfrm>
            <a:off x="762000" y="7454900"/>
            <a:ext cx="356557"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lo</a:t>
            </a:r>
          </a:p>
        </p:txBody>
      </p:sp>
      <p:sp>
        <p:nvSpPr>
          <p:cNvPr id="156" name="Shape 156"/>
          <p:cNvSpPr/>
          <p:nvPr/>
        </p:nvSpPr>
        <p:spPr>
          <a:xfrm>
            <a:off x="9652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aphicFrame>
        <p:nvGraphicFramePr>
          <p:cNvPr id="157" name="Table 157"/>
          <p:cNvGraphicFramePr/>
          <p:nvPr/>
        </p:nvGraphicFramePr>
        <p:xfrm>
          <a:off x="635001" y="6210300"/>
          <a:ext cx="11350752" cy="711200"/>
        </p:xfrm>
        <a:graphic>
          <a:graphicData uri="http://schemas.openxmlformats.org/drawingml/2006/table">
            <a:tbl>
              <a:tblPr>
                <a:tableStyleId>{8F44A2F1-9E1F-4B54-A3A2-5F16C0AD49E2}</a:tableStyleId>
              </a:tblPr>
              <a:tblGrid>
                <a:gridCol w="709422">
                  <a:extLst>
                    <a:ext uri="{9D8B030D-6E8A-4147-A177-3AD203B41FA5}">
                      <a16:colId xmlns:a16="http://schemas.microsoft.com/office/drawing/2014/main" val="20000"/>
                    </a:ext>
                  </a:extLst>
                </a:gridCol>
                <a:gridCol w="709422">
                  <a:extLst>
                    <a:ext uri="{9D8B030D-6E8A-4147-A177-3AD203B41FA5}">
                      <a16:colId xmlns:a16="http://schemas.microsoft.com/office/drawing/2014/main" val="20001"/>
                    </a:ext>
                  </a:extLst>
                </a:gridCol>
                <a:gridCol w="709422">
                  <a:extLst>
                    <a:ext uri="{9D8B030D-6E8A-4147-A177-3AD203B41FA5}">
                      <a16:colId xmlns:a16="http://schemas.microsoft.com/office/drawing/2014/main" val="20002"/>
                    </a:ext>
                  </a:extLst>
                </a:gridCol>
                <a:gridCol w="709422">
                  <a:extLst>
                    <a:ext uri="{9D8B030D-6E8A-4147-A177-3AD203B41FA5}">
                      <a16:colId xmlns:a16="http://schemas.microsoft.com/office/drawing/2014/main" val="20003"/>
                    </a:ext>
                  </a:extLst>
                </a:gridCol>
                <a:gridCol w="709422">
                  <a:extLst>
                    <a:ext uri="{9D8B030D-6E8A-4147-A177-3AD203B41FA5}">
                      <a16:colId xmlns:a16="http://schemas.microsoft.com/office/drawing/2014/main" val="20004"/>
                    </a:ext>
                  </a:extLst>
                </a:gridCol>
                <a:gridCol w="709422">
                  <a:extLst>
                    <a:ext uri="{9D8B030D-6E8A-4147-A177-3AD203B41FA5}">
                      <a16:colId xmlns:a16="http://schemas.microsoft.com/office/drawing/2014/main" val="20005"/>
                    </a:ext>
                  </a:extLst>
                </a:gridCol>
                <a:gridCol w="709422">
                  <a:extLst>
                    <a:ext uri="{9D8B030D-6E8A-4147-A177-3AD203B41FA5}">
                      <a16:colId xmlns:a16="http://schemas.microsoft.com/office/drawing/2014/main" val="20006"/>
                    </a:ext>
                  </a:extLst>
                </a:gridCol>
                <a:gridCol w="709422">
                  <a:extLst>
                    <a:ext uri="{9D8B030D-6E8A-4147-A177-3AD203B41FA5}">
                      <a16:colId xmlns:a16="http://schemas.microsoft.com/office/drawing/2014/main" val="20007"/>
                    </a:ext>
                  </a:extLst>
                </a:gridCol>
                <a:gridCol w="709422">
                  <a:extLst>
                    <a:ext uri="{9D8B030D-6E8A-4147-A177-3AD203B41FA5}">
                      <a16:colId xmlns:a16="http://schemas.microsoft.com/office/drawing/2014/main" val="20008"/>
                    </a:ext>
                  </a:extLst>
                </a:gridCol>
                <a:gridCol w="709422">
                  <a:extLst>
                    <a:ext uri="{9D8B030D-6E8A-4147-A177-3AD203B41FA5}">
                      <a16:colId xmlns:a16="http://schemas.microsoft.com/office/drawing/2014/main" val="20009"/>
                    </a:ext>
                  </a:extLst>
                </a:gridCol>
                <a:gridCol w="709422">
                  <a:extLst>
                    <a:ext uri="{9D8B030D-6E8A-4147-A177-3AD203B41FA5}">
                      <a16:colId xmlns:a16="http://schemas.microsoft.com/office/drawing/2014/main" val="20010"/>
                    </a:ext>
                  </a:extLst>
                </a:gridCol>
                <a:gridCol w="709422">
                  <a:extLst>
                    <a:ext uri="{9D8B030D-6E8A-4147-A177-3AD203B41FA5}">
                      <a16:colId xmlns:a16="http://schemas.microsoft.com/office/drawing/2014/main" val="20011"/>
                    </a:ext>
                  </a:extLst>
                </a:gridCol>
                <a:gridCol w="709422">
                  <a:extLst>
                    <a:ext uri="{9D8B030D-6E8A-4147-A177-3AD203B41FA5}">
                      <a16:colId xmlns:a16="http://schemas.microsoft.com/office/drawing/2014/main" val="20012"/>
                    </a:ext>
                  </a:extLst>
                </a:gridCol>
                <a:gridCol w="709422">
                  <a:extLst>
                    <a:ext uri="{9D8B030D-6E8A-4147-A177-3AD203B41FA5}">
                      <a16:colId xmlns:a16="http://schemas.microsoft.com/office/drawing/2014/main" val="20013"/>
                    </a:ext>
                  </a:extLst>
                </a:gridCol>
                <a:gridCol w="709422">
                  <a:extLst>
                    <a:ext uri="{9D8B030D-6E8A-4147-A177-3AD203B41FA5}">
                      <a16:colId xmlns:a16="http://schemas.microsoft.com/office/drawing/2014/main" val="20014"/>
                    </a:ext>
                  </a:extLst>
                </a:gridCol>
                <a:gridCol w="709422">
                  <a:extLst>
                    <a:ext uri="{9D8B030D-6E8A-4147-A177-3AD203B41FA5}">
                      <a16:colId xmlns:a16="http://schemas.microsoft.com/office/drawing/2014/main" val="20015"/>
                    </a:ext>
                  </a:extLst>
                </a:gridCol>
              </a:tblGrid>
              <a:tr h="711200">
                <a:tc>
                  <a:txBody>
                    <a:bodyPr/>
                    <a:lstStyle/>
                    <a:p>
                      <a:pPr marL="58702" marR="58702" lvl="0" defTabSz="1295400">
                        <a:lnSpc>
                          <a:spcPct val="130000"/>
                        </a:lnSpc>
                        <a:defRPr sz="1800">
                          <a:uFillTx/>
                        </a:defRPr>
                      </a:pPr>
                      <a:r>
                        <a:rPr sz="2000">
                          <a:solidFill>
                            <a:srgbClr val="FFFFFF"/>
                          </a:solidFill>
                          <a:uFill>
                            <a:solidFill/>
                          </a:uFill>
                        </a:rPr>
                        <a:t>K</a:t>
                      </a:r>
                    </a:p>
                  </a:txBody>
                  <a:tcPr marL="50800" marR="50800" marT="50800" marB="50800" anchor="ctr" horzOverflow="overflow">
                    <a:lnL w="28575">
                      <a:miter lim="400000"/>
                    </a:lnL>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solidFill>
                            <a:srgbClr val="929292"/>
                          </a:solidFill>
                          <a:uFill>
                            <a:solidFill/>
                          </a:uFill>
                        </a:rPr>
                        <a:t>C</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I</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L</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U</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T</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M</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Q</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R</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X</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O</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S</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sp>
        <p:nvSpPr>
          <p:cNvPr id="158" name="Shape 158"/>
          <p:cNvSpPr/>
          <p:nvPr/>
        </p:nvSpPr>
        <p:spPr>
          <a:xfrm>
            <a:off x="2971800" y="7454900"/>
            <a:ext cx="231740"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i</a:t>
            </a:r>
          </a:p>
        </p:txBody>
      </p:sp>
      <p:sp>
        <p:nvSpPr>
          <p:cNvPr id="159" name="Shape 159"/>
          <p:cNvSpPr/>
          <p:nvPr/>
        </p:nvSpPr>
        <p:spPr>
          <a:xfrm>
            <a:off x="31115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160" name="Shape 160"/>
          <p:cNvSpPr/>
          <p:nvPr/>
        </p:nvSpPr>
        <p:spPr>
          <a:xfrm>
            <a:off x="7226300" y="7454900"/>
            <a:ext cx="234816"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j</a:t>
            </a:r>
          </a:p>
        </p:txBody>
      </p:sp>
      <p:sp>
        <p:nvSpPr>
          <p:cNvPr id="161" name="Shape 161"/>
          <p:cNvSpPr/>
          <p:nvPr/>
        </p:nvSpPr>
        <p:spPr>
          <a:xfrm>
            <a:off x="73660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Tree>
    <p:extLst>
      <p:ext uri="{BB962C8B-B14F-4D97-AF65-F5344CB8AC3E}">
        <p14:creationId xmlns:p14="http://schemas.microsoft.com/office/powerpoint/2010/main" val="124787203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hape 163"/>
          <p:cNvSpPr>
            <a:spLocks noGrp="1"/>
          </p:cNvSpPr>
          <p:nvPr>
            <p:ph type="title"/>
          </p:nvPr>
        </p:nvSpPr>
        <p:spPr>
          <a:prstGeom prst="rect">
            <a:avLst/>
          </a:prstGeom>
        </p:spPr>
        <p:txBody>
          <a:bodyPr/>
          <a:lstStyle>
            <a:lvl1pPr>
              <a:lnSpc>
                <a:spcPts val="5900"/>
              </a:lnSpc>
              <a:defRPr>
                <a:uFill>
                  <a:solidFill>
                    <a:srgbClr val="0048AA"/>
                  </a:solidFill>
                </a:uFill>
              </a:defRPr>
            </a:lvl1pPr>
          </a:lstStyle>
          <a:p>
            <a:pPr lvl="0">
              <a:defRPr sz="1800">
                <a:uFillTx/>
              </a:defRPr>
            </a:pPr>
            <a:r>
              <a:rPr sz="2800">
                <a:uFill>
                  <a:solidFill>
                    <a:srgbClr val="0048AA"/>
                  </a:solidFill>
                </a:uFill>
              </a:rPr>
              <a:t>Quicksort partitioning demo</a:t>
            </a:r>
          </a:p>
        </p:txBody>
      </p:sp>
      <p:sp>
        <p:nvSpPr>
          <p:cNvPr id="164" name="Shape 164"/>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Repeat until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i</a:t>
            </a:r>
            <a:r>
              <a:rPr sz="2400">
                <a:solidFill>
                  <a:srgbClr val="005493"/>
                </a:solidFill>
                <a:uFill>
                  <a:solidFill>
                    <a:srgbClr val="0048AA"/>
                  </a:solidFill>
                </a:uFill>
              </a:rPr>
              <a:t> and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j</a:t>
            </a:r>
            <a:r>
              <a:rPr sz="2400">
                <a:solidFill>
                  <a:srgbClr val="005493"/>
                </a:solidFill>
                <a:uFill>
                  <a:solidFill>
                    <a:srgbClr val="0048AA"/>
                  </a:solidFill>
                </a:uFill>
              </a:rPr>
              <a:t> pointers cross.</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i</a:t>
            </a:r>
            <a:r>
              <a:rPr sz="2400">
                <a:uFill>
                  <a:solidFill/>
                </a:uFill>
              </a:rPr>
              <a:t> from left to right so long as </a:t>
            </a:r>
            <a:r>
              <a:rPr sz="2000">
                <a:uFill>
                  <a:solidFill/>
                </a:uFill>
                <a:latin typeface="Lucida Sans Typewriter Regular"/>
                <a:ea typeface="Lucida Sans Typewriter Regular"/>
                <a:cs typeface="Lucida Sans Typewriter Regular"/>
                <a:sym typeface="Lucida Sans Typewriter Regular"/>
              </a:rPr>
              <a:t>(a[i] &lt; a[lo])</a:t>
            </a:r>
            <a:r>
              <a:rPr sz="2400">
                <a:uFill>
                  <a:solidFill/>
                </a:uFill>
              </a:rPr>
              <a:t>.</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j</a:t>
            </a:r>
            <a:r>
              <a:rPr sz="2400">
                <a:uFill>
                  <a:solidFill/>
                </a:uFill>
              </a:rPr>
              <a:t> from right to left so long as </a:t>
            </a:r>
            <a:r>
              <a:rPr sz="2000">
                <a:uFill>
                  <a:solidFill/>
                </a:uFill>
                <a:latin typeface="Lucida Sans Typewriter Regular"/>
                <a:ea typeface="Lucida Sans Typewriter Regular"/>
                <a:cs typeface="Lucida Sans Typewriter Regular"/>
                <a:sym typeface="Lucida Sans Typewriter Regular"/>
              </a:rPr>
              <a:t>(a[j] &gt; a[lo])</a:t>
            </a:r>
            <a:r>
              <a:rPr sz="2400">
                <a:uFill>
                  <a:solidFill/>
                </a:uFill>
              </a:rPr>
              <a:t>.</a:t>
            </a:r>
          </a:p>
          <a:p>
            <a:pPr lvl="1">
              <a:defRPr sz="1800">
                <a:uFillTx/>
              </a:defRPr>
            </a:pPr>
            <a:r>
              <a:rPr sz="2400">
                <a:uFill>
                  <a:solidFill/>
                </a:uFill>
              </a:rPr>
              <a:t>Exchange </a:t>
            </a:r>
            <a:r>
              <a:rPr sz="2000">
                <a:uFill>
                  <a:solidFill/>
                </a:uFill>
                <a:latin typeface="Lucida Sans Typewriter Regular"/>
                <a:ea typeface="Lucida Sans Typewriter Regular"/>
                <a:cs typeface="Lucida Sans Typewriter Regular"/>
                <a:sym typeface="Lucida Sans Typewriter Regular"/>
              </a:rPr>
              <a:t>a[i]</a:t>
            </a:r>
            <a:r>
              <a:rPr sz="2400">
                <a:uFill>
                  <a:solidFill/>
                </a:uFill>
              </a:rPr>
              <a:t> with </a:t>
            </a:r>
            <a:r>
              <a:rPr sz="2000">
                <a:uFill>
                  <a:solidFill/>
                </a:uFill>
                <a:latin typeface="Lucida Sans Typewriter Regular"/>
                <a:ea typeface="Lucida Sans Typewriter Regular"/>
                <a:cs typeface="Lucida Sans Typewriter Regular"/>
                <a:sym typeface="Lucida Sans Typewriter Regular"/>
              </a:rPr>
              <a:t>a[j]</a:t>
            </a:r>
            <a:r>
              <a:rPr sz="2400">
                <a:uFill>
                  <a:solidFill/>
                </a:uFill>
              </a:rPr>
              <a:t>.</a:t>
            </a:r>
          </a:p>
        </p:txBody>
      </p:sp>
      <p:sp>
        <p:nvSpPr>
          <p:cNvPr id="165" name="Shape 165"/>
          <p:cNvSpPr/>
          <p:nvPr/>
        </p:nvSpPr>
        <p:spPr>
          <a:xfrm>
            <a:off x="762000" y="7454900"/>
            <a:ext cx="356557"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lo</a:t>
            </a:r>
          </a:p>
        </p:txBody>
      </p:sp>
      <p:sp>
        <p:nvSpPr>
          <p:cNvPr id="166" name="Shape 166"/>
          <p:cNvSpPr/>
          <p:nvPr/>
        </p:nvSpPr>
        <p:spPr>
          <a:xfrm>
            <a:off x="9652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aphicFrame>
        <p:nvGraphicFramePr>
          <p:cNvPr id="167" name="Table 167"/>
          <p:cNvGraphicFramePr/>
          <p:nvPr/>
        </p:nvGraphicFramePr>
        <p:xfrm>
          <a:off x="635001" y="6210300"/>
          <a:ext cx="11350752" cy="711200"/>
        </p:xfrm>
        <a:graphic>
          <a:graphicData uri="http://schemas.openxmlformats.org/drawingml/2006/table">
            <a:tbl>
              <a:tblPr>
                <a:tableStyleId>{8F44A2F1-9E1F-4B54-A3A2-5F16C0AD49E2}</a:tableStyleId>
              </a:tblPr>
              <a:tblGrid>
                <a:gridCol w="709422">
                  <a:extLst>
                    <a:ext uri="{9D8B030D-6E8A-4147-A177-3AD203B41FA5}">
                      <a16:colId xmlns:a16="http://schemas.microsoft.com/office/drawing/2014/main" val="20000"/>
                    </a:ext>
                  </a:extLst>
                </a:gridCol>
                <a:gridCol w="709422">
                  <a:extLst>
                    <a:ext uri="{9D8B030D-6E8A-4147-A177-3AD203B41FA5}">
                      <a16:colId xmlns:a16="http://schemas.microsoft.com/office/drawing/2014/main" val="20001"/>
                    </a:ext>
                  </a:extLst>
                </a:gridCol>
                <a:gridCol w="709422">
                  <a:extLst>
                    <a:ext uri="{9D8B030D-6E8A-4147-A177-3AD203B41FA5}">
                      <a16:colId xmlns:a16="http://schemas.microsoft.com/office/drawing/2014/main" val="20002"/>
                    </a:ext>
                  </a:extLst>
                </a:gridCol>
                <a:gridCol w="709422">
                  <a:extLst>
                    <a:ext uri="{9D8B030D-6E8A-4147-A177-3AD203B41FA5}">
                      <a16:colId xmlns:a16="http://schemas.microsoft.com/office/drawing/2014/main" val="20003"/>
                    </a:ext>
                  </a:extLst>
                </a:gridCol>
                <a:gridCol w="709422">
                  <a:extLst>
                    <a:ext uri="{9D8B030D-6E8A-4147-A177-3AD203B41FA5}">
                      <a16:colId xmlns:a16="http://schemas.microsoft.com/office/drawing/2014/main" val="20004"/>
                    </a:ext>
                  </a:extLst>
                </a:gridCol>
                <a:gridCol w="709422">
                  <a:extLst>
                    <a:ext uri="{9D8B030D-6E8A-4147-A177-3AD203B41FA5}">
                      <a16:colId xmlns:a16="http://schemas.microsoft.com/office/drawing/2014/main" val="20005"/>
                    </a:ext>
                  </a:extLst>
                </a:gridCol>
                <a:gridCol w="709422">
                  <a:extLst>
                    <a:ext uri="{9D8B030D-6E8A-4147-A177-3AD203B41FA5}">
                      <a16:colId xmlns:a16="http://schemas.microsoft.com/office/drawing/2014/main" val="20006"/>
                    </a:ext>
                  </a:extLst>
                </a:gridCol>
                <a:gridCol w="709422">
                  <a:extLst>
                    <a:ext uri="{9D8B030D-6E8A-4147-A177-3AD203B41FA5}">
                      <a16:colId xmlns:a16="http://schemas.microsoft.com/office/drawing/2014/main" val="20007"/>
                    </a:ext>
                  </a:extLst>
                </a:gridCol>
                <a:gridCol w="709422">
                  <a:extLst>
                    <a:ext uri="{9D8B030D-6E8A-4147-A177-3AD203B41FA5}">
                      <a16:colId xmlns:a16="http://schemas.microsoft.com/office/drawing/2014/main" val="20008"/>
                    </a:ext>
                  </a:extLst>
                </a:gridCol>
                <a:gridCol w="709422">
                  <a:extLst>
                    <a:ext uri="{9D8B030D-6E8A-4147-A177-3AD203B41FA5}">
                      <a16:colId xmlns:a16="http://schemas.microsoft.com/office/drawing/2014/main" val="20009"/>
                    </a:ext>
                  </a:extLst>
                </a:gridCol>
                <a:gridCol w="709422">
                  <a:extLst>
                    <a:ext uri="{9D8B030D-6E8A-4147-A177-3AD203B41FA5}">
                      <a16:colId xmlns:a16="http://schemas.microsoft.com/office/drawing/2014/main" val="20010"/>
                    </a:ext>
                  </a:extLst>
                </a:gridCol>
                <a:gridCol w="709422">
                  <a:extLst>
                    <a:ext uri="{9D8B030D-6E8A-4147-A177-3AD203B41FA5}">
                      <a16:colId xmlns:a16="http://schemas.microsoft.com/office/drawing/2014/main" val="20011"/>
                    </a:ext>
                  </a:extLst>
                </a:gridCol>
                <a:gridCol w="709422">
                  <a:extLst>
                    <a:ext uri="{9D8B030D-6E8A-4147-A177-3AD203B41FA5}">
                      <a16:colId xmlns:a16="http://schemas.microsoft.com/office/drawing/2014/main" val="20012"/>
                    </a:ext>
                  </a:extLst>
                </a:gridCol>
                <a:gridCol w="709422">
                  <a:extLst>
                    <a:ext uri="{9D8B030D-6E8A-4147-A177-3AD203B41FA5}">
                      <a16:colId xmlns:a16="http://schemas.microsoft.com/office/drawing/2014/main" val="20013"/>
                    </a:ext>
                  </a:extLst>
                </a:gridCol>
                <a:gridCol w="709422">
                  <a:extLst>
                    <a:ext uri="{9D8B030D-6E8A-4147-A177-3AD203B41FA5}">
                      <a16:colId xmlns:a16="http://schemas.microsoft.com/office/drawing/2014/main" val="20014"/>
                    </a:ext>
                  </a:extLst>
                </a:gridCol>
                <a:gridCol w="709422">
                  <a:extLst>
                    <a:ext uri="{9D8B030D-6E8A-4147-A177-3AD203B41FA5}">
                      <a16:colId xmlns:a16="http://schemas.microsoft.com/office/drawing/2014/main" val="20015"/>
                    </a:ext>
                  </a:extLst>
                </a:gridCol>
              </a:tblGrid>
              <a:tr h="711200">
                <a:tc>
                  <a:txBody>
                    <a:bodyPr/>
                    <a:lstStyle/>
                    <a:p>
                      <a:pPr marL="58702" marR="58702" lvl="0" defTabSz="1295400">
                        <a:lnSpc>
                          <a:spcPct val="130000"/>
                        </a:lnSpc>
                        <a:defRPr sz="1800">
                          <a:uFillTx/>
                        </a:defRPr>
                      </a:pPr>
                      <a:r>
                        <a:rPr sz="2000">
                          <a:solidFill>
                            <a:srgbClr val="FFFFFF"/>
                          </a:solidFill>
                          <a:uFill>
                            <a:solidFill/>
                          </a:uFill>
                        </a:rPr>
                        <a:t>K</a:t>
                      </a:r>
                    </a:p>
                  </a:txBody>
                  <a:tcPr marL="50800" marR="50800" marT="50800" marB="50800" anchor="ctr" horzOverflow="overflow">
                    <a:lnL w="28575">
                      <a:miter lim="400000"/>
                    </a:lnL>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solidFill>
                            <a:srgbClr val="929292"/>
                          </a:solidFill>
                          <a:uFill>
                            <a:solidFill/>
                          </a:uFill>
                        </a:rPr>
                        <a:t>C</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I</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L</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U</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T</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M</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Q</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R</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X</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O</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S</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sp>
        <p:nvSpPr>
          <p:cNvPr id="168" name="Shape 168"/>
          <p:cNvSpPr/>
          <p:nvPr/>
        </p:nvSpPr>
        <p:spPr>
          <a:xfrm>
            <a:off x="3708400" y="7454900"/>
            <a:ext cx="231740"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i</a:t>
            </a:r>
          </a:p>
        </p:txBody>
      </p:sp>
      <p:sp>
        <p:nvSpPr>
          <p:cNvPr id="169" name="Shape 169"/>
          <p:cNvSpPr/>
          <p:nvPr/>
        </p:nvSpPr>
        <p:spPr>
          <a:xfrm>
            <a:off x="38481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170" name="Shape 170"/>
          <p:cNvSpPr/>
          <p:nvPr/>
        </p:nvSpPr>
        <p:spPr>
          <a:xfrm>
            <a:off x="7226300" y="7454900"/>
            <a:ext cx="234816"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j</a:t>
            </a:r>
          </a:p>
        </p:txBody>
      </p:sp>
      <p:sp>
        <p:nvSpPr>
          <p:cNvPr id="171" name="Shape 171"/>
          <p:cNvSpPr/>
          <p:nvPr/>
        </p:nvSpPr>
        <p:spPr>
          <a:xfrm>
            <a:off x="73660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Tree>
    <p:extLst>
      <p:ext uri="{BB962C8B-B14F-4D97-AF65-F5344CB8AC3E}">
        <p14:creationId xmlns:p14="http://schemas.microsoft.com/office/powerpoint/2010/main" val="117354177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p:cNvSpPr>
          <p:nvPr>
            <p:ph type="title"/>
          </p:nvPr>
        </p:nvSpPr>
        <p:spPr>
          <a:prstGeom prst="rect">
            <a:avLst/>
          </a:prstGeom>
        </p:spPr>
        <p:txBody>
          <a:bodyPr/>
          <a:lstStyle>
            <a:lvl1pPr>
              <a:lnSpc>
                <a:spcPts val="5900"/>
              </a:lnSpc>
              <a:defRPr>
                <a:uFill>
                  <a:solidFill>
                    <a:srgbClr val="0048AA"/>
                  </a:solidFill>
                </a:uFill>
              </a:defRPr>
            </a:lvl1pPr>
          </a:lstStyle>
          <a:p>
            <a:pPr lvl="0">
              <a:defRPr sz="1800">
                <a:uFillTx/>
              </a:defRPr>
            </a:pPr>
            <a:r>
              <a:rPr sz="2800">
                <a:uFill>
                  <a:solidFill>
                    <a:srgbClr val="0048AA"/>
                  </a:solidFill>
                </a:uFill>
              </a:rPr>
              <a:t>Quicksort partitioning demo</a:t>
            </a:r>
          </a:p>
        </p:txBody>
      </p:sp>
      <p:sp>
        <p:nvSpPr>
          <p:cNvPr id="174" name="Shape 174"/>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Repeat until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i</a:t>
            </a:r>
            <a:r>
              <a:rPr sz="2400">
                <a:solidFill>
                  <a:srgbClr val="005493"/>
                </a:solidFill>
                <a:uFill>
                  <a:solidFill>
                    <a:srgbClr val="0048AA"/>
                  </a:solidFill>
                </a:uFill>
              </a:rPr>
              <a:t> and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j</a:t>
            </a:r>
            <a:r>
              <a:rPr sz="2400">
                <a:solidFill>
                  <a:srgbClr val="005493"/>
                </a:solidFill>
                <a:uFill>
                  <a:solidFill>
                    <a:srgbClr val="0048AA"/>
                  </a:solidFill>
                </a:uFill>
              </a:rPr>
              <a:t> pointers cross.</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i</a:t>
            </a:r>
            <a:r>
              <a:rPr sz="2400">
                <a:uFill>
                  <a:solidFill/>
                </a:uFill>
              </a:rPr>
              <a:t> from left to right so long as </a:t>
            </a:r>
            <a:r>
              <a:rPr sz="2000">
                <a:uFill>
                  <a:solidFill/>
                </a:uFill>
                <a:latin typeface="Lucida Sans Typewriter Regular"/>
                <a:ea typeface="Lucida Sans Typewriter Regular"/>
                <a:cs typeface="Lucida Sans Typewriter Regular"/>
                <a:sym typeface="Lucida Sans Typewriter Regular"/>
              </a:rPr>
              <a:t>(a[i] &lt; a[lo])</a:t>
            </a:r>
            <a:r>
              <a:rPr sz="2400">
                <a:uFill>
                  <a:solidFill/>
                </a:uFill>
              </a:rPr>
              <a:t>.</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j</a:t>
            </a:r>
            <a:r>
              <a:rPr sz="2400">
                <a:uFill>
                  <a:solidFill/>
                </a:uFill>
              </a:rPr>
              <a:t> from right to left so long as </a:t>
            </a:r>
            <a:r>
              <a:rPr sz="2000">
                <a:uFill>
                  <a:solidFill/>
                </a:uFill>
                <a:latin typeface="Lucida Sans Typewriter Regular"/>
                <a:ea typeface="Lucida Sans Typewriter Regular"/>
                <a:cs typeface="Lucida Sans Typewriter Regular"/>
                <a:sym typeface="Lucida Sans Typewriter Regular"/>
              </a:rPr>
              <a:t>(a[j] &gt; a[lo])</a:t>
            </a:r>
            <a:r>
              <a:rPr sz="2400">
                <a:uFill>
                  <a:solidFill/>
                </a:uFill>
              </a:rPr>
              <a:t>.</a:t>
            </a:r>
          </a:p>
          <a:p>
            <a:pPr lvl="1">
              <a:defRPr sz="1800">
                <a:uFillTx/>
              </a:defRPr>
            </a:pPr>
            <a:r>
              <a:rPr sz="2400">
                <a:uFill>
                  <a:solidFill/>
                </a:uFill>
              </a:rPr>
              <a:t>Exchange </a:t>
            </a:r>
            <a:r>
              <a:rPr sz="2000">
                <a:uFill>
                  <a:solidFill/>
                </a:uFill>
                <a:latin typeface="Lucida Sans Typewriter Regular"/>
                <a:ea typeface="Lucida Sans Typewriter Regular"/>
                <a:cs typeface="Lucida Sans Typewriter Regular"/>
                <a:sym typeface="Lucida Sans Typewriter Regular"/>
              </a:rPr>
              <a:t>a[i]</a:t>
            </a:r>
            <a:r>
              <a:rPr sz="2400">
                <a:uFill>
                  <a:solidFill/>
                </a:uFill>
              </a:rPr>
              <a:t> with </a:t>
            </a:r>
            <a:r>
              <a:rPr sz="2000">
                <a:uFill>
                  <a:solidFill/>
                </a:uFill>
                <a:latin typeface="Lucida Sans Typewriter Regular"/>
                <a:ea typeface="Lucida Sans Typewriter Regular"/>
                <a:cs typeface="Lucida Sans Typewriter Regular"/>
                <a:sym typeface="Lucida Sans Typewriter Regular"/>
              </a:rPr>
              <a:t>a[j]</a:t>
            </a:r>
            <a:r>
              <a:rPr sz="2400">
                <a:uFill>
                  <a:solidFill/>
                </a:uFill>
              </a:rPr>
              <a:t>.</a:t>
            </a:r>
          </a:p>
        </p:txBody>
      </p:sp>
      <p:sp>
        <p:nvSpPr>
          <p:cNvPr id="175" name="Shape 175"/>
          <p:cNvSpPr/>
          <p:nvPr/>
        </p:nvSpPr>
        <p:spPr>
          <a:xfrm>
            <a:off x="762000" y="7454900"/>
            <a:ext cx="356557"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lo</a:t>
            </a:r>
          </a:p>
        </p:txBody>
      </p:sp>
      <p:sp>
        <p:nvSpPr>
          <p:cNvPr id="176" name="Shape 176"/>
          <p:cNvSpPr/>
          <p:nvPr/>
        </p:nvSpPr>
        <p:spPr>
          <a:xfrm>
            <a:off x="9652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aphicFrame>
        <p:nvGraphicFramePr>
          <p:cNvPr id="177" name="Table 177"/>
          <p:cNvGraphicFramePr/>
          <p:nvPr/>
        </p:nvGraphicFramePr>
        <p:xfrm>
          <a:off x="635001" y="6210300"/>
          <a:ext cx="11350752" cy="711200"/>
        </p:xfrm>
        <a:graphic>
          <a:graphicData uri="http://schemas.openxmlformats.org/drawingml/2006/table">
            <a:tbl>
              <a:tblPr>
                <a:tableStyleId>{8F44A2F1-9E1F-4B54-A3A2-5F16C0AD49E2}</a:tableStyleId>
              </a:tblPr>
              <a:tblGrid>
                <a:gridCol w="709422">
                  <a:extLst>
                    <a:ext uri="{9D8B030D-6E8A-4147-A177-3AD203B41FA5}">
                      <a16:colId xmlns:a16="http://schemas.microsoft.com/office/drawing/2014/main" val="20000"/>
                    </a:ext>
                  </a:extLst>
                </a:gridCol>
                <a:gridCol w="709422">
                  <a:extLst>
                    <a:ext uri="{9D8B030D-6E8A-4147-A177-3AD203B41FA5}">
                      <a16:colId xmlns:a16="http://schemas.microsoft.com/office/drawing/2014/main" val="20001"/>
                    </a:ext>
                  </a:extLst>
                </a:gridCol>
                <a:gridCol w="709422">
                  <a:extLst>
                    <a:ext uri="{9D8B030D-6E8A-4147-A177-3AD203B41FA5}">
                      <a16:colId xmlns:a16="http://schemas.microsoft.com/office/drawing/2014/main" val="20002"/>
                    </a:ext>
                  </a:extLst>
                </a:gridCol>
                <a:gridCol w="709422">
                  <a:extLst>
                    <a:ext uri="{9D8B030D-6E8A-4147-A177-3AD203B41FA5}">
                      <a16:colId xmlns:a16="http://schemas.microsoft.com/office/drawing/2014/main" val="20003"/>
                    </a:ext>
                  </a:extLst>
                </a:gridCol>
                <a:gridCol w="709422">
                  <a:extLst>
                    <a:ext uri="{9D8B030D-6E8A-4147-A177-3AD203B41FA5}">
                      <a16:colId xmlns:a16="http://schemas.microsoft.com/office/drawing/2014/main" val="20004"/>
                    </a:ext>
                  </a:extLst>
                </a:gridCol>
                <a:gridCol w="709422">
                  <a:extLst>
                    <a:ext uri="{9D8B030D-6E8A-4147-A177-3AD203B41FA5}">
                      <a16:colId xmlns:a16="http://schemas.microsoft.com/office/drawing/2014/main" val="20005"/>
                    </a:ext>
                  </a:extLst>
                </a:gridCol>
                <a:gridCol w="709422">
                  <a:extLst>
                    <a:ext uri="{9D8B030D-6E8A-4147-A177-3AD203B41FA5}">
                      <a16:colId xmlns:a16="http://schemas.microsoft.com/office/drawing/2014/main" val="20006"/>
                    </a:ext>
                  </a:extLst>
                </a:gridCol>
                <a:gridCol w="709422">
                  <a:extLst>
                    <a:ext uri="{9D8B030D-6E8A-4147-A177-3AD203B41FA5}">
                      <a16:colId xmlns:a16="http://schemas.microsoft.com/office/drawing/2014/main" val="20007"/>
                    </a:ext>
                  </a:extLst>
                </a:gridCol>
                <a:gridCol w="709422">
                  <a:extLst>
                    <a:ext uri="{9D8B030D-6E8A-4147-A177-3AD203B41FA5}">
                      <a16:colId xmlns:a16="http://schemas.microsoft.com/office/drawing/2014/main" val="20008"/>
                    </a:ext>
                  </a:extLst>
                </a:gridCol>
                <a:gridCol w="709422">
                  <a:extLst>
                    <a:ext uri="{9D8B030D-6E8A-4147-A177-3AD203B41FA5}">
                      <a16:colId xmlns:a16="http://schemas.microsoft.com/office/drawing/2014/main" val="20009"/>
                    </a:ext>
                  </a:extLst>
                </a:gridCol>
                <a:gridCol w="709422">
                  <a:extLst>
                    <a:ext uri="{9D8B030D-6E8A-4147-A177-3AD203B41FA5}">
                      <a16:colId xmlns:a16="http://schemas.microsoft.com/office/drawing/2014/main" val="20010"/>
                    </a:ext>
                  </a:extLst>
                </a:gridCol>
                <a:gridCol w="709422">
                  <a:extLst>
                    <a:ext uri="{9D8B030D-6E8A-4147-A177-3AD203B41FA5}">
                      <a16:colId xmlns:a16="http://schemas.microsoft.com/office/drawing/2014/main" val="20011"/>
                    </a:ext>
                  </a:extLst>
                </a:gridCol>
                <a:gridCol w="709422">
                  <a:extLst>
                    <a:ext uri="{9D8B030D-6E8A-4147-A177-3AD203B41FA5}">
                      <a16:colId xmlns:a16="http://schemas.microsoft.com/office/drawing/2014/main" val="20012"/>
                    </a:ext>
                  </a:extLst>
                </a:gridCol>
                <a:gridCol w="709422">
                  <a:extLst>
                    <a:ext uri="{9D8B030D-6E8A-4147-A177-3AD203B41FA5}">
                      <a16:colId xmlns:a16="http://schemas.microsoft.com/office/drawing/2014/main" val="20013"/>
                    </a:ext>
                  </a:extLst>
                </a:gridCol>
                <a:gridCol w="709422">
                  <a:extLst>
                    <a:ext uri="{9D8B030D-6E8A-4147-A177-3AD203B41FA5}">
                      <a16:colId xmlns:a16="http://schemas.microsoft.com/office/drawing/2014/main" val="20014"/>
                    </a:ext>
                  </a:extLst>
                </a:gridCol>
                <a:gridCol w="709422">
                  <a:extLst>
                    <a:ext uri="{9D8B030D-6E8A-4147-A177-3AD203B41FA5}">
                      <a16:colId xmlns:a16="http://schemas.microsoft.com/office/drawing/2014/main" val="20015"/>
                    </a:ext>
                  </a:extLst>
                </a:gridCol>
              </a:tblGrid>
              <a:tr h="711200">
                <a:tc>
                  <a:txBody>
                    <a:bodyPr/>
                    <a:lstStyle/>
                    <a:p>
                      <a:pPr marL="58702" marR="58702" lvl="0" defTabSz="1295400">
                        <a:lnSpc>
                          <a:spcPct val="130000"/>
                        </a:lnSpc>
                        <a:defRPr sz="1800">
                          <a:uFillTx/>
                        </a:defRPr>
                      </a:pPr>
                      <a:r>
                        <a:rPr sz="2000">
                          <a:solidFill>
                            <a:srgbClr val="FFFFFF"/>
                          </a:solidFill>
                          <a:uFill>
                            <a:solidFill/>
                          </a:uFill>
                        </a:rPr>
                        <a:t>K</a:t>
                      </a:r>
                    </a:p>
                  </a:txBody>
                  <a:tcPr marL="50800" marR="50800" marT="50800" marB="50800" anchor="ctr" horzOverflow="overflow">
                    <a:lnL w="28575">
                      <a:miter lim="400000"/>
                    </a:lnL>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solidFill>
                            <a:srgbClr val="929292"/>
                          </a:solidFill>
                          <a:uFill>
                            <a:solidFill/>
                          </a:uFill>
                        </a:rPr>
                        <a:t>C</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I</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L</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U</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T</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M</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Q</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R</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X</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O</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S</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sp>
        <p:nvSpPr>
          <p:cNvPr id="178" name="Shape 178"/>
          <p:cNvSpPr/>
          <p:nvPr/>
        </p:nvSpPr>
        <p:spPr>
          <a:xfrm>
            <a:off x="4394200" y="7454900"/>
            <a:ext cx="231740"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i</a:t>
            </a:r>
          </a:p>
        </p:txBody>
      </p:sp>
      <p:sp>
        <p:nvSpPr>
          <p:cNvPr id="179" name="Shape 179"/>
          <p:cNvSpPr/>
          <p:nvPr/>
        </p:nvSpPr>
        <p:spPr>
          <a:xfrm>
            <a:off x="45339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180" name="Shape 180"/>
          <p:cNvSpPr/>
          <p:nvPr/>
        </p:nvSpPr>
        <p:spPr>
          <a:xfrm>
            <a:off x="7226300" y="7454900"/>
            <a:ext cx="234816"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j</a:t>
            </a:r>
          </a:p>
        </p:txBody>
      </p:sp>
      <p:sp>
        <p:nvSpPr>
          <p:cNvPr id="181" name="Shape 181"/>
          <p:cNvSpPr/>
          <p:nvPr/>
        </p:nvSpPr>
        <p:spPr>
          <a:xfrm>
            <a:off x="73660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182" name="Shape 182"/>
          <p:cNvSpPr/>
          <p:nvPr/>
        </p:nvSpPr>
        <p:spPr>
          <a:xfrm>
            <a:off x="637381" y="9004300"/>
            <a:ext cx="11353801" cy="3937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ctr">
              <a:defRPr sz="2000" b="1">
                <a:latin typeface="Lucida Grande"/>
                <a:ea typeface="Lucida Grande"/>
                <a:cs typeface="Lucida Grande"/>
                <a:sym typeface="Lucida Grande"/>
              </a:defRPr>
            </a:lvl1pPr>
          </a:lstStyle>
          <a:p>
            <a:pPr lvl="0">
              <a:defRPr sz="1800" b="0">
                <a:solidFill>
                  <a:srgbClr val="000000"/>
                </a:solidFill>
                <a:uFillTx/>
              </a:defRPr>
            </a:pPr>
            <a:r>
              <a:rPr sz="2000" b="1">
                <a:solidFill>
                  <a:srgbClr val="8D3124"/>
                </a:solidFill>
                <a:uFill>
                  <a:solidFill>
                    <a:srgbClr val="8D3124"/>
                  </a:solidFill>
                </a:uFill>
              </a:rPr>
              <a:t>stop i scan because a[i] &gt;= a[lo]</a:t>
            </a:r>
          </a:p>
        </p:txBody>
      </p:sp>
    </p:spTree>
    <p:extLst>
      <p:ext uri="{BB962C8B-B14F-4D97-AF65-F5344CB8AC3E}">
        <p14:creationId xmlns:p14="http://schemas.microsoft.com/office/powerpoint/2010/main" val="1175436986"/>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a:spLocks noGrp="1"/>
          </p:cNvSpPr>
          <p:nvPr>
            <p:ph type="title"/>
          </p:nvPr>
        </p:nvSpPr>
        <p:spPr>
          <a:prstGeom prst="rect">
            <a:avLst/>
          </a:prstGeom>
        </p:spPr>
        <p:txBody>
          <a:bodyPr/>
          <a:lstStyle>
            <a:lvl1pPr>
              <a:lnSpc>
                <a:spcPts val="5900"/>
              </a:lnSpc>
              <a:defRPr>
                <a:uFill>
                  <a:solidFill>
                    <a:srgbClr val="0048AA"/>
                  </a:solidFill>
                </a:uFill>
              </a:defRPr>
            </a:lvl1pPr>
          </a:lstStyle>
          <a:p>
            <a:pPr lvl="0">
              <a:defRPr sz="1800">
                <a:uFillTx/>
              </a:defRPr>
            </a:pPr>
            <a:r>
              <a:rPr sz="2800">
                <a:uFill>
                  <a:solidFill>
                    <a:srgbClr val="0048AA"/>
                  </a:solidFill>
                </a:uFill>
              </a:rPr>
              <a:t>Quicksort partitioning demo</a:t>
            </a:r>
          </a:p>
        </p:txBody>
      </p:sp>
      <p:sp>
        <p:nvSpPr>
          <p:cNvPr id="185" name="Shape 185"/>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Repeat until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i</a:t>
            </a:r>
            <a:r>
              <a:rPr sz="2400">
                <a:solidFill>
                  <a:srgbClr val="005493"/>
                </a:solidFill>
                <a:uFill>
                  <a:solidFill>
                    <a:srgbClr val="0048AA"/>
                  </a:solidFill>
                </a:uFill>
              </a:rPr>
              <a:t> and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j</a:t>
            </a:r>
            <a:r>
              <a:rPr sz="2400">
                <a:solidFill>
                  <a:srgbClr val="005493"/>
                </a:solidFill>
                <a:uFill>
                  <a:solidFill>
                    <a:srgbClr val="0048AA"/>
                  </a:solidFill>
                </a:uFill>
              </a:rPr>
              <a:t> pointers cross.</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i</a:t>
            </a:r>
            <a:r>
              <a:rPr sz="2400">
                <a:uFill>
                  <a:solidFill/>
                </a:uFill>
              </a:rPr>
              <a:t> from left to right so long as </a:t>
            </a:r>
            <a:r>
              <a:rPr sz="2000">
                <a:uFill>
                  <a:solidFill/>
                </a:uFill>
                <a:latin typeface="Lucida Sans Typewriter Regular"/>
                <a:ea typeface="Lucida Sans Typewriter Regular"/>
                <a:cs typeface="Lucida Sans Typewriter Regular"/>
                <a:sym typeface="Lucida Sans Typewriter Regular"/>
              </a:rPr>
              <a:t>(a[i] &lt; a[lo])</a:t>
            </a:r>
            <a:r>
              <a:rPr sz="2400">
                <a:uFill>
                  <a:solidFill/>
                </a:uFill>
              </a:rPr>
              <a:t>.</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j</a:t>
            </a:r>
            <a:r>
              <a:rPr sz="2400">
                <a:uFill>
                  <a:solidFill/>
                </a:uFill>
              </a:rPr>
              <a:t> from right to left so long as </a:t>
            </a:r>
            <a:r>
              <a:rPr sz="2000">
                <a:uFill>
                  <a:solidFill/>
                </a:uFill>
                <a:latin typeface="Lucida Sans Typewriter Regular"/>
                <a:ea typeface="Lucida Sans Typewriter Regular"/>
                <a:cs typeface="Lucida Sans Typewriter Regular"/>
                <a:sym typeface="Lucida Sans Typewriter Regular"/>
              </a:rPr>
              <a:t>(a[j] &gt; a[lo])</a:t>
            </a:r>
            <a:r>
              <a:rPr sz="2400">
                <a:uFill>
                  <a:solidFill/>
                </a:uFill>
              </a:rPr>
              <a:t>.</a:t>
            </a:r>
          </a:p>
          <a:p>
            <a:pPr lvl="1">
              <a:defRPr sz="1800">
                <a:uFillTx/>
              </a:defRPr>
            </a:pPr>
            <a:r>
              <a:rPr sz="2400">
                <a:uFill>
                  <a:solidFill/>
                </a:uFill>
              </a:rPr>
              <a:t>Exchange </a:t>
            </a:r>
            <a:r>
              <a:rPr sz="2000">
                <a:uFill>
                  <a:solidFill/>
                </a:uFill>
                <a:latin typeface="Lucida Sans Typewriter Regular"/>
                <a:ea typeface="Lucida Sans Typewriter Regular"/>
                <a:cs typeface="Lucida Sans Typewriter Regular"/>
                <a:sym typeface="Lucida Sans Typewriter Regular"/>
              </a:rPr>
              <a:t>a[i]</a:t>
            </a:r>
            <a:r>
              <a:rPr sz="2400">
                <a:uFill>
                  <a:solidFill/>
                </a:uFill>
              </a:rPr>
              <a:t> with </a:t>
            </a:r>
            <a:r>
              <a:rPr sz="2000">
                <a:uFill>
                  <a:solidFill/>
                </a:uFill>
                <a:latin typeface="Lucida Sans Typewriter Regular"/>
                <a:ea typeface="Lucida Sans Typewriter Regular"/>
                <a:cs typeface="Lucida Sans Typewriter Regular"/>
                <a:sym typeface="Lucida Sans Typewriter Regular"/>
              </a:rPr>
              <a:t>a[j]</a:t>
            </a:r>
            <a:r>
              <a:rPr sz="2400">
                <a:uFill>
                  <a:solidFill/>
                </a:uFill>
              </a:rPr>
              <a:t>.</a:t>
            </a:r>
          </a:p>
        </p:txBody>
      </p:sp>
      <p:sp>
        <p:nvSpPr>
          <p:cNvPr id="186" name="Shape 186"/>
          <p:cNvSpPr/>
          <p:nvPr/>
        </p:nvSpPr>
        <p:spPr>
          <a:xfrm>
            <a:off x="762000" y="7454900"/>
            <a:ext cx="356557"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lo</a:t>
            </a:r>
          </a:p>
        </p:txBody>
      </p:sp>
      <p:sp>
        <p:nvSpPr>
          <p:cNvPr id="187" name="Shape 187"/>
          <p:cNvSpPr/>
          <p:nvPr/>
        </p:nvSpPr>
        <p:spPr>
          <a:xfrm>
            <a:off x="9652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aphicFrame>
        <p:nvGraphicFramePr>
          <p:cNvPr id="188" name="Table 188"/>
          <p:cNvGraphicFramePr/>
          <p:nvPr/>
        </p:nvGraphicFramePr>
        <p:xfrm>
          <a:off x="635001" y="6210300"/>
          <a:ext cx="11350752" cy="711200"/>
        </p:xfrm>
        <a:graphic>
          <a:graphicData uri="http://schemas.openxmlformats.org/drawingml/2006/table">
            <a:tbl>
              <a:tblPr>
                <a:tableStyleId>{8F44A2F1-9E1F-4B54-A3A2-5F16C0AD49E2}</a:tableStyleId>
              </a:tblPr>
              <a:tblGrid>
                <a:gridCol w="709422">
                  <a:extLst>
                    <a:ext uri="{9D8B030D-6E8A-4147-A177-3AD203B41FA5}">
                      <a16:colId xmlns:a16="http://schemas.microsoft.com/office/drawing/2014/main" val="20000"/>
                    </a:ext>
                  </a:extLst>
                </a:gridCol>
                <a:gridCol w="709422">
                  <a:extLst>
                    <a:ext uri="{9D8B030D-6E8A-4147-A177-3AD203B41FA5}">
                      <a16:colId xmlns:a16="http://schemas.microsoft.com/office/drawing/2014/main" val="20001"/>
                    </a:ext>
                  </a:extLst>
                </a:gridCol>
                <a:gridCol w="709422">
                  <a:extLst>
                    <a:ext uri="{9D8B030D-6E8A-4147-A177-3AD203B41FA5}">
                      <a16:colId xmlns:a16="http://schemas.microsoft.com/office/drawing/2014/main" val="20002"/>
                    </a:ext>
                  </a:extLst>
                </a:gridCol>
                <a:gridCol w="709422">
                  <a:extLst>
                    <a:ext uri="{9D8B030D-6E8A-4147-A177-3AD203B41FA5}">
                      <a16:colId xmlns:a16="http://schemas.microsoft.com/office/drawing/2014/main" val="20003"/>
                    </a:ext>
                  </a:extLst>
                </a:gridCol>
                <a:gridCol w="709422">
                  <a:extLst>
                    <a:ext uri="{9D8B030D-6E8A-4147-A177-3AD203B41FA5}">
                      <a16:colId xmlns:a16="http://schemas.microsoft.com/office/drawing/2014/main" val="20004"/>
                    </a:ext>
                  </a:extLst>
                </a:gridCol>
                <a:gridCol w="709422">
                  <a:extLst>
                    <a:ext uri="{9D8B030D-6E8A-4147-A177-3AD203B41FA5}">
                      <a16:colId xmlns:a16="http://schemas.microsoft.com/office/drawing/2014/main" val="20005"/>
                    </a:ext>
                  </a:extLst>
                </a:gridCol>
                <a:gridCol w="709422">
                  <a:extLst>
                    <a:ext uri="{9D8B030D-6E8A-4147-A177-3AD203B41FA5}">
                      <a16:colId xmlns:a16="http://schemas.microsoft.com/office/drawing/2014/main" val="20006"/>
                    </a:ext>
                  </a:extLst>
                </a:gridCol>
                <a:gridCol w="709422">
                  <a:extLst>
                    <a:ext uri="{9D8B030D-6E8A-4147-A177-3AD203B41FA5}">
                      <a16:colId xmlns:a16="http://schemas.microsoft.com/office/drawing/2014/main" val="20007"/>
                    </a:ext>
                  </a:extLst>
                </a:gridCol>
                <a:gridCol w="709422">
                  <a:extLst>
                    <a:ext uri="{9D8B030D-6E8A-4147-A177-3AD203B41FA5}">
                      <a16:colId xmlns:a16="http://schemas.microsoft.com/office/drawing/2014/main" val="20008"/>
                    </a:ext>
                  </a:extLst>
                </a:gridCol>
                <a:gridCol w="709422">
                  <a:extLst>
                    <a:ext uri="{9D8B030D-6E8A-4147-A177-3AD203B41FA5}">
                      <a16:colId xmlns:a16="http://schemas.microsoft.com/office/drawing/2014/main" val="20009"/>
                    </a:ext>
                  </a:extLst>
                </a:gridCol>
                <a:gridCol w="709422">
                  <a:extLst>
                    <a:ext uri="{9D8B030D-6E8A-4147-A177-3AD203B41FA5}">
                      <a16:colId xmlns:a16="http://schemas.microsoft.com/office/drawing/2014/main" val="20010"/>
                    </a:ext>
                  </a:extLst>
                </a:gridCol>
                <a:gridCol w="709422">
                  <a:extLst>
                    <a:ext uri="{9D8B030D-6E8A-4147-A177-3AD203B41FA5}">
                      <a16:colId xmlns:a16="http://schemas.microsoft.com/office/drawing/2014/main" val="20011"/>
                    </a:ext>
                  </a:extLst>
                </a:gridCol>
                <a:gridCol w="709422">
                  <a:extLst>
                    <a:ext uri="{9D8B030D-6E8A-4147-A177-3AD203B41FA5}">
                      <a16:colId xmlns:a16="http://schemas.microsoft.com/office/drawing/2014/main" val="20012"/>
                    </a:ext>
                  </a:extLst>
                </a:gridCol>
                <a:gridCol w="709422">
                  <a:extLst>
                    <a:ext uri="{9D8B030D-6E8A-4147-A177-3AD203B41FA5}">
                      <a16:colId xmlns:a16="http://schemas.microsoft.com/office/drawing/2014/main" val="20013"/>
                    </a:ext>
                  </a:extLst>
                </a:gridCol>
                <a:gridCol w="709422">
                  <a:extLst>
                    <a:ext uri="{9D8B030D-6E8A-4147-A177-3AD203B41FA5}">
                      <a16:colId xmlns:a16="http://schemas.microsoft.com/office/drawing/2014/main" val="20014"/>
                    </a:ext>
                  </a:extLst>
                </a:gridCol>
                <a:gridCol w="709422">
                  <a:extLst>
                    <a:ext uri="{9D8B030D-6E8A-4147-A177-3AD203B41FA5}">
                      <a16:colId xmlns:a16="http://schemas.microsoft.com/office/drawing/2014/main" val="20015"/>
                    </a:ext>
                  </a:extLst>
                </a:gridCol>
              </a:tblGrid>
              <a:tr h="711200">
                <a:tc>
                  <a:txBody>
                    <a:bodyPr/>
                    <a:lstStyle/>
                    <a:p>
                      <a:pPr marL="58702" marR="58702" lvl="0" defTabSz="1295400">
                        <a:lnSpc>
                          <a:spcPct val="130000"/>
                        </a:lnSpc>
                        <a:defRPr sz="1800">
                          <a:uFillTx/>
                        </a:defRPr>
                      </a:pPr>
                      <a:r>
                        <a:rPr sz="2000">
                          <a:solidFill>
                            <a:srgbClr val="FFFFFF"/>
                          </a:solidFill>
                          <a:uFill>
                            <a:solidFill/>
                          </a:uFill>
                        </a:rPr>
                        <a:t>K</a:t>
                      </a:r>
                    </a:p>
                  </a:txBody>
                  <a:tcPr marL="50800" marR="50800" marT="50800" marB="50800" anchor="ctr" horzOverflow="overflow">
                    <a:lnL w="28575">
                      <a:miter lim="400000"/>
                    </a:lnL>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solidFill>
                            <a:srgbClr val="929292"/>
                          </a:solidFill>
                          <a:uFill>
                            <a:solidFill/>
                          </a:uFill>
                        </a:rPr>
                        <a:t>C</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I</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L</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U</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T</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M</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Q</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R</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X</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O</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S</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sp>
        <p:nvSpPr>
          <p:cNvPr id="189" name="Shape 189"/>
          <p:cNvSpPr/>
          <p:nvPr/>
        </p:nvSpPr>
        <p:spPr>
          <a:xfrm>
            <a:off x="4394200" y="7454900"/>
            <a:ext cx="231740"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i</a:t>
            </a:r>
          </a:p>
        </p:txBody>
      </p:sp>
      <p:sp>
        <p:nvSpPr>
          <p:cNvPr id="190" name="Shape 190"/>
          <p:cNvSpPr/>
          <p:nvPr/>
        </p:nvSpPr>
        <p:spPr>
          <a:xfrm>
            <a:off x="45339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191" name="Shape 191"/>
          <p:cNvSpPr/>
          <p:nvPr/>
        </p:nvSpPr>
        <p:spPr>
          <a:xfrm>
            <a:off x="6540500" y="7454900"/>
            <a:ext cx="234816"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j</a:t>
            </a:r>
          </a:p>
        </p:txBody>
      </p:sp>
      <p:sp>
        <p:nvSpPr>
          <p:cNvPr id="192" name="Shape 192"/>
          <p:cNvSpPr/>
          <p:nvPr/>
        </p:nvSpPr>
        <p:spPr>
          <a:xfrm>
            <a:off x="66802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Tree>
    <p:extLst>
      <p:ext uri="{BB962C8B-B14F-4D97-AF65-F5344CB8AC3E}">
        <p14:creationId xmlns:p14="http://schemas.microsoft.com/office/powerpoint/2010/main" val="3357450495"/>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a:spLocks noGrp="1"/>
          </p:cNvSpPr>
          <p:nvPr>
            <p:ph type="title"/>
          </p:nvPr>
        </p:nvSpPr>
        <p:spPr>
          <a:prstGeom prst="rect">
            <a:avLst/>
          </a:prstGeom>
        </p:spPr>
        <p:txBody>
          <a:bodyPr/>
          <a:lstStyle>
            <a:lvl1pPr>
              <a:lnSpc>
                <a:spcPts val="5900"/>
              </a:lnSpc>
              <a:defRPr>
                <a:uFill>
                  <a:solidFill>
                    <a:srgbClr val="0048AA"/>
                  </a:solidFill>
                </a:uFill>
              </a:defRPr>
            </a:lvl1pPr>
          </a:lstStyle>
          <a:p>
            <a:pPr lvl="0">
              <a:defRPr sz="1800">
                <a:uFillTx/>
              </a:defRPr>
            </a:pPr>
            <a:r>
              <a:rPr sz="2800">
                <a:uFill>
                  <a:solidFill>
                    <a:srgbClr val="0048AA"/>
                  </a:solidFill>
                </a:uFill>
              </a:rPr>
              <a:t>Quicksort partitioning demo</a:t>
            </a:r>
          </a:p>
        </p:txBody>
      </p:sp>
      <p:sp>
        <p:nvSpPr>
          <p:cNvPr id="195" name="Shape 195"/>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Repeat until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i</a:t>
            </a:r>
            <a:r>
              <a:rPr sz="2400">
                <a:solidFill>
                  <a:srgbClr val="005493"/>
                </a:solidFill>
                <a:uFill>
                  <a:solidFill>
                    <a:srgbClr val="0048AA"/>
                  </a:solidFill>
                </a:uFill>
              </a:rPr>
              <a:t> and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j</a:t>
            </a:r>
            <a:r>
              <a:rPr sz="2400">
                <a:solidFill>
                  <a:srgbClr val="005493"/>
                </a:solidFill>
                <a:uFill>
                  <a:solidFill>
                    <a:srgbClr val="0048AA"/>
                  </a:solidFill>
                </a:uFill>
              </a:rPr>
              <a:t> pointers cross.</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i</a:t>
            </a:r>
            <a:r>
              <a:rPr sz="2400">
                <a:uFill>
                  <a:solidFill/>
                </a:uFill>
              </a:rPr>
              <a:t> from left to right so long as </a:t>
            </a:r>
            <a:r>
              <a:rPr sz="2000">
                <a:uFill>
                  <a:solidFill/>
                </a:uFill>
                <a:latin typeface="Lucida Sans Typewriter Regular"/>
                <a:ea typeface="Lucida Sans Typewriter Regular"/>
                <a:cs typeface="Lucida Sans Typewriter Regular"/>
                <a:sym typeface="Lucida Sans Typewriter Regular"/>
              </a:rPr>
              <a:t>(a[i] &lt; a[lo])</a:t>
            </a:r>
            <a:r>
              <a:rPr sz="2400">
                <a:uFill>
                  <a:solidFill/>
                </a:uFill>
              </a:rPr>
              <a:t>.</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j</a:t>
            </a:r>
            <a:r>
              <a:rPr sz="2400">
                <a:uFill>
                  <a:solidFill/>
                </a:uFill>
              </a:rPr>
              <a:t> from right to left so long as </a:t>
            </a:r>
            <a:r>
              <a:rPr sz="2000">
                <a:uFill>
                  <a:solidFill/>
                </a:uFill>
                <a:latin typeface="Lucida Sans Typewriter Regular"/>
                <a:ea typeface="Lucida Sans Typewriter Regular"/>
                <a:cs typeface="Lucida Sans Typewriter Regular"/>
                <a:sym typeface="Lucida Sans Typewriter Regular"/>
              </a:rPr>
              <a:t>(a[j] &gt; a[lo])</a:t>
            </a:r>
            <a:r>
              <a:rPr sz="2400">
                <a:uFill>
                  <a:solidFill/>
                </a:uFill>
              </a:rPr>
              <a:t>.</a:t>
            </a:r>
          </a:p>
          <a:p>
            <a:pPr lvl="1">
              <a:defRPr sz="1800">
                <a:uFillTx/>
              </a:defRPr>
            </a:pPr>
            <a:r>
              <a:rPr sz="2400">
                <a:uFill>
                  <a:solidFill/>
                </a:uFill>
              </a:rPr>
              <a:t>Exchange </a:t>
            </a:r>
            <a:r>
              <a:rPr sz="2000">
                <a:uFill>
                  <a:solidFill/>
                </a:uFill>
                <a:latin typeface="Lucida Sans Typewriter Regular"/>
                <a:ea typeface="Lucida Sans Typewriter Regular"/>
                <a:cs typeface="Lucida Sans Typewriter Regular"/>
                <a:sym typeface="Lucida Sans Typewriter Regular"/>
              </a:rPr>
              <a:t>a[i]</a:t>
            </a:r>
            <a:r>
              <a:rPr sz="2400">
                <a:uFill>
                  <a:solidFill/>
                </a:uFill>
              </a:rPr>
              <a:t> with </a:t>
            </a:r>
            <a:r>
              <a:rPr sz="2000">
                <a:uFill>
                  <a:solidFill/>
                </a:uFill>
                <a:latin typeface="Lucida Sans Typewriter Regular"/>
                <a:ea typeface="Lucida Sans Typewriter Regular"/>
                <a:cs typeface="Lucida Sans Typewriter Regular"/>
                <a:sym typeface="Lucida Sans Typewriter Regular"/>
              </a:rPr>
              <a:t>a[j]</a:t>
            </a:r>
            <a:r>
              <a:rPr sz="2400">
                <a:uFill>
                  <a:solidFill/>
                </a:uFill>
              </a:rPr>
              <a:t>.</a:t>
            </a:r>
          </a:p>
        </p:txBody>
      </p:sp>
      <p:sp>
        <p:nvSpPr>
          <p:cNvPr id="196" name="Shape 196"/>
          <p:cNvSpPr/>
          <p:nvPr/>
        </p:nvSpPr>
        <p:spPr>
          <a:xfrm>
            <a:off x="762000" y="7454900"/>
            <a:ext cx="356557"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lo</a:t>
            </a:r>
          </a:p>
        </p:txBody>
      </p:sp>
      <p:sp>
        <p:nvSpPr>
          <p:cNvPr id="197" name="Shape 197"/>
          <p:cNvSpPr/>
          <p:nvPr/>
        </p:nvSpPr>
        <p:spPr>
          <a:xfrm>
            <a:off x="9652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aphicFrame>
        <p:nvGraphicFramePr>
          <p:cNvPr id="198" name="Table 198"/>
          <p:cNvGraphicFramePr/>
          <p:nvPr/>
        </p:nvGraphicFramePr>
        <p:xfrm>
          <a:off x="635001" y="6210300"/>
          <a:ext cx="11350752" cy="711200"/>
        </p:xfrm>
        <a:graphic>
          <a:graphicData uri="http://schemas.openxmlformats.org/drawingml/2006/table">
            <a:tbl>
              <a:tblPr>
                <a:tableStyleId>{8F44A2F1-9E1F-4B54-A3A2-5F16C0AD49E2}</a:tableStyleId>
              </a:tblPr>
              <a:tblGrid>
                <a:gridCol w="709422">
                  <a:extLst>
                    <a:ext uri="{9D8B030D-6E8A-4147-A177-3AD203B41FA5}">
                      <a16:colId xmlns:a16="http://schemas.microsoft.com/office/drawing/2014/main" val="20000"/>
                    </a:ext>
                  </a:extLst>
                </a:gridCol>
                <a:gridCol w="709422">
                  <a:extLst>
                    <a:ext uri="{9D8B030D-6E8A-4147-A177-3AD203B41FA5}">
                      <a16:colId xmlns:a16="http://schemas.microsoft.com/office/drawing/2014/main" val="20001"/>
                    </a:ext>
                  </a:extLst>
                </a:gridCol>
                <a:gridCol w="709422">
                  <a:extLst>
                    <a:ext uri="{9D8B030D-6E8A-4147-A177-3AD203B41FA5}">
                      <a16:colId xmlns:a16="http://schemas.microsoft.com/office/drawing/2014/main" val="20002"/>
                    </a:ext>
                  </a:extLst>
                </a:gridCol>
                <a:gridCol w="709422">
                  <a:extLst>
                    <a:ext uri="{9D8B030D-6E8A-4147-A177-3AD203B41FA5}">
                      <a16:colId xmlns:a16="http://schemas.microsoft.com/office/drawing/2014/main" val="20003"/>
                    </a:ext>
                  </a:extLst>
                </a:gridCol>
                <a:gridCol w="709422">
                  <a:extLst>
                    <a:ext uri="{9D8B030D-6E8A-4147-A177-3AD203B41FA5}">
                      <a16:colId xmlns:a16="http://schemas.microsoft.com/office/drawing/2014/main" val="20004"/>
                    </a:ext>
                  </a:extLst>
                </a:gridCol>
                <a:gridCol w="709422">
                  <a:extLst>
                    <a:ext uri="{9D8B030D-6E8A-4147-A177-3AD203B41FA5}">
                      <a16:colId xmlns:a16="http://schemas.microsoft.com/office/drawing/2014/main" val="20005"/>
                    </a:ext>
                  </a:extLst>
                </a:gridCol>
                <a:gridCol w="709422">
                  <a:extLst>
                    <a:ext uri="{9D8B030D-6E8A-4147-A177-3AD203B41FA5}">
                      <a16:colId xmlns:a16="http://schemas.microsoft.com/office/drawing/2014/main" val="20006"/>
                    </a:ext>
                  </a:extLst>
                </a:gridCol>
                <a:gridCol w="709422">
                  <a:extLst>
                    <a:ext uri="{9D8B030D-6E8A-4147-A177-3AD203B41FA5}">
                      <a16:colId xmlns:a16="http://schemas.microsoft.com/office/drawing/2014/main" val="20007"/>
                    </a:ext>
                  </a:extLst>
                </a:gridCol>
                <a:gridCol w="709422">
                  <a:extLst>
                    <a:ext uri="{9D8B030D-6E8A-4147-A177-3AD203B41FA5}">
                      <a16:colId xmlns:a16="http://schemas.microsoft.com/office/drawing/2014/main" val="20008"/>
                    </a:ext>
                  </a:extLst>
                </a:gridCol>
                <a:gridCol w="709422">
                  <a:extLst>
                    <a:ext uri="{9D8B030D-6E8A-4147-A177-3AD203B41FA5}">
                      <a16:colId xmlns:a16="http://schemas.microsoft.com/office/drawing/2014/main" val="20009"/>
                    </a:ext>
                  </a:extLst>
                </a:gridCol>
                <a:gridCol w="709422">
                  <a:extLst>
                    <a:ext uri="{9D8B030D-6E8A-4147-A177-3AD203B41FA5}">
                      <a16:colId xmlns:a16="http://schemas.microsoft.com/office/drawing/2014/main" val="20010"/>
                    </a:ext>
                  </a:extLst>
                </a:gridCol>
                <a:gridCol w="709422">
                  <a:extLst>
                    <a:ext uri="{9D8B030D-6E8A-4147-A177-3AD203B41FA5}">
                      <a16:colId xmlns:a16="http://schemas.microsoft.com/office/drawing/2014/main" val="20011"/>
                    </a:ext>
                  </a:extLst>
                </a:gridCol>
                <a:gridCol w="709422">
                  <a:extLst>
                    <a:ext uri="{9D8B030D-6E8A-4147-A177-3AD203B41FA5}">
                      <a16:colId xmlns:a16="http://schemas.microsoft.com/office/drawing/2014/main" val="20012"/>
                    </a:ext>
                  </a:extLst>
                </a:gridCol>
                <a:gridCol w="709422">
                  <a:extLst>
                    <a:ext uri="{9D8B030D-6E8A-4147-A177-3AD203B41FA5}">
                      <a16:colId xmlns:a16="http://schemas.microsoft.com/office/drawing/2014/main" val="20013"/>
                    </a:ext>
                  </a:extLst>
                </a:gridCol>
                <a:gridCol w="709422">
                  <a:extLst>
                    <a:ext uri="{9D8B030D-6E8A-4147-A177-3AD203B41FA5}">
                      <a16:colId xmlns:a16="http://schemas.microsoft.com/office/drawing/2014/main" val="20014"/>
                    </a:ext>
                  </a:extLst>
                </a:gridCol>
                <a:gridCol w="709422">
                  <a:extLst>
                    <a:ext uri="{9D8B030D-6E8A-4147-A177-3AD203B41FA5}">
                      <a16:colId xmlns:a16="http://schemas.microsoft.com/office/drawing/2014/main" val="20015"/>
                    </a:ext>
                  </a:extLst>
                </a:gridCol>
              </a:tblGrid>
              <a:tr h="711200">
                <a:tc>
                  <a:txBody>
                    <a:bodyPr/>
                    <a:lstStyle/>
                    <a:p>
                      <a:pPr marL="58702" marR="58702" lvl="0" defTabSz="1295400">
                        <a:lnSpc>
                          <a:spcPct val="130000"/>
                        </a:lnSpc>
                        <a:defRPr sz="1800">
                          <a:uFillTx/>
                        </a:defRPr>
                      </a:pPr>
                      <a:r>
                        <a:rPr sz="2000">
                          <a:solidFill>
                            <a:srgbClr val="FFFFFF"/>
                          </a:solidFill>
                          <a:uFill>
                            <a:solidFill/>
                          </a:uFill>
                        </a:rPr>
                        <a:t>K</a:t>
                      </a:r>
                    </a:p>
                  </a:txBody>
                  <a:tcPr marL="50800" marR="50800" marT="50800" marB="50800" anchor="ctr" horzOverflow="overflow">
                    <a:lnL w="28575">
                      <a:miter lim="400000"/>
                    </a:lnL>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solidFill>
                            <a:srgbClr val="929292"/>
                          </a:solidFill>
                          <a:uFill>
                            <a:solidFill/>
                          </a:uFill>
                        </a:rPr>
                        <a:t>C</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I</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L</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U</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T</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M</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Q</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R</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X</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O</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S</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sp>
        <p:nvSpPr>
          <p:cNvPr id="199" name="Shape 199"/>
          <p:cNvSpPr/>
          <p:nvPr/>
        </p:nvSpPr>
        <p:spPr>
          <a:xfrm>
            <a:off x="4394200" y="7454900"/>
            <a:ext cx="231740"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i</a:t>
            </a:r>
          </a:p>
        </p:txBody>
      </p:sp>
      <p:sp>
        <p:nvSpPr>
          <p:cNvPr id="200" name="Shape 200"/>
          <p:cNvSpPr/>
          <p:nvPr/>
        </p:nvSpPr>
        <p:spPr>
          <a:xfrm>
            <a:off x="45339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201" name="Shape 201"/>
          <p:cNvSpPr/>
          <p:nvPr/>
        </p:nvSpPr>
        <p:spPr>
          <a:xfrm>
            <a:off x="5791200" y="7454900"/>
            <a:ext cx="234816"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j</a:t>
            </a:r>
          </a:p>
        </p:txBody>
      </p:sp>
      <p:sp>
        <p:nvSpPr>
          <p:cNvPr id="202" name="Shape 202"/>
          <p:cNvSpPr/>
          <p:nvPr/>
        </p:nvSpPr>
        <p:spPr>
          <a:xfrm>
            <a:off x="59309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Tree>
    <p:extLst>
      <p:ext uri="{BB962C8B-B14F-4D97-AF65-F5344CB8AC3E}">
        <p14:creationId xmlns:p14="http://schemas.microsoft.com/office/powerpoint/2010/main" val="126905269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Shape 204"/>
          <p:cNvSpPr>
            <a:spLocks noGrp="1"/>
          </p:cNvSpPr>
          <p:nvPr>
            <p:ph type="title"/>
          </p:nvPr>
        </p:nvSpPr>
        <p:spPr>
          <a:prstGeom prst="rect">
            <a:avLst/>
          </a:prstGeom>
        </p:spPr>
        <p:txBody>
          <a:bodyPr/>
          <a:lstStyle>
            <a:lvl1pPr>
              <a:lnSpc>
                <a:spcPts val="5900"/>
              </a:lnSpc>
              <a:defRPr>
                <a:uFill>
                  <a:solidFill>
                    <a:srgbClr val="0048AA"/>
                  </a:solidFill>
                </a:uFill>
              </a:defRPr>
            </a:lvl1pPr>
          </a:lstStyle>
          <a:p>
            <a:pPr lvl="0">
              <a:defRPr sz="1800">
                <a:uFillTx/>
              </a:defRPr>
            </a:pPr>
            <a:r>
              <a:rPr sz="2800">
                <a:uFill>
                  <a:solidFill>
                    <a:srgbClr val="0048AA"/>
                  </a:solidFill>
                </a:uFill>
              </a:rPr>
              <a:t>Quicksort partitioning demo</a:t>
            </a:r>
          </a:p>
        </p:txBody>
      </p:sp>
      <p:sp>
        <p:nvSpPr>
          <p:cNvPr id="205" name="Shape 205"/>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Repeat until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i</a:t>
            </a:r>
            <a:r>
              <a:rPr sz="2400">
                <a:solidFill>
                  <a:srgbClr val="005493"/>
                </a:solidFill>
                <a:uFill>
                  <a:solidFill>
                    <a:srgbClr val="0048AA"/>
                  </a:solidFill>
                </a:uFill>
              </a:rPr>
              <a:t> and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j</a:t>
            </a:r>
            <a:r>
              <a:rPr sz="2400">
                <a:solidFill>
                  <a:srgbClr val="005493"/>
                </a:solidFill>
                <a:uFill>
                  <a:solidFill>
                    <a:srgbClr val="0048AA"/>
                  </a:solidFill>
                </a:uFill>
              </a:rPr>
              <a:t> pointers cross.</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i</a:t>
            </a:r>
            <a:r>
              <a:rPr sz="2400">
                <a:uFill>
                  <a:solidFill/>
                </a:uFill>
              </a:rPr>
              <a:t> from left to right so long as </a:t>
            </a:r>
            <a:r>
              <a:rPr sz="2000">
                <a:uFill>
                  <a:solidFill/>
                </a:uFill>
                <a:latin typeface="Lucida Sans Typewriter Regular"/>
                <a:ea typeface="Lucida Sans Typewriter Regular"/>
                <a:cs typeface="Lucida Sans Typewriter Regular"/>
                <a:sym typeface="Lucida Sans Typewriter Regular"/>
              </a:rPr>
              <a:t>(a[i] &lt; a[lo])</a:t>
            </a:r>
            <a:r>
              <a:rPr sz="2400">
                <a:uFill>
                  <a:solidFill/>
                </a:uFill>
              </a:rPr>
              <a:t>.</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j</a:t>
            </a:r>
            <a:r>
              <a:rPr sz="2400">
                <a:uFill>
                  <a:solidFill/>
                </a:uFill>
              </a:rPr>
              <a:t> from right to left so long as </a:t>
            </a:r>
            <a:r>
              <a:rPr sz="2000">
                <a:uFill>
                  <a:solidFill/>
                </a:uFill>
                <a:latin typeface="Lucida Sans Typewriter Regular"/>
                <a:ea typeface="Lucida Sans Typewriter Regular"/>
                <a:cs typeface="Lucida Sans Typewriter Regular"/>
                <a:sym typeface="Lucida Sans Typewriter Regular"/>
              </a:rPr>
              <a:t>(a[j] &gt; a[lo])</a:t>
            </a:r>
            <a:r>
              <a:rPr sz="2400">
                <a:uFill>
                  <a:solidFill/>
                </a:uFill>
              </a:rPr>
              <a:t>.</a:t>
            </a:r>
          </a:p>
          <a:p>
            <a:pPr lvl="1">
              <a:defRPr sz="1800">
                <a:uFillTx/>
              </a:defRPr>
            </a:pPr>
            <a:r>
              <a:rPr sz="2400">
                <a:uFill>
                  <a:solidFill/>
                </a:uFill>
              </a:rPr>
              <a:t>Exchange </a:t>
            </a:r>
            <a:r>
              <a:rPr sz="2000">
                <a:uFill>
                  <a:solidFill/>
                </a:uFill>
                <a:latin typeface="Lucida Sans Typewriter Regular"/>
                <a:ea typeface="Lucida Sans Typewriter Regular"/>
                <a:cs typeface="Lucida Sans Typewriter Regular"/>
                <a:sym typeface="Lucida Sans Typewriter Regular"/>
              </a:rPr>
              <a:t>a[i]</a:t>
            </a:r>
            <a:r>
              <a:rPr sz="2400">
                <a:uFill>
                  <a:solidFill/>
                </a:uFill>
              </a:rPr>
              <a:t> with </a:t>
            </a:r>
            <a:r>
              <a:rPr sz="2000">
                <a:uFill>
                  <a:solidFill/>
                </a:uFill>
                <a:latin typeface="Lucida Sans Typewriter Regular"/>
                <a:ea typeface="Lucida Sans Typewriter Regular"/>
                <a:cs typeface="Lucida Sans Typewriter Regular"/>
                <a:sym typeface="Lucida Sans Typewriter Regular"/>
              </a:rPr>
              <a:t>a[j]</a:t>
            </a:r>
            <a:r>
              <a:rPr sz="2400">
                <a:uFill>
                  <a:solidFill/>
                </a:uFill>
              </a:rPr>
              <a:t>.</a:t>
            </a:r>
          </a:p>
        </p:txBody>
      </p:sp>
      <p:sp>
        <p:nvSpPr>
          <p:cNvPr id="206" name="Shape 206"/>
          <p:cNvSpPr/>
          <p:nvPr/>
        </p:nvSpPr>
        <p:spPr>
          <a:xfrm>
            <a:off x="762000" y="7454900"/>
            <a:ext cx="356557"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lo</a:t>
            </a:r>
          </a:p>
        </p:txBody>
      </p:sp>
      <p:sp>
        <p:nvSpPr>
          <p:cNvPr id="207" name="Shape 207"/>
          <p:cNvSpPr/>
          <p:nvPr/>
        </p:nvSpPr>
        <p:spPr>
          <a:xfrm>
            <a:off x="9652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aphicFrame>
        <p:nvGraphicFramePr>
          <p:cNvPr id="208" name="Table 208"/>
          <p:cNvGraphicFramePr/>
          <p:nvPr/>
        </p:nvGraphicFramePr>
        <p:xfrm>
          <a:off x="635001" y="6210300"/>
          <a:ext cx="11350752" cy="711200"/>
        </p:xfrm>
        <a:graphic>
          <a:graphicData uri="http://schemas.openxmlformats.org/drawingml/2006/table">
            <a:tbl>
              <a:tblPr>
                <a:tableStyleId>{8F44A2F1-9E1F-4B54-A3A2-5F16C0AD49E2}</a:tableStyleId>
              </a:tblPr>
              <a:tblGrid>
                <a:gridCol w="709422">
                  <a:extLst>
                    <a:ext uri="{9D8B030D-6E8A-4147-A177-3AD203B41FA5}">
                      <a16:colId xmlns:a16="http://schemas.microsoft.com/office/drawing/2014/main" val="20000"/>
                    </a:ext>
                  </a:extLst>
                </a:gridCol>
                <a:gridCol w="709422">
                  <a:extLst>
                    <a:ext uri="{9D8B030D-6E8A-4147-A177-3AD203B41FA5}">
                      <a16:colId xmlns:a16="http://schemas.microsoft.com/office/drawing/2014/main" val="20001"/>
                    </a:ext>
                  </a:extLst>
                </a:gridCol>
                <a:gridCol w="709422">
                  <a:extLst>
                    <a:ext uri="{9D8B030D-6E8A-4147-A177-3AD203B41FA5}">
                      <a16:colId xmlns:a16="http://schemas.microsoft.com/office/drawing/2014/main" val="20002"/>
                    </a:ext>
                  </a:extLst>
                </a:gridCol>
                <a:gridCol w="709422">
                  <a:extLst>
                    <a:ext uri="{9D8B030D-6E8A-4147-A177-3AD203B41FA5}">
                      <a16:colId xmlns:a16="http://schemas.microsoft.com/office/drawing/2014/main" val="20003"/>
                    </a:ext>
                  </a:extLst>
                </a:gridCol>
                <a:gridCol w="709422">
                  <a:extLst>
                    <a:ext uri="{9D8B030D-6E8A-4147-A177-3AD203B41FA5}">
                      <a16:colId xmlns:a16="http://schemas.microsoft.com/office/drawing/2014/main" val="20004"/>
                    </a:ext>
                  </a:extLst>
                </a:gridCol>
                <a:gridCol w="709422">
                  <a:extLst>
                    <a:ext uri="{9D8B030D-6E8A-4147-A177-3AD203B41FA5}">
                      <a16:colId xmlns:a16="http://schemas.microsoft.com/office/drawing/2014/main" val="20005"/>
                    </a:ext>
                  </a:extLst>
                </a:gridCol>
                <a:gridCol w="709422">
                  <a:extLst>
                    <a:ext uri="{9D8B030D-6E8A-4147-A177-3AD203B41FA5}">
                      <a16:colId xmlns:a16="http://schemas.microsoft.com/office/drawing/2014/main" val="20006"/>
                    </a:ext>
                  </a:extLst>
                </a:gridCol>
                <a:gridCol w="709422">
                  <a:extLst>
                    <a:ext uri="{9D8B030D-6E8A-4147-A177-3AD203B41FA5}">
                      <a16:colId xmlns:a16="http://schemas.microsoft.com/office/drawing/2014/main" val="20007"/>
                    </a:ext>
                  </a:extLst>
                </a:gridCol>
                <a:gridCol w="709422">
                  <a:extLst>
                    <a:ext uri="{9D8B030D-6E8A-4147-A177-3AD203B41FA5}">
                      <a16:colId xmlns:a16="http://schemas.microsoft.com/office/drawing/2014/main" val="20008"/>
                    </a:ext>
                  </a:extLst>
                </a:gridCol>
                <a:gridCol w="709422">
                  <a:extLst>
                    <a:ext uri="{9D8B030D-6E8A-4147-A177-3AD203B41FA5}">
                      <a16:colId xmlns:a16="http://schemas.microsoft.com/office/drawing/2014/main" val="20009"/>
                    </a:ext>
                  </a:extLst>
                </a:gridCol>
                <a:gridCol w="709422">
                  <a:extLst>
                    <a:ext uri="{9D8B030D-6E8A-4147-A177-3AD203B41FA5}">
                      <a16:colId xmlns:a16="http://schemas.microsoft.com/office/drawing/2014/main" val="20010"/>
                    </a:ext>
                  </a:extLst>
                </a:gridCol>
                <a:gridCol w="709422">
                  <a:extLst>
                    <a:ext uri="{9D8B030D-6E8A-4147-A177-3AD203B41FA5}">
                      <a16:colId xmlns:a16="http://schemas.microsoft.com/office/drawing/2014/main" val="20011"/>
                    </a:ext>
                  </a:extLst>
                </a:gridCol>
                <a:gridCol w="709422">
                  <a:extLst>
                    <a:ext uri="{9D8B030D-6E8A-4147-A177-3AD203B41FA5}">
                      <a16:colId xmlns:a16="http://schemas.microsoft.com/office/drawing/2014/main" val="20012"/>
                    </a:ext>
                  </a:extLst>
                </a:gridCol>
                <a:gridCol w="709422">
                  <a:extLst>
                    <a:ext uri="{9D8B030D-6E8A-4147-A177-3AD203B41FA5}">
                      <a16:colId xmlns:a16="http://schemas.microsoft.com/office/drawing/2014/main" val="20013"/>
                    </a:ext>
                  </a:extLst>
                </a:gridCol>
                <a:gridCol w="709422">
                  <a:extLst>
                    <a:ext uri="{9D8B030D-6E8A-4147-A177-3AD203B41FA5}">
                      <a16:colId xmlns:a16="http://schemas.microsoft.com/office/drawing/2014/main" val="20014"/>
                    </a:ext>
                  </a:extLst>
                </a:gridCol>
                <a:gridCol w="709422">
                  <a:extLst>
                    <a:ext uri="{9D8B030D-6E8A-4147-A177-3AD203B41FA5}">
                      <a16:colId xmlns:a16="http://schemas.microsoft.com/office/drawing/2014/main" val="20015"/>
                    </a:ext>
                  </a:extLst>
                </a:gridCol>
              </a:tblGrid>
              <a:tr h="711200">
                <a:tc>
                  <a:txBody>
                    <a:bodyPr/>
                    <a:lstStyle/>
                    <a:p>
                      <a:pPr marL="58702" marR="58702" lvl="0" defTabSz="1295400">
                        <a:lnSpc>
                          <a:spcPct val="130000"/>
                        </a:lnSpc>
                        <a:defRPr sz="1800">
                          <a:uFillTx/>
                        </a:defRPr>
                      </a:pPr>
                      <a:r>
                        <a:rPr sz="2000">
                          <a:solidFill>
                            <a:srgbClr val="FFFFFF"/>
                          </a:solidFill>
                          <a:uFill>
                            <a:solidFill/>
                          </a:uFill>
                        </a:rPr>
                        <a:t>K</a:t>
                      </a:r>
                    </a:p>
                  </a:txBody>
                  <a:tcPr marL="50800" marR="50800" marT="50800" marB="50800" anchor="ctr" horzOverflow="overflow">
                    <a:lnL w="28575">
                      <a:miter lim="400000"/>
                    </a:lnL>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solidFill>
                            <a:srgbClr val="929292"/>
                          </a:solidFill>
                          <a:uFill>
                            <a:solidFill/>
                          </a:uFill>
                        </a:rPr>
                        <a:t>C</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I</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L</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U</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T</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M</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Q</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R</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X</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O</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S</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sp>
        <p:nvSpPr>
          <p:cNvPr id="209" name="Shape 209"/>
          <p:cNvSpPr/>
          <p:nvPr/>
        </p:nvSpPr>
        <p:spPr>
          <a:xfrm>
            <a:off x="4394200" y="7454900"/>
            <a:ext cx="231740"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i</a:t>
            </a:r>
          </a:p>
        </p:txBody>
      </p:sp>
      <p:sp>
        <p:nvSpPr>
          <p:cNvPr id="210" name="Shape 210"/>
          <p:cNvSpPr/>
          <p:nvPr/>
        </p:nvSpPr>
        <p:spPr>
          <a:xfrm>
            <a:off x="45339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211" name="Shape 211"/>
          <p:cNvSpPr/>
          <p:nvPr/>
        </p:nvSpPr>
        <p:spPr>
          <a:xfrm>
            <a:off x="5130800" y="7454900"/>
            <a:ext cx="234816"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j</a:t>
            </a:r>
          </a:p>
        </p:txBody>
      </p:sp>
      <p:sp>
        <p:nvSpPr>
          <p:cNvPr id="212" name="Shape 212"/>
          <p:cNvSpPr/>
          <p:nvPr/>
        </p:nvSpPr>
        <p:spPr>
          <a:xfrm>
            <a:off x="52705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213" name="Shape 213"/>
          <p:cNvSpPr/>
          <p:nvPr/>
        </p:nvSpPr>
        <p:spPr>
          <a:xfrm>
            <a:off x="637381" y="9004300"/>
            <a:ext cx="11353801" cy="3937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ctr">
              <a:defRPr sz="2000" b="1">
                <a:latin typeface="Lucida Grande"/>
                <a:ea typeface="Lucida Grande"/>
                <a:cs typeface="Lucida Grande"/>
                <a:sym typeface="Lucida Grande"/>
              </a:defRPr>
            </a:lvl1pPr>
          </a:lstStyle>
          <a:p>
            <a:pPr lvl="0">
              <a:defRPr sz="1800" b="0">
                <a:solidFill>
                  <a:srgbClr val="000000"/>
                </a:solidFill>
                <a:uFillTx/>
              </a:defRPr>
            </a:pPr>
            <a:r>
              <a:rPr sz="2000" b="1">
                <a:solidFill>
                  <a:srgbClr val="8D3124"/>
                </a:solidFill>
                <a:uFill>
                  <a:solidFill>
                    <a:srgbClr val="8D3124"/>
                  </a:solidFill>
                </a:uFill>
              </a:rPr>
              <a:t>stop j scan and exchange a[i] with a[j]</a:t>
            </a:r>
          </a:p>
        </p:txBody>
      </p:sp>
    </p:spTree>
    <p:extLst>
      <p:ext uri="{BB962C8B-B14F-4D97-AF65-F5344CB8AC3E}">
        <p14:creationId xmlns:p14="http://schemas.microsoft.com/office/powerpoint/2010/main" val="1534400403"/>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p:cNvSpPr>
          <p:nvPr>
            <p:ph type="title"/>
          </p:nvPr>
        </p:nvSpPr>
        <p:spPr>
          <a:prstGeom prst="rect">
            <a:avLst/>
          </a:prstGeom>
        </p:spPr>
        <p:txBody>
          <a:bodyPr/>
          <a:lstStyle>
            <a:lvl1pPr>
              <a:lnSpc>
                <a:spcPts val="5900"/>
              </a:lnSpc>
              <a:defRPr>
                <a:uFill>
                  <a:solidFill>
                    <a:srgbClr val="0048AA"/>
                  </a:solidFill>
                </a:uFill>
              </a:defRPr>
            </a:lvl1pPr>
          </a:lstStyle>
          <a:p>
            <a:pPr lvl="0">
              <a:defRPr sz="1800">
                <a:uFillTx/>
              </a:defRPr>
            </a:pPr>
            <a:r>
              <a:rPr sz="2800">
                <a:uFill>
                  <a:solidFill>
                    <a:srgbClr val="0048AA"/>
                  </a:solidFill>
                </a:uFill>
              </a:rPr>
              <a:t>Quicksort partitioning demo</a:t>
            </a:r>
          </a:p>
        </p:txBody>
      </p:sp>
      <p:sp>
        <p:nvSpPr>
          <p:cNvPr id="216" name="Shape 216"/>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Repeat until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i</a:t>
            </a:r>
            <a:r>
              <a:rPr sz="2400">
                <a:solidFill>
                  <a:srgbClr val="005493"/>
                </a:solidFill>
                <a:uFill>
                  <a:solidFill>
                    <a:srgbClr val="0048AA"/>
                  </a:solidFill>
                </a:uFill>
              </a:rPr>
              <a:t> and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j</a:t>
            </a:r>
            <a:r>
              <a:rPr sz="2400">
                <a:solidFill>
                  <a:srgbClr val="005493"/>
                </a:solidFill>
                <a:uFill>
                  <a:solidFill>
                    <a:srgbClr val="0048AA"/>
                  </a:solidFill>
                </a:uFill>
              </a:rPr>
              <a:t> pointers cross.</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i</a:t>
            </a:r>
            <a:r>
              <a:rPr sz="2400">
                <a:uFill>
                  <a:solidFill/>
                </a:uFill>
              </a:rPr>
              <a:t> from left to right so long as </a:t>
            </a:r>
            <a:r>
              <a:rPr sz="2000">
                <a:uFill>
                  <a:solidFill/>
                </a:uFill>
                <a:latin typeface="Lucida Sans Typewriter Regular"/>
                <a:ea typeface="Lucida Sans Typewriter Regular"/>
                <a:cs typeface="Lucida Sans Typewriter Regular"/>
                <a:sym typeface="Lucida Sans Typewriter Regular"/>
              </a:rPr>
              <a:t>(a[i] &lt; a[lo])</a:t>
            </a:r>
            <a:r>
              <a:rPr sz="2400">
                <a:uFill>
                  <a:solidFill/>
                </a:uFill>
              </a:rPr>
              <a:t>.</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j</a:t>
            </a:r>
            <a:r>
              <a:rPr sz="2400">
                <a:uFill>
                  <a:solidFill/>
                </a:uFill>
              </a:rPr>
              <a:t> from right to left so long as </a:t>
            </a:r>
            <a:r>
              <a:rPr sz="2000">
                <a:uFill>
                  <a:solidFill/>
                </a:uFill>
                <a:latin typeface="Lucida Sans Typewriter Regular"/>
                <a:ea typeface="Lucida Sans Typewriter Regular"/>
                <a:cs typeface="Lucida Sans Typewriter Regular"/>
                <a:sym typeface="Lucida Sans Typewriter Regular"/>
              </a:rPr>
              <a:t>(a[j] &gt; a[lo])</a:t>
            </a:r>
            <a:r>
              <a:rPr sz="2400">
                <a:uFill>
                  <a:solidFill/>
                </a:uFill>
              </a:rPr>
              <a:t>.</a:t>
            </a:r>
          </a:p>
          <a:p>
            <a:pPr lvl="1">
              <a:defRPr sz="1800">
                <a:uFillTx/>
              </a:defRPr>
            </a:pPr>
            <a:r>
              <a:rPr sz="2400">
                <a:uFill>
                  <a:solidFill/>
                </a:uFill>
              </a:rPr>
              <a:t>Exchange </a:t>
            </a:r>
            <a:r>
              <a:rPr sz="2000">
                <a:uFill>
                  <a:solidFill/>
                </a:uFill>
                <a:latin typeface="Lucida Sans Typewriter Regular"/>
                <a:ea typeface="Lucida Sans Typewriter Regular"/>
                <a:cs typeface="Lucida Sans Typewriter Regular"/>
                <a:sym typeface="Lucida Sans Typewriter Regular"/>
              </a:rPr>
              <a:t>a[i]</a:t>
            </a:r>
            <a:r>
              <a:rPr sz="2400">
                <a:uFill>
                  <a:solidFill/>
                </a:uFill>
              </a:rPr>
              <a:t> with </a:t>
            </a:r>
            <a:r>
              <a:rPr sz="2000">
                <a:uFill>
                  <a:solidFill/>
                </a:uFill>
                <a:latin typeface="Lucida Sans Typewriter Regular"/>
                <a:ea typeface="Lucida Sans Typewriter Regular"/>
                <a:cs typeface="Lucida Sans Typewriter Regular"/>
                <a:sym typeface="Lucida Sans Typewriter Regular"/>
              </a:rPr>
              <a:t>a[j]</a:t>
            </a:r>
            <a:r>
              <a:rPr sz="2400">
                <a:uFill>
                  <a:solidFill/>
                </a:uFill>
              </a:rPr>
              <a:t>.</a:t>
            </a:r>
          </a:p>
        </p:txBody>
      </p:sp>
      <p:sp>
        <p:nvSpPr>
          <p:cNvPr id="217" name="Shape 217"/>
          <p:cNvSpPr/>
          <p:nvPr/>
        </p:nvSpPr>
        <p:spPr>
          <a:xfrm>
            <a:off x="762000" y="7454900"/>
            <a:ext cx="356557"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lo</a:t>
            </a:r>
          </a:p>
        </p:txBody>
      </p:sp>
      <p:sp>
        <p:nvSpPr>
          <p:cNvPr id="218" name="Shape 218"/>
          <p:cNvSpPr/>
          <p:nvPr/>
        </p:nvSpPr>
        <p:spPr>
          <a:xfrm>
            <a:off x="9652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aphicFrame>
        <p:nvGraphicFramePr>
          <p:cNvPr id="219" name="Table 219"/>
          <p:cNvGraphicFramePr/>
          <p:nvPr/>
        </p:nvGraphicFramePr>
        <p:xfrm>
          <a:off x="635001" y="6210300"/>
          <a:ext cx="11350752" cy="711200"/>
        </p:xfrm>
        <a:graphic>
          <a:graphicData uri="http://schemas.openxmlformats.org/drawingml/2006/table">
            <a:tbl>
              <a:tblPr>
                <a:tableStyleId>{8F44A2F1-9E1F-4B54-A3A2-5F16C0AD49E2}</a:tableStyleId>
              </a:tblPr>
              <a:tblGrid>
                <a:gridCol w="709422">
                  <a:extLst>
                    <a:ext uri="{9D8B030D-6E8A-4147-A177-3AD203B41FA5}">
                      <a16:colId xmlns:a16="http://schemas.microsoft.com/office/drawing/2014/main" val="20000"/>
                    </a:ext>
                  </a:extLst>
                </a:gridCol>
                <a:gridCol w="709422">
                  <a:extLst>
                    <a:ext uri="{9D8B030D-6E8A-4147-A177-3AD203B41FA5}">
                      <a16:colId xmlns:a16="http://schemas.microsoft.com/office/drawing/2014/main" val="20001"/>
                    </a:ext>
                  </a:extLst>
                </a:gridCol>
                <a:gridCol w="709422">
                  <a:extLst>
                    <a:ext uri="{9D8B030D-6E8A-4147-A177-3AD203B41FA5}">
                      <a16:colId xmlns:a16="http://schemas.microsoft.com/office/drawing/2014/main" val="20002"/>
                    </a:ext>
                  </a:extLst>
                </a:gridCol>
                <a:gridCol w="709422">
                  <a:extLst>
                    <a:ext uri="{9D8B030D-6E8A-4147-A177-3AD203B41FA5}">
                      <a16:colId xmlns:a16="http://schemas.microsoft.com/office/drawing/2014/main" val="20003"/>
                    </a:ext>
                  </a:extLst>
                </a:gridCol>
                <a:gridCol w="709422">
                  <a:extLst>
                    <a:ext uri="{9D8B030D-6E8A-4147-A177-3AD203B41FA5}">
                      <a16:colId xmlns:a16="http://schemas.microsoft.com/office/drawing/2014/main" val="20004"/>
                    </a:ext>
                  </a:extLst>
                </a:gridCol>
                <a:gridCol w="709422">
                  <a:extLst>
                    <a:ext uri="{9D8B030D-6E8A-4147-A177-3AD203B41FA5}">
                      <a16:colId xmlns:a16="http://schemas.microsoft.com/office/drawing/2014/main" val="20005"/>
                    </a:ext>
                  </a:extLst>
                </a:gridCol>
                <a:gridCol w="709422">
                  <a:extLst>
                    <a:ext uri="{9D8B030D-6E8A-4147-A177-3AD203B41FA5}">
                      <a16:colId xmlns:a16="http://schemas.microsoft.com/office/drawing/2014/main" val="20006"/>
                    </a:ext>
                  </a:extLst>
                </a:gridCol>
                <a:gridCol w="709422">
                  <a:extLst>
                    <a:ext uri="{9D8B030D-6E8A-4147-A177-3AD203B41FA5}">
                      <a16:colId xmlns:a16="http://schemas.microsoft.com/office/drawing/2014/main" val="20007"/>
                    </a:ext>
                  </a:extLst>
                </a:gridCol>
                <a:gridCol w="709422">
                  <a:extLst>
                    <a:ext uri="{9D8B030D-6E8A-4147-A177-3AD203B41FA5}">
                      <a16:colId xmlns:a16="http://schemas.microsoft.com/office/drawing/2014/main" val="20008"/>
                    </a:ext>
                  </a:extLst>
                </a:gridCol>
                <a:gridCol w="709422">
                  <a:extLst>
                    <a:ext uri="{9D8B030D-6E8A-4147-A177-3AD203B41FA5}">
                      <a16:colId xmlns:a16="http://schemas.microsoft.com/office/drawing/2014/main" val="20009"/>
                    </a:ext>
                  </a:extLst>
                </a:gridCol>
                <a:gridCol w="709422">
                  <a:extLst>
                    <a:ext uri="{9D8B030D-6E8A-4147-A177-3AD203B41FA5}">
                      <a16:colId xmlns:a16="http://schemas.microsoft.com/office/drawing/2014/main" val="20010"/>
                    </a:ext>
                  </a:extLst>
                </a:gridCol>
                <a:gridCol w="709422">
                  <a:extLst>
                    <a:ext uri="{9D8B030D-6E8A-4147-A177-3AD203B41FA5}">
                      <a16:colId xmlns:a16="http://schemas.microsoft.com/office/drawing/2014/main" val="20011"/>
                    </a:ext>
                  </a:extLst>
                </a:gridCol>
                <a:gridCol w="709422">
                  <a:extLst>
                    <a:ext uri="{9D8B030D-6E8A-4147-A177-3AD203B41FA5}">
                      <a16:colId xmlns:a16="http://schemas.microsoft.com/office/drawing/2014/main" val="20012"/>
                    </a:ext>
                  </a:extLst>
                </a:gridCol>
                <a:gridCol w="709422">
                  <a:extLst>
                    <a:ext uri="{9D8B030D-6E8A-4147-A177-3AD203B41FA5}">
                      <a16:colId xmlns:a16="http://schemas.microsoft.com/office/drawing/2014/main" val="20013"/>
                    </a:ext>
                  </a:extLst>
                </a:gridCol>
                <a:gridCol w="709422">
                  <a:extLst>
                    <a:ext uri="{9D8B030D-6E8A-4147-A177-3AD203B41FA5}">
                      <a16:colId xmlns:a16="http://schemas.microsoft.com/office/drawing/2014/main" val="20014"/>
                    </a:ext>
                  </a:extLst>
                </a:gridCol>
                <a:gridCol w="709422">
                  <a:extLst>
                    <a:ext uri="{9D8B030D-6E8A-4147-A177-3AD203B41FA5}">
                      <a16:colId xmlns:a16="http://schemas.microsoft.com/office/drawing/2014/main" val="20015"/>
                    </a:ext>
                  </a:extLst>
                </a:gridCol>
              </a:tblGrid>
              <a:tr h="711200">
                <a:tc>
                  <a:txBody>
                    <a:bodyPr/>
                    <a:lstStyle/>
                    <a:p>
                      <a:pPr marL="58702" marR="58702" lvl="0" defTabSz="1295400">
                        <a:lnSpc>
                          <a:spcPct val="130000"/>
                        </a:lnSpc>
                        <a:defRPr sz="1800">
                          <a:uFillTx/>
                        </a:defRPr>
                      </a:pPr>
                      <a:r>
                        <a:rPr sz="2000">
                          <a:solidFill>
                            <a:srgbClr val="FFFFFF"/>
                          </a:solidFill>
                          <a:uFill>
                            <a:solidFill/>
                          </a:uFill>
                        </a:rPr>
                        <a:t>K</a:t>
                      </a:r>
                    </a:p>
                  </a:txBody>
                  <a:tcPr marL="50800" marR="50800" marT="50800" marB="50800" anchor="ctr" horzOverflow="overflow">
                    <a:lnL w="28575">
                      <a:miter lim="400000"/>
                    </a:lnL>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solidFill>
                            <a:srgbClr val="929292"/>
                          </a:solidFill>
                          <a:uFill>
                            <a:solidFill/>
                          </a:uFill>
                        </a:rPr>
                        <a:t>C</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I</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L</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U</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T</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M</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Q</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R</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X</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O</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S</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sp>
        <p:nvSpPr>
          <p:cNvPr id="220" name="Shape 220"/>
          <p:cNvSpPr/>
          <p:nvPr/>
        </p:nvSpPr>
        <p:spPr>
          <a:xfrm>
            <a:off x="4394200" y="7454900"/>
            <a:ext cx="231740"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i</a:t>
            </a:r>
          </a:p>
        </p:txBody>
      </p:sp>
      <p:sp>
        <p:nvSpPr>
          <p:cNvPr id="221" name="Shape 221"/>
          <p:cNvSpPr/>
          <p:nvPr/>
        </p:nvSpPr>
        <p:spPr>
          <a:xfrm>
            <a:off x="45339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222" name="Shape 222"/>
          <p:cNvSpPr/>
          <p:nvPr/>
        </p:nvSpPr>
        <p:spPr>
          <a:xfrm>
            <a:off x="5130800" y="7454900"/>
            <a:ext cx="234816"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j</a:t>
            </a:r>
          </a:p>
        </p:txBody>
      </p:sp>
      <p:sp>
        <p:nvSpPr>
          <p:cNvPr id="223" name="Shape 223"/>
          <p:cNvSpPr/>
          <p:nvPr/>
        </p:nvSpPr>
        <p:spPr>
          <a:xfrm>
            <a:off x="52705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Tree>
    <p:extLst>
      <p:ext uri="{BB962C8B-B14F-4D97-AF65-F5344CB8AC3E}">
        <p14:creationId xmlns:p14="http://schemas.microsoft.com/office/powerpoint/2010/main" val="229605311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Shape 225"/>
          <p:cNvSpPr>
            <a:spLocks noGrp="1"/>
          </p:cNvSpPr>
          <p:nvPr>
            <p:ph type="title"/>
          </p:nvPr>
        </p:nvSpPr>
        <p:spPr>
          <a:prstGeom prst="rect">
            <a:avLst/>
          </a:prstGeom>
        </p:spPr>
        <p:txBody>
          <a:bodyPr/>
          <a:lstStyle>
            <a:lvl1pPr>
              <a:lnSpc>
                <a:spcPts val="5900"/>
              </a:lnSpc>
              <a:defRPr>
                <a:uFill>
                  <a:solidFill>
                    <a:srgbClr val="0048AA"/>
                  </a:solidFill>
                </a:uFill>
              </a:defRPr>
            </a:lvl1pPr>
          </a:lstStyle>
          <a:p>
            <a:pPr lvl="0">
              <a:defRPr sz="1800">
                <a:uFillTx/>
              </a:defRPr>
            </a:pPr>
            <a:r>
              <a:rPr sz="2800">
                <a:uFill>
                  <a:solidFill>
                    <a:srgbClr val="0048AA"/>
                  </a:solidFill>
                </a:uFill>
              </a:rPr>
              <a:t>Quicksort partitioning demo</a:t>
            </a:r>
          </a:p>
        </p:txBody>
      </p:sp>
      <p:sp>
        <p:nvSpPr>
          <p:cNvPr id="226" name="Shape 226"/>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Repeat until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i</a:t>
            </a:r>
            <a:r>
              <a:rPr sz="2400">
                <a:solidFill>
                  <a:srgbClr val="005493"/>
                </a:solidFill>
                <a:uFill>
                  <a:solidFill>
                    <a:srgbClr val="0048AA"/>
                  </a:solidFill>
                </a:uFill>
              </a:rPr>
              <a:t> and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j</a:t>
            </a:r>
            <a:r>
              <a:rPr sz="2400">
                <a:solidFill>
                  <a:srgbClr val="005493"/>
                </a:solidFill>
                <a:uFill>
                  <a:solidFill>
                    <a:srgbClr val="0048AA"/>
                  </a:solidFill>
                </a:uFill>
              </a:rPr>
              <a:t> pointers cross.</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i</a:t>
            </a:r>
            <a:r>
              <a:rPr sz="2400">
                <a:uFill>
                  <a:solidFill/>
                </a:uFill>
              </a:rPr>
              <a:t> from left to right so long as </a:t>
            </a:r>
            <a:r>
              <a:rPr sz="2000">
                <a:uFill>
                  <a:solidFill/>
                </a:uFill>
                <a:latin typeface="Lucida Sans Typewriter Regular"/>
                <a:ea typeface="Lucida Sans Typewriter Regular"/>
                <a:cs typeface="Lucida Sans Typewriter Regular"/>
                <a:sym typeface="Lucida Sans Typewriter Regular"/>
              </a:rPr>
              <a:t>(a[i] &lt; a[lo])</a:t>
            </a:r>
            <a:r>
              <a:rPr sz="2400">
                <a:uFill>
                  <a:solidFill/>
                </a:uFill>
              </a:rPr>
              <a:t>.</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j</a:t>
            </a:r>
            <a:r>
              <a:rPr sz="2400">
                <a:uFill>
                  <a:solidFill/>
                </a:uFill>
              </a:rPr>
              <a:t> from right to left so long as </a:t>
            </a:r>
            <a:r>
              <a:rPr sz="2000">
                <a:uFill>
                  <a:solidFill/>
                </a:uFill>
                <a:latin typeface="Lucida Sans Typewriter Regular"/>
                <a:ea typeface="Lucida Sans Typewriter Regular"/>
                <a:cs typeface="Lucida Sans Typewriter Regular"/>
                <a:sym typeface="Lucida Sans Typewriter Regular"/>
              </a:rPr>
              <a:t>(a[j] &gt; a[lo])</a:t>
            </a:r>
            <a:r>
              <a:rPr sz="2400">
                <a:uFill>
                  <a:solidFill/>
                </a:uFill>
              </a:rPr>
              <a:t>.</a:t>
            </a:r>
          </a:p>
          <a:p>
            <a:pPr lvl="1">
              <a:defRPr sz="1800">
                <a:uFillTx/>
              </a:defRPr>
            </a:pPr>
            <a:r>
              <a:rPr sz="2400">
                <a:uFill>
                  <a:solidFill/>
                </a:uFill>
              </a:rPr>
              <a:t>Exchange </a:t>
            </a:r>
            <a:r>
              <a:rPr sz="2000">
                <a:uFill>
                  <a:solidFill/>
                </a:uFill>
                <a:latin typeface="Lucida Sans Typewriter Regular"/>
                <a:ea typeface="Lucida Sans Typewriter Regular"/>
                <a:cs typeface="Lucida Sans Typewriter Regular"/>
                <a:sym typeface="Lucida Sans Typewriter Regular"/>
              </a:rPr>
              <a:t>a[i]</a:t>
            </a:r>
            <a:r>
              <a:rPr sz="2400">
                <a:uFill>
                  <a:solidFill/>
                </a:uFill>
              </a:rPr>
              <a:t> with </a:t>
            </a:r>
            <a:r>
              <a:rPr sz="2000">
                <a:uFill>
                  <a:solidFill/>
                </a:uFill>
                <a:latin typeface="Lucida Sans Typewriter Regular"/>
                <a:ea typeface="Lucida Sans Typewriter Regular"/>
                <a:cs typeface="Lucida Sans Typewriter Regular"/>
                <a:sym typeface="Lucida Sans Typewriter Regular"/>
              </a:rPr>
              <a:t>a[j]</a:t>
            </a:r>
            <a:r>
              <a:rPr sz="2400">
                <a:uFill>
                  <a:solidFill/>
                </a:uFill>
              </a:rPr>
              <a:t>.</a:t>
            </a:r>
          </a:p>
        </p:txBody>
      </p:sp>
      <p:sp>
        <p:nvSpPr>
          <p:cNvPr id="227" name="Shape 227"/>
          <p:cNvSpPr/>
          <p:nvPr/>
        </p:nvSpPr>
        <p:spPr>
          <a:xfrm>
            <a:off x="762000" y="7454900"/>
            <a:ext cx="356557"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lo</a:t>
            </a:r>
          </a:p>
        </p:txBody>
      </p:sp>
      <p:sp>
        <p:nvSpPr>
          <p:cNvPr id="228" name="Shape 228"/>
          <p:cNvSpPr/>
          <p:nvPr/>
        </p:nvSpPr>
        <p:spPr>
          <a:xfrm>
            <a:off x="9652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aphicFrame>
        <p:nvGraphicFramePr>
          <p:cNvPr id="229" name="Table 229"/>
          <p:cNvGraphicFramePr/>
          <p:nvPr/>
        </p:nvGraphicFramePr>
        <p:xfrm>
          <a:off x="635001" y="6210300"/>
          <a:ext cx="11350752" cy="711200"/>
        </p:xfrm>
        <a:graphic>
          <a:graphicData uri="http://schemas.openxmlformats.org/drawingml/2006/table">
            <a:tbl>
              <a:tblPr>
                <a:tableStyleId>{8F44A2F1-9E1F-4B54-A3A2-5F16C0AD49E2}</a:tableStyleId>
              </a:tblPr>
              <a:tblGrid>
                <a:gridCol w="709422">
                  <a:extLst>
                    <a:ext uri="{9D8B030D-6E8A-4147-A177-3AD203B41FA5}">
                      <a16:colId xmlns:a16="http://schemas.microsoft.com/office/drawing/2014/main" val="20000"/>
                    </a:ext>
                  </a:extLst>
                </a:gridCol>
                <a:gridCol w="709422">
                  <a:extLst>
                    <a:ext uri="{9D8B030D-6E8A-4147-A177-3AD203B41FA5}">
                      <a16:colId xmlns:a16="http://schemas.microsoft.com/office/drawing/2014/main" val="20001"/>
                    </a:ext>
                  </a:extLst>
                </a:gridCol>
                <a:gridCol w="709422">
                  <a:extLst>
                    <a:ext uri="{9D8B030D-6E8A-4147-A177-3AD203B41FA5}">
                      <a16:colId xmlns:a16="http://schemas.microsoft.com/office/drawing/2014/main" val="20002"/>
                    </a:ext>
                  </a:extLst>
                </a:gridCol>
                <a:gridCol w="709422">
                  <a:extLst>
                    <a:ext uri="{9D8B030D-6E8A-4147-A177-3AD203B41FA5}">
                      <a16:colId xmlns:a16="http://schemas.microsoft.com/office/drawing/2014/main" val="20003"/>
                    </a:ext>
                  </a:extLst>
                </a:gridCol>
                <a:gridCol w="709422">
                  <a:extLst>
                    <a:ext uri="{9D8B030D-6E8A-4147-A177-3AD203B41FA5}">
                      <a16:colId xmlns:a16="http://schemas.microsoft.com/office/drawing/2014/main" val="20004"/>
                    </a:ext>
                  </a:extLst>
                </a:gridCol>
                <a:gridCol w="709422">
                  <a:extLst>
                    <a:ext uri="{9D8B030D-6E8A-4147-A177-3AD203B41FA5}">
                      <a16:colId xmlns:a16="http://schemas.microsoft.com/office/drawing/2014/main" val="20005"/>
                    </a:ext>
                  </a:extLst>
                </a:gridCol>
                <a:gridCol w="709422">
                  <a:extLst>
                    <a:ext uri="{9D8B030D-6E8A-4147-A177-3AD203B41FA5}">
                      <a16:colId xmlns:a16="http://schemas.microsoft.com/office/drawing/2014/main" val="20006"/>
                    </a:ext>
                  </a:extLst>
                </a:gridCol>
                <a:gridCol w="709422">
                  <a:extLst>
                    <a:ext uri="{9D8B030D-6E8A-4147-A177-3AD203B41FA5}">
                      <a16:colId xmlns:a16="http://schemas.microsoft.com/office/drawing/2014/main" val="20007"/>
                    </a:ext>
                  </a:extLst>
                </a:gridCol>
                <a:gridCol w="709422">
                  <a:extLst>
                    <a:ext uri="{9D8B030D-6E8A-4147-A177-3AD203B41FA5}">
                      <a16:colId xmlns:a16="http://schemas.microsoft.com/office/drawing/2014/main" val="20008"/>
                    </a:ext>
                  </a:extLst>
                </a:gridCol>
                <a:gridCol w="709422">
                  <a:extLst>
                    <a:ext uri="{9D8B030D-6E8A-4147-A177-3AD203B41FA5}">
                      <a16:colId xmlns:a16="http://schemas.microsoft.com/office/drawing/2014/main" val="20009"/>
                    </a:ext>
                  </a:extLst>
                </a:gridCol>
                <a:gridCol w="709422">
                  <a:extLst>
                    <a:ext uri="{9D8B030D-6E8A-4147-A177-3AD203B41FA5}">
                      <a16:colId xmlns:a16="http://schemas.microsoft.com/office/drawing/2014/main" val="20010"/>
                    </a:ext>
                  </a:extLst>
                </a:gridCol>
                <a:gridCol w="709422">
                  <a:extLst>
                    <a:ext uri="{9D8B030D-6E8A-4147-A177-3AD203B41FA5}">
                      <a16:colId xmlns:a16="http://schemas.microsoft.com/office/drawing/2014/main" val="20011"/>
                    </a:ext>
                  </a:extLst>
                </a:gridCol>
                <a:gridCol w="709422">
                  <a:extLst>
                    <a:ext uri="{9D8B030D-6E8A-4147-A177-3AD203B41FA5}">
                      <a16:colId xmlns:a16="http://schemas.microsoft.com/office/drawing/2014/main" val="20012"/>
                    </a:ext>
                  </a:extLst>
                </a:gridCol>
                <a:gridCol w="709422">
                  <a:extLst>
                    <a:ext uri="{9D8B030D-6E8A-4147-A177-3AD203B41FA5}">
                      <a16:colId xmlns:a16="http://schemas.microsoft.com/office/drawing/2014/main" val="20013"/>
                    </a:ext>
                  </a:extLst>
                </a:gridCol>
                <a:gridCol w="709422">
                  <a:extLst>
                    <a:ext uri="{9D8B030D-6E8A-4147-A177-3AD203B41FA5}">
                      <a16:colId xmlns:a16="http://schemas.microsoft.com/office/drawing/2014/main" val="20014"/>
                    </a:ext>
                  </a:extLst>
                </a:gridCol>
                <a:gridCol w="709422">
                  <a:extLst>
                    <a:ext uri="{9D8B030D-6E8A-4147-A177-3AD203B41FA5}">
                      <a16:colId xmlns:a16="http://schemas.microsoft.com/office/drawing/2014/main" val="20015"/>
                    </a:ext>
                  </a:extLst>
                </a:gridCol>
              </a:tblGrid>
              <a:tr h="711200">
                <a:tc>
                  <a:txBody>
                    <a:bodyPr/>
                    <a:lstStyle/>
                    <a:p>
                      <a:pPr marL="58702" marR="58702" lvl="0" defTabSz="1295400">
                        <a:lnSpc>
                          <a:spcPct val="130000"/>
                        </a:lnSpc>
                        <a:defRPr sz="1800">
                          <a:uFillTx/>
                        </a:defRPr>
                      </a:pPr>
                      <a:r>
                        <a:rPr sz="2000">
                          <a:solidFill>
                            <a:srgbClr val="FFFFFF"/>
                          </a:solidFill>
                          <a:uFill>
                            <a:solidFill/>
                          </a:uFill>
                        </a:rPr>
                        <a:t>K</a:t>
                      </a:r>
                    </a:p>
                  </a:txBody>
                  <a:tcPr marL="50800" marR="50800" marT="50800" marB="50800" anchor="ctr" horzOverflow="overflow">
                    <a:lnL w="28575">
                      <a:miter lim="400000"/>
                    </a:lnL>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solidFill>
                            <a:srgbClr val="929292"/>
                          </a:solidFill>
                          <a:uFill>
                            <a:solidFill/>
                          </a:uFill>
                        </a:rPr>
                        <a:t>C</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I</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L</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U</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T</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M</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Q</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R</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X</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O</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S</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sp>
        <p:nvSpPr>
          <p:cNvPr id="230" name="Shape 230"/>
          <p:cNvSpPr/>
          <p:nvPr/>
        </p:nvSpPr>
        <p:spPr>
          <a:xfrm>
            <a:off x="4914900" y="7454900"/>
            <a:ext cx="231740"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i</a:t>
            </a:r>
          </a:p>
        </p:txBody>
      </p:sp>
      <p:sp>
        <p:nvSpPr>
          <p:cNvPr id="231" name="Shape 231"/>
          <p:cNvSpPr/>
          <p:nvPr/>
        </p:nvSpPr>
        <p:spPr>
          <a:xfrm>
            <a:off x="50546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232" name="Shape 232"/>
          <p:cNvSpPr/>
          <p:nvPr/>
        </p:nvSpPr>
        <p:spPr>
          <a:xfrm>
            <a:off x="5130800" y="7454900"/>
            <a:ext cx="234816"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j</a:t>
            </a:r>
          </a:p>
        </p:txBody>
      </p:sp>
      <p:sp>
        <p:nvSpPr>
          <p:cNvPr id="233" name="Shape 233"/>
          <p:cNvSpPr/>
          <p:nvPr/>
        </p:nvSpPr>
        <p:spPr>
          <a:xfrm>
            <a:off x="52705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234" name="Shape 234"/>
          <p:cNvSpPr/>
          <p:nvPr/>
        </p:nvSpPr>
        <p:spPr>
          <a:xfrm>
            <a:off x="637381" y="9004300"/>
            <a:ext cx="11353801" cy="3937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ctr">
              <a:defRPr sz="2000" b="1">
                <a:latin typeface="Lucida Grande"/>
                <a:ea typeface="Lucida Grande"/>
                <a:cs typeface="Lucida Grande"/>
                <a:sym typeface="Lucida Grande"/>
              </a:defRPr>
            </a:lvl1pPr>
          </a:lstStyle>
          <a:p>
            <a:pPr lvl="0">
              <a:defRPr sz="1800" b="0">
                <a:solidFill>
                  <a:srgbClr val="000000"/>
                </a:solidFill>
                <a:uFillTx/>
              </a:defRPr>
            </a:pPr>
            <a:r>
              <a:rPr sz="2000" b="1">
                <a:solidFill>
                  <a:srgbClr val="8D3124"/>
                </a:solidFill>
                <a:uFill>
                  <a:solidFill>
                    <a:srgbClr val="8D3124"/>
                  </a:solidFill>
                </a:uFill>
              </a:rPr>
              <a:t>stop i scan because a[i] &gt;= a[lo]</a:t>
            </a:r>
          </a:p>
        </p:txBody>
      </p:sp>
    </p:spTree>
    <p:extLst>
      <p:ext uri="{BB962C8B-B14F-4D97-AF65-F5344CB8AC3E}">
        <p14:creationId xmlns:p14="http://schemas.microsoft.com/office/powerpoint/2010/main" val="924805068"/>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Shape 236"/>
          <p:cNvSpPr>
            <a:spLocks noGrp="1"/>
          </p:cNvSpPr>
          <p:nvPr>
            <p:ph type="title"/>
          </p:nvPr>
        </p:nvSpPr>
        <p:spPr>
          <a:prstGeom prst="rect">
            <a:avLst/>
          </a:prstGeom>
        </p:spPr>
        <p:txBody>
          <a:bodyPr/>
          <a:lstStyle>
            <a:lvl1pPr>
              <a:lnSpc>
                <a:spcPts val="5900"/>
              </a:lnSpc>
              <a:defRPr>
                <a:uFill>
                  <a:solidFill>
                    <a:srgbClr val="0048AA"/>
                  </a:solidFill>
                </a:uFill>
              </a:defRPr>
            </a:lvl1pPr>
          </a:lstStyle>
          <a:p>
            <a:pPr lvl="0">
              <a:defRPr sz="1800">
                <a:uFillTx/>
              </a:defRPr>
            </a:pPr>
            <a:r>
              <a:rPr sz="2800">
                <a:uFill>
                  <a:solidFill>
                    <a:srgbClr val="0048AA"/>
                  </a:solidFill>
                </a:uFill>
              </a:rPr>
              <a:t>Quicksort partitioning demo</a:t>
            </a:r>
          </a:p>
        </p:txBody>
      </p:sp>
      <p:sp>
        <p:nvSpPr>
          <p:cNvPr id="237" name="Shape 237"/>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Repeat until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i</a:t>
            </a:r>
            <a:r>
              <a:rPr sz="2400">
                <a:solidFill>
                  <a:srgbClr val="005493"/>
                </a:solidFill>
                <a:uFill>
                  <a:solidFill>
                    <a:srgbClr val="0048AA"/>
                  </a:solidFill>
                </a:uFill>
              </a:rPr>
              <a:t> and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j</a:t>
            </a:r>
            <a:r>
              <a:rPr sz="2400">
                <a:solidFill>
                  <a:srgbClr val="005493"/>
                </a:solidFill>
                <a:uFill>
                  <a:solidFill>
                    <a:srgbClr val="0048AA"/>
                  </a:solidFill>
                </a:uFill>
              </a:rPr>
              <a:t> pointers cross.</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i</a:t>
            </a:r>
            <a:r>
              <a:rPr sz="2400">
                <a:uFill>
                  <a:solidFill/>
                </a:uFill>
              </a:rPr>
              <a:t> from left to right so long as </a:t>
            </a:r>
            <a:r>
              <a:rPr sz="2000">
                <a:uFill>
                  <a:solidFill/>
                </a:uFill>
                <a:latin typeface="Lucida Sans Typewriter Regular"/>
                <a:ea typeface="Lucida Sans Typewriter Regular"/>
                <a:cs typeface="Lucida Sans Typewriter Regular"/>
                <a:sym typeface="Lucida Sans Typewriter Regular"/>
              </a:rPr>
              <a:t>(a[i] &lt; a[lo])</a:t>
            </a:r>
            <a:r>
              <a:rPr sz="2400">
                <a:uFill>
                  <a:solidFill/>
                </a:uFill>
              </a:rPr>
              <a:t>.</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j</a:t>
            </a:r>
            <a:r>
              <a:rPr sz="2400">
                <a:uFill>
                  <a:solidFill/>
                </a:uFill>
              </a:rPr>
              <a:t> from right to left so long as </a:t>
            </a:r>
            <a:r>
              <a:rPr sz="2000">
                <a:uFill>
                  <a:solidFill/>
                </a:uFill>
                <a:latin typeface="Lucida Sans Typewriter Regular"/>
                <a:ea typeface="Lucida Sans Typewriter Regular"/>
                <a:cs typeface="Lucida Sans Typewriter Regular"/>
                <a:sym typeface="Lucida Sans Typewriter Regular"/>
              </a:rPr>
              <a:t>(a[j] &gt; a[lo])</a:t>
            </a:r>
            <a:r>
              <a:rPr sz="2400">
                <a:uFill>
                  <a:solidFill/>
                </a:uFill>
              </a:rPr>
              <a:t>.</a:t>
            </a:r>
          </a:p>
          <a:p>
            <a:pPr lvl="1">
              <a:defRPr sz="1800">
                <a:uFillTx/>
              </a:defRPr>
            </a:pPr>
            <a:r>
              <a:rPr sz="2400">
                <a:uFill>
                  <a:solidFill/>
                </a:uFill>
              </a:rPr>
              <a:t>Exchange </a:t>
            </a:r>
            <a:r>
              <a:rPr sz="2000">
                <a:uFill>
                  <a:solidFill/>
                </a:uFill>
                <a:latin typeface="Lucida Sans Typewriter Regular"/>
                <a:ea typeface="Lucida Sans Typewriter Regular"/>
                <a:cs typeface="Lucida Sans Typewriter Regular"/>
                <a:sym typeface="Lucida Sans Typewriter Regular"/>
              </a:rPr>
              <a:t>a[i]</a:t>
            </a:r>
            <a:r>
              <a:rPr sz="2400">
                <a:uFill>
                  <a:solidFill/>
                </a:uFill>
              </a:rPr>
              <a:t> with </a:t>
            </a:r>
            <a:r>
              <a:rPr sz="2000">
                <a:uFill>
                  <a:solidFill/>
                </a:uFill>
                <a:latin typeface="Lucida Sans Typewriter Regular"/>
                <a:ea typeface="Lucida Sans Typewriter Regular"/>
                <a:cs typeface="Lucida Sans Typewriter Regular"/>
                <a:sym typeface="Lucida Sans Typewriter Regular"/>
              </a:rPr>
              <a:t>a[j]</a:t>
            </a:r>
            <a:r>
              <a:rPr sz="2400">
                <a:uFill>
                  <a:solidFill/>
                </a:uFill>
              </a:rPr>
              <a:t>.</a:t>
            </a:r>
          </a:p>
        </p:txBody>
      </p:sp>
      <p:sp>
        <p:nvSpPr>
          <p:cNvPr id="238" name="Shape 238"/>
          <p:cNvSpPr/>
          <p:nvPr/>
        </p:nvSpPr>
        <p:spPr>
          <a:xfrm>
            <a:off x="762000" y="7454900"/>
            <a:ext cx="356557"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lo</a:t>
            </a:r>
          </a:p>
        </p:txBody>
      </p:sp>
      <p:sp>
        <p:nvSpPr>
          <p:cNvPr id="239" name="Shape 239"/>
          <p:cNvSpPr/>
          <p:nvPr/>
        </p:nvSpPr>
        <p:spPr>
          <a:xfrm>
            <a:off x="9652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aphicFrame>
        <p:nvGraphicFramePr>
          <p:cNvPr id="240" name="Table 240"/>
          <p:cNvGraphicFramePr/>
          <p:nvPr/>
        </p:nvGraphicFramePr>
        <p:xfrm>
          <a:off x="635001" y="6210300"/>
          <a:ext cx="11350752" cy="711200"/>
        </p:xfrm>
        <a:graphic>
          <a:graphicData uri="http://schemas.openxmlformats.org/drawingml/2006/table">
            <a:tbl>
              <a:tblPr>
                <a:tableStyleId>{8F44A2F1-9E1F-4B54-A3A2-5F16C0AD49E2}</a:tableStyleId>
              </a:tblPr>
              <a:tblGrid>
                <a:gridCol w="709422">
                  <a:extLst>
                    <a:ext uri="{9D8B030D-6E8A-4147-A177-3AD203B41FA5}">
                      <a16:colId xmlns:a16="http://schemas.microsoft.com/office/drawing/2014/main" val="20000"/>
                    </a:ext>
                  </a:extLst>
                </a:gridCol>
                <a:gridCol w="709422">
                  <a:extLst>
                    <a:ext uri="{9D8B030D-6E8A-4147-A177-3AD203B41FA5}">
                      <a16:colId xmlns:a16="http://schemas.microsoft.com/office/drawing/2014/main" val="20001"/>
                    </a:ext>
                  </a:extLst>
                </a:gridCol>
                <a:gridCol w="709422">
                  <a:extLst>
                    <a:ext uri="{9D8B030D-6E8A-4147-A177-3AD203B41FA5}">
                      <a16:colId xmlns:a16="http://schemas.microsoft.com/office/drawing/2014/main" val="20002"/>
                    </a:ext>
                  </a:extLst>
                </a:gridCol>
                <a:gridCol w="709422">
                  <a:extLst>
                    <a:ext uri="{9D8B030D-6E8A-4147-A177-3AD203B41FA5}">
                      <a16:colId xmlns:a16="http://schemas.microsoft.com/office/drawing/2014/main" val="20003"/>
                    </a:ext>
                  </a:extLst>
                </a:gridCol>
                <a:gridCol w="709422">
                  <a:extLst>
                    <a:ext uri="{9D8B030D-6E8A-4147-A177-3AD203B41FA5}">
                      <a16:colId xmlns:a16="http://schemas.microsoft.com/office/drawing/2014/main" val="20004"/>
                    </a:ext>
                  </a:extLst>
                </a:gridCol>
                <a:gridCol w="709422">
                  <a:extLst>
                    <a:ext uri="{9D8B030D-6E8A-4147-A177-3AD203B41FA5}">
                      <a16:colId xmlns:a16="http://schemas.microsoft.com/office/drawing/2014/main" val="20005"/>
                    </a:ext>
                  </a:extLst>
                </a:gridCol>
                <a:gridCol w="709422">
                  <a:extLst>
                    <a:ext uri="{9D8B030D-6E8A-4147-A177-3AD203B41FA5}">
                      <a16:colId xmlns:a16="http://schemas.microsoft.com/office/drawing/2014/main" val="20006"/>
                    </a:ext>
                  </a:extLst>
                </a:gridCol>
                <a:gridCol w="709422">
                  <a:extLst>
                    <a:ext uri="{9D8B030D-6E8A-4147-A177-3AD203B41FA5}">
                      <a16:colId xmlns:a16="http://schemas.microsoft.com/office/drawing/2014/main" val="20007"/>
                    </a:ext>
                  </a:extLst>
                </a:gridCol>
                <a:gridCol w="709422">
                  <a:extLst>
                    <a:ext uri="{9D8B030D-6E8A-4147-A177-3AD203B41FA5}">
                      <a16:colId xmlns:a16="http://schemas.microsoft.com/office/drawing/2014/main" val="20008"/>
                    </a:ext>
                  </a:extLst>
                </a:gridCol>
                <a:gridCol w="709422">
                  <a:extLst>
                    <a:ext uri="{9D8B030D-6E8A-4147-A177-3AD203B41FA5}">
                      <a16:colId xmlns:a16="http://schemas.microsoft.com/office/drawing/2014/main" val="20009"/>
                    </a:ext>
                  </a:extLst>
                </a:gridCol>
                <a:gridCol w="709422">
                  <a:extLst>
                    <a:ext uri="{9D8B030D-6E8A-4147-A177-3AD203B41FA5}">
                      <a16:colId xmlns:a16="http://schemas.microsoft.com/office/drawing/2014/main" val="20010"/>
                    </a:ext>
                  </a:extLst>
                </a:gridCol>
                <a:gridCol w="709422">
                  <a:extLst>
                    <a:ext uri="{9D8B030D-6E8A-4147-A177-3AD203B41FA5}">
                      <a16:colId xmlns:a16="http://schemas.microsoft.com/office/drawing/2014/main" val="20011"/>
                    </a:ext>
                  </a:extLst>
                </a:gridCol>
                <a:gridCol w="709422">
                  <a:extLst>
                    <a:ext uri="{9D8B030D-6E8A-4147-A177-3AD203B41FA5}">
                      <a16:colId xmlns:a16="http://schemas.microsoft.com/office/drawing/2014/main" val="20012"/>
                    </a:ext>
                  </a:extLst>
                </a:gridCol>
                <a:gridCol w="709422">
                  <a:extLst>
                    <a:ext uri="{9D8B030D-6E8A-4147-A177-3AD203B41FA5}">
                      <a16:colId xmlns:a16="http://schemas.microsoft.com/office/drawing/2014/main" val="20013"/>
                    </a:ext>
                  </a:extLst>
                </a:gridCol>
                <a:gridCol w="709422">
                  <a:extLst>
                    <a:ext uri="{9D8B030D-6E8A-4147-A177-3AD203B41FA5}">
                      <a16:colId xmlns:a16="http://schemas.microsoft.com/office/drawing/2014/main" val="20014"/>
                    </a:ext>
                  </a:extLst>
                </a:gridCol>
                <a:gridCol w="709422">
                  <a:extLst>
                    <a:ext uri="{9D8B030D-6E8A-4147-A177-3AD203B41FA5}">
                      <a16:colId xmlns:a16="http://schemas.microsoft.com/office/drawing/2014/main" val="20015"/>
                    </a:ext>
                  </a:extLst>
                </a:gridCol>
              </a:tblGrid>
              <a:tr h="711200">
                <a:tc>
                  <a:txBody>
                    <a:bodyPr/>
                    <a:lstStyle/>
                    <a:p>
                      <a:pPr marL="58702" marR="58702" lvl="0" defTabSz="1295400">
                        <a:lnSpc>
                          <a:spcPct val="130000"/>
                        </a:lnSpc>
                        <a:defRPr sz="1800">
                          <a:uFillTx/>
                        </a:defRPr>
                      </a:pPr>
                      <a:r>
                        <a:rPr sz="2000">
                          <a:solidFill>
                            <a:srgbClr val="FFFFFF"/>
                          </a:solidFill>
                          <a:uFill>
                            <a:solidFill/>
                          </a:uFill>
                        </a:rPr>
                        <a:t>K</a:t>
                      </a:r>
                    </a:p>
                  </a:txBody>
                  <a:tcPr marL="50800" marR="50800" marT="50800" marB="50800" anchor="ctr" horzOverflow="overflow">
                    <a:lnL w="28575">
                      <a:miter lim="400000"/>
                    </a:lnL>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solidFill>
                            <a:srgbClr val="929292"/>
                          </a:solidFill>
                          <a:uFill>
                            <a:solidFill/>
                          </a:uFill>
                        </a:rPr>
                        <a:t>C</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I</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L</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U</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T</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M</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Q</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R</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X</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O</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S</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sp>
        <p:nvSpPr>
          <p:cNvPr id="241" name="Shape 241"/>
          <p:cNvSpPr/>
          <p:nvPr/>
        </p:nvSpPr>
        <p:spPr>
          <a:xfrm>
            <a:off x="5130800" y="7454900"/>
            <a:ext cx="231740"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i</a:t>
            </a:r>
          </a:p>
        </p:txBody>
      </p:sp>
      <p:sp>
        <p:nvSpPr>
          <p:cNvPr id="242" name="Shape 242"/>
          <p:cNvSpPr/>
          <p:nvPr/>
        </p:nvSpPr>
        <p:spPr>
          <a:xfrm>
            <a:off x="52705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243" name="Shape 243"/>
          <p:cNvSpPr/>
          <p:nvPr/>
        </p:nvSpPr>
        <p:spPr>
          <a:xfrm>
            <a:off x="4394200" y="7454900"/>
            <a:ext cx="234816"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j</a:t>
            </a:r>
          </a:p>
        </p:txBody>
      </p:sp>
      <p:sp>
        <p:nvSpPr>
          <p:cNvPr id="244" name="Shape 244"/>
          <p:cNvSpPr/>
          <p:nvPr/>
        </p:nvSpPr>
        <p:spPr>
          <a:xfrm>
            <a:off x="45339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245" name="Shape 245"/>
          <p:cNvSpPr/>
          <p:nvPr/>
        </p:nvSpPr>
        <p:spPr>
          <a:xfrm>
            <a:off x="637381" y="9004300"/>
            <a:ext cx="11353801" cy="3937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ctr">
              <a:defRPr sz="2000" b="1">
                <a:latin typeface="Lucida Grande"/>
                <a:ea typeface="Lucida Grande"/>
                <a:cs typeface="Lucida Grande"/>
                <a:sym typeface="Lucida Grande"/>
              </a:defRPr>
            </a:lvl1pPr>
          </a:lstStyle>
          <a:p>
            <a:pPr lvl="0">
              <a:defRPr sz="1800" b="0">
                <a:solidFill>
                  <a:srgbClr val="000000"/>
                </a:solidFill>
                <a:uFillTx/>
              </a:defRPr>
            </a:pPr>
            <a:r>
              <a:rPr sz="2000" b="1">
                <a:solidFill>
                  <a:srgbClr val="8D3124"/>
                </a:solidFill>
                <a:uFill>
                  <a:solidFill>
                    <a:srgbClr val="8D3124"/>
                  </a:solidFill>
                </a:uFill>
              </a:rPr>
              <a:t>stop j scan because a[j] &lt;= a[lo]</a:t>
            </a:r>
          </a:p>
        </p:txBody>
      </p:sp>
    </p:spTree>
    <p:extLst>
      <p:ext uri="{BB962C8B-B14F-4D97-AF65-F5344CB8AC3E}">
        <p14:creationId xmlns:p14="http://schemas.microsoft.com/office/powerpoint/2010/main" val="230871638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Shape 73"/>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3</a:t>
            </a:fld>
            <a:endParaRPr sz="1200">
              <a:uFill>
                <a:solidFill/>
              </a:uFill>
            </a:endParaRPr>
          </a:p>
        </p:txBody>
      </p:sp>
      <p:sp>
        <p:nvSpPr>
          <p:cNvPr id="74" name="Shape 74"/>
          <p:cNvSpPr>
            <a:spLocks noGrp="1"/>
          </p:cNvSpPr>
          <p:nvPr>
            <p:ph type="title"/>
          </p:nvPr>
        </p:nvSpPr>
        <p:spPr>
          <a:prstGeom prst="rect">
            <a:avLst/>
          </a:prstGeom>
        </p:spPr>
        <p:txBody>
          <a:bodyPr/>
          <a:lstStyle/>
          <a:p>
            <a:pPr lvl="0">
              <a:defRPr sz="1800">
                <a:uFillTx/>
              </a:defRPr>
            </a:pPr>
            <a:r>
              <a:rPr sz="2800">
                <a:uFill>
                  <a:solidFill/>
                </a:uFill>
              </a:rPr>
              <a:t>Quicksort t-shirt</a:t>
            </a:r>
          </a:p>
        </p:txBody>
      </p:sp>
      <p:pic>
        <p:nvPicPr>
          <p:cNvPr id="75" name="quicksort-tshirt.png"/>
          <p:cNvPicPr/>
          <p:nvPr/>
        </p:nvPicPr>
        <p:blipFill>
          <a:blip r:embed="rId3"/>
          <a:srcRect r="1676" b="12493"/>
          <a:stretch>
            <a:fillRect/>
          </a:stretch>
        </p:blipFill>
        <p:spPr>
          <a:xfrm>
            <a:off x="1893225" y="1585793"/>
            <a:ext cx="9207501" cy="7786807"/>
          </a:xfrm>
          <a:prstGeom prst="rect">
            <a:avLst/>
          </a:prstGeom>
          <a:ln w="12700">
            <a:round/>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Shape 247"/>
          <p:cNvSpPr>
            <a:spLocks noGrp="1"/>
          </p:cNvSpPr>
          <p:nvPr>
            <p:ph type="title"/>
          </p:nvPr>
        </p:nvSpPr>
        <p:spPr>
          <a:prstGeom prst="rect">
            <a:avLst/>
          </a:prstGeom>
        </p:spPr>
        <p:txBody>
          <a:bodyPr/>
          <a:lstStyle>
            <a:lvl1pPr>
              <a:lnSpc>
                <a:spcPts val="5900"/>
              </a:lnSpc>
              <a:defRPr>
                <a:uFill>
                  <a:solidFill>
                    <a:srgbClr val="0048AA"/>
                  </a:solidFill>
                </a:uFill>
              </a:defRPr>
            </a:lvl1pPr>
          </a:lstStyle>
          <a:p>
            <a:pPr lvl="0">
              <a:defRPr sz="1800">
                <a:uFillTx/>
              </a:defRPr>
            </a:pPr>
            <a:r>
              <a:rPr sz="2800">
                <a:uFill>
                  <a:solidFill>
                    <a:srgbClr val="0048AA"/>
                  </a:solidFill>
                </a:uFill>
              </a:rPr>
              <a:t>Quicksort partitioning demo</a:t>
            </a:r>
          </a:p>
        </p:txBody>
      </p:sp>
      <p:sp>
        <p:nvSpPr>
          <p:cNvPr id="248" name="Shape 248"/>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Repeat until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i</a:t>
            </a:r>
            <a:r>
              <a:rPr sz="2400">
                <a:solidFill>
                  <a:srgbClr val="005493"/>
                </a:solidFill>
                <a:uFill>
                  <a:solidFill>
                    <a:srgbClr val="0048AA"/>
                  </a:solidFill>
                </a:uFill>
              </a:rPr>
              <a:t> and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j</a:t>
            </a:r>
            <a:r>
              <a:rPr sz="2400">
                <a:solidFill>
                  <a:srgbClr val="005493"/>
                </a:solidFill>
                <a:uFill>
                  <a:solidFill>
                    <a:srgbClr val="0048AA"/>
                  </a:solidFill>
                </a:uFill>
              </a:rPr>
              <a:t> pointers cross.</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i</a:t>
            </a:r>
            <a:r>
              <a:rPr sz="2400">
                <a:uFill>
                  <a:solidFill/>
                </a:uFill>
              </a:rPr>
              <a:t> from left to right so long as </a:t>
            </a:r>
            <a:r>
              <a:rPr sz="2000">
                <a:uFill>
                  <a:solidFill/>
                </a:uFill>
                <a:latin typeface="Lucida Sans Typewriter Regular"/>
                <a:ea typeface="Lucida Sans Typewriter Regular"/>
                <a:cs typeface="Lucida Sans Typewriter Regular"/>
                <a:sym typeface="Lucida Sans Typewriter Regular"/>
              </a:rPr>
              <a:t>(a[i] &lt; a[lo])</a:t>
            </a:r>
            <a:r>
              <a:rPr sz="2400">
                <a:uFill>
                  <a:solidFill/>
                </a:uFill>
              </a:rPr>
              <a:t>.</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j</a:t>
            </a:r>
            <a:r>
              <a:rPr sz="2400">
                <a:uFill>
                  <a:solidFill/>
                </a:uFill>
              </a:rPr>
              <a:t> from right to left so long as </a:t>
            </a:r>
            <a:r>
              <a:rPr sz="2000">
                <a:uFill>
                  <a:solidFill/>
                </a:uFill>
                <a:latin typeface="Lucida Sans Typewriter Regular"/>
                <a:ea typeface="Lucida Sans Typewriter Regular"/>
                <a:cs typeface="Lucida Sans Typewriter Regular"/>
                <a:sym typeface="Lucida Sans Typewriter Regular"/>
              </a:rPr>
              <a:t>(a[j] &gt; a[lo])</a:t>
            </a:r>
            <a:r>
              <a:rPr sz="2400">
                <a:uFill>
                  <a:solidFill/>
                </a:uFill>
              </a:rPr>
              <a:t>.</a:t>
            </a:r>
          </a:p>
          <a:p>
            <a:pPr lvl="1">
              <a:defRPr sz="1800">
                <a:uFillTx/>
              </a:defRPr>
            </a:pPr>
            <a:r>
              <a:rPr sz="2400">
                <a:uFill>
                  <a:solidFill/>
                </a:uFill>
              </a:rPr>
              <a:t>Exchange </a:t>
            </a:r>
            <a:r>
              <a:rPr sz="2000">
                <a:uFill>
                  <a:solidFill/>
                </a:uFill>
                <a:latin typeface="Lucida Sans Typewriter Regular"/>
                <a:ea typeface="Lucida Sans Typewriter Regular"/>
                <a:cs typeface="Lucida Sans Typewriter Regular"/>
                <a:sym typeface="Lucida Sans Typewriter Regular"/>
              </a:rPr>
              <a:t>a[i]</a:t>
            </a:r>
            <a:r>
              <a:rPr sz="2400">
                <a:uFill>
                  <a:solidFill/>
                </a:uFill>
              </a:rPr>
              <a:t> with </a:t>
            </a:r>
            <a:r>
              <a:rPr sz="2000">
                <a:uFill>
                  <a:solidFill/>
                </a:uFill>
                <a:latin typeface="Lucida Sans Typewriter Regular"/>
                <a:ea typeface="Lucida Sans Typewriter Regular"/>
                <a:cs typeface="Lucida Sans Typewriter Regular"/>
                <a:sym typeface="Lucida Sans Typewriter Regular"/>
              </a:rPr>
              <a:t>a[j]</a:t>
            </a:r>
            <a:r>
              <a:rPr sz="2400">
                <a:uFill>
                  <a:solidFill/>
                </a:uFill>
              </a:rPr>
              <a:t>.</a:t>
            </a:r>
          </a:p>
          <a:p>
            <a:pPr lvl="1">
              <a:defRPr sz="1800">
                <a:uFillTx/>
              </a:defRPr>
            </a:pPr>
            <a:endParaRPr sz="2400">
              <a:uFill>
                <a:solidFill/>
              </a:uFill>
            </a:endParaRPr>
          </a:p>
          <a:p>
            <a:pPr lvl="0">
              <a:defRPr sz="1800">
                <a:solidFill>
                  <a:srgbClr val="000000"/>
                </a:solidFill>
                <a:uFillTx/>
              </a:defRPr>
            </a:pPr>
            <a:r>
              <a:rPr sz="2400">
                <a:solidFill>
                  <a:srgbClr val="005493"/>
                </a:solidFill>
                <a:uFill>
                  <a:solidFill>
                    <a:srgbClr val="0048AA"/>
                  </a:solidFill>
                </a:uFill>
              </a:rPr>
              <a:t>When pointers cross.</a:t>
            </a:r>
          </a:p>
          <a:p>
            <a:pPr lvl="1">
              <a:defRPr sz="1800">
                <a:uFillTx/>
              </a:defRPr>
            </a:pPr>
            <a:r>
              <a:rPr sz="2400">
                <a:uFill>
                  <a:solidFill/>
                </a:uFill>
              </a:rPr>
              <a:t>Exchange </a:t>
            </a:r>
            <a:r>
              <a:rPr sz="2000">
                <a:uFill>
                  <a:solidFill/>
                </a:uFill>
                <a:latin typeface="Lucida Sans Typewriter Regular"/>
                <a:ea typeface="Lucida Sans Typewriter Regular"/>
                <a:cs typeface="Lucida Sans Typewriter Regular"/>
                <a:sym typeface="Lucida Sans Typewriter Regular"/>
              </a:rPr>
              <a:t>a[lo]</a:t>
            </a:r>
            <a:r>
              <a:rPr sz="2400">
                <a:uFill>
                  <a:solidFill/>
                </a:uFill>
              </a:rPr>
              <a:t> with </a:t>
            </a:r>
            <a:r>
              <a:rPr sz="2000">
                <a:uFill>
                  <a:solidFill/>
                </a:uFill>
                <a:latin typeface="Lucida Sans Typewriter Regular"/>
                <a:ea typeface="Lucida Sans Typewriter Regular"/>
                <a:cs typeface="Lucida Sans Typewriter Regular"/>
                <a:sym typeface="Lucida Sans Typewriter Regular"/>
              </a:rPr>
              <a:t>a[j]</a:t>
            </a:r>
            <a:r>
              <a:rPr sz="2400">
                <a:uFill>
                  <a:solidFill/>
                </a:uFill>
              </a:rPr>
              <a:t>.</a:t>
            </a:r>
          </a:p>
        </p:txBody>
      </p:sp>
      <p:sp>
        <p:nvSpPr>
          <p:cNvPr id="249" name="Shape 249"/>
          <p:cNvSpPr/>
          <p:nvPr/>
        </p:nvSpPr>
        <p:spPr>
          <a:xfrm>
            <a:off x="762000" y="7454900"/>
            <a:ext cx="356557"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lo</a:t>
            </a:r>
          </a:p>
        </p:txBody>
      </p:sp>
      <p:sp>
        <p:nvSpPr>
          <p:cNvPr id="250" name="Shape 250"/>
          <p:cNvSpPr/>
          <p:nvPr/>
        </p:nvSpPr>
        <p:spPr>
          <a:xfrm>
            <a:off x="9652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aphicFrame>
        <p:nvGraphicFramePr>
          <p:cNvPr id="251" name="Table 251"/>
          <p:cNvGraphicFramePr/>
          <p:nvPr/>
        </p:nvGraphicFramePr>
        <p:xfrm>
          <a:off x="635001" y="6210300"/>
          <a:ext cx="11350752" cy="711200"/>
        </p:xfrm>
        <a:graphic>
          <a:graphicData uri="http://schemas.openxmlformats.org/drawingml/2006/table">
            <a:tbl>
              <a:tblPr>
                <a:tableStyleId>{8F44A2F1-9E1F-4B54-A3A2-5F16C0AD49E2}</a:tableStyleId>
              </a:tblPr>
              <a:tblGrid>
                <a:gridCol w="709422">
                  <a:extLst>
                    <a:ext uri="{9D8B030D-6E8A-4147-A177-3AD203B41FA5}">
                      <a16:colId xmlns:a16="http://schemas.microsoft.com/office/drawing/2014/main" val="20000"/>
                    </a:ext>
                  </a:extLst>
                </a:gridCol>
                <a:gridCol w="709422">
                  <a:extLst>
                    <a:ext uri="{9D8B030D-6E8A-4147-A177-3AD203B41FA5}">
                      <a16:colId xmlns:a16="http://schemas.microsoft.com/office/drawing/2014/main" val="20001"/>
                    </a:ext>
                  </a:extLst>
                </a:gridCol>
                <a:gridCol w="709422">
                  <a:extLst>
                    <a:ext uri="{9D8B030D-6E8A-4147-A177-3AD203B41FA5}">
                      <a16:colId xmlns:a16="http://schemas.microsoft.com/office/drawing/2014/main" val="20002"/>
                    </a:ext>
                  </a:extLst>
                </a:gridCol>
                <a:gridCol w="709422">
                  <a:extLst>
                    <a:ext uri="{9D8B030D-6E8A-4147-A177-3AD203B41FA5}">
                      <a16:colId xmlns:a16="http://schemas.microsoft.com/office/drawing/2014/main" val="20003"/>
                    </a:ext>
                  </a:extLst>
                </a:gridCol>
                <a:gridCol w="709422">
                  <a:extLst>
                    <a:ext uri="{9D8B030D-6E8A-4147-A177-3AD203B41FA5}">
                      <a16:colId xmlns:a16="http://schemas.microsoft.com/office/drawing/2014/main" val="20004"/>
                    </a:ext>
                  </a:extLst>
                </a:gridCol>
                <a:gridCol w="709422">
                  <a:extLst>
                    <a:ext uri="{9D8B030D-6E8A-4147-A177-3AD203B41FA5}">
                      <a16:colId xmlns:a16="http://schemas.microsoft.com/office/drawing/2014/main" val="20005"/>
                    </a:ext>
                  </a:extLst>
                </a:gridCol>
                <a:gridCol w="709422">
                  <a:extLst>
                    <a:ext uri="{9D8B030D-6E8A-4147-A177-3AD203B41FA5}">
                      <a16:colId xmlns:a16="http://schemas.microsoft.com/office/drawing/2014/main" val="20006"/>
                    </a:ext>
                  </a:extLst>
                </a:gridCol>
                <a:gridCol w="709422">
                  <a:extLst>
                    <a:ext uri="{9D8B030D-6E8A-4147-A177-3AD203B41FA5}">
                      <a16:colId xmlns:a16="http://schemas.microsoft.com/office/drawing/2014/main" val="20007"/>
                    </a:ext>
                  </a:extLst>
                </a:gridCol>
                <a:gridCol w="709422">
                  <a:extLst>
                    <a:ext uri="{9D8B030D-6E8A-4147-A177-3AD203B41FA5}">
                      <a16:colId xmlns:a16="http://schemas.microsoft.com/office/drawing/2014/main" val="20008"/>
                    </a:ext>
                  </a:extLst>
                </a:gridCol>
                <a:gridCol w="709422">
                  <a:extLst>
                    <a:ext uri="{9D8B030D-6E8A-4147-A177-3AD203B41FA5}">
                      <a16:colId xmlns:a16="http://schemas.microsoft.com/office/drawing/2014/main" val="20009"/>
                    </a:ext>
                  </a:extLst>
                </a:gridCol>
                <a:gridCol w="709422">
                  <a:extLst>
                    <a:ext uri="{9D8B030D-6E8A-4147-A177-3AD203B41FA5}">
                      <a16:colId xmlns:a16="http://schemas.microsoft.com/office/drawing/2014/main" val="20010"/>
                    </a:ext>
                  </a:extLst>
                </a:gridCol>
                <a:gridCol w="709422">
                  <a:extLst>
                    <a:ext uri="{9D8B030D-6E8A-4147-A177-3AD203B41FA5}">
                      <a16:colId xmlns:a16="http://schemas.microsoft.com/office/drawing/2014/main" val="20011"/>
                    </a:ext>
                  </a:extLst>
                </a:gridCol>
                <a:gridCol w="709422">
                  <a:extLst>
                    <a:ext uri="{9D8B030D-6E8A-4147-A177-3AD203B41FA5}">
                      <a16:colId xmlns:a16="http://schemas.microsoft.com/office/drawing/2014/main" val="20012"/>
                    </a:ext>
                  </a:extLst>
                </a:gridCol>
                <a:gridCol w="709422">
                  <a:extLst>
                    <a:ext uri="{9D8B030D-6E8A-4147-A177-3AD203B41FA5}">
                      <a16:colId xmlns:a16="http://schemas.microsoft.com/office/drawing/2014/main" val="20013"/>
                    </a:ext>
                  </a:extLst>
                </a:gridCol>
                <a:gridCol w="709422">
                  <a:extLst>
                    <a:ext uri="{9D8B030D-6E8A-4147-A177-3AD203B41FA5}">
                      <a16:colId xmlns:a16="http://schemas.microsoft.com/office/drawing/2014/main" val="20014"/>
                    </a:ext>
                  </a:extLst>
                </a:gridCol>
                <a:gridCol w="709422">
                  <a:extLst>
                    <a:ext uri="{9D8B030D-6E8A-4147-A177-3AD203B41FA5}">
                      <a16:colId xmlns:a16="http://schemas.microsoft.com/office/drawing/2014/main" val="20015"/>
                    </a:ext>
                  </a:extLst>
                </a:gridCol>
              </a:tblGrid>
              <a:tr h="711200">
                <a:tc>
                  <a:txBody>
                    <a:bodyPr/>
                    <a:lstStyle/>
                    <a:p>
                      <a:pPr marL="58702" marR="58702" lvl="0" defTabSz="1295400">
                        <a:lnSpc>
                          <a:spcPct val="130000"/>
                        </a:lnSpc>
                        <a:defRPr sz="1800">
                          <a:uFillTx/>
                        </a:defRPr>
                      </a:pPr>
                      <a:r>
                        <a:rPr sz="2000">
                          <a:solidFill>
                            <a:srgbClr val="FFFFFF"/>
                          </a:solidFill>
                          <a:uFill>
                            <a:solidFill/>
                          </a:uFill>
                        </a:rPr>
                        <a:t>K</a:t>
                      </a:r>
                    </a:p>
                  </a:txBody>
                  <a:tcPr marL="50800" marR="50800" marT="50800" marB="50800" anchor="ctr" horzOverflow="overflow">
                    <a:lnL w="28575">
                      <a:miter lim="400000"/>
                    </a:lnL>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solidFill>
                            <a:srgbClr val="929292"/>
                          </a:solidFill>
                          <a:uFill>
                            <a:solidFill/>
                          </a:uFill>
                        </a:rPr>
                        <a:t>C</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I</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L</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U</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T</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M</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Q</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R</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X</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O</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S</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sp>
        <p:nvSpPr>
          <p:cNvPr id="252" name="Shape 252"/>
          <p:cNvSpPr/>
          <p:nvPr/>
        </p:nvSpPr>
        <p:spPr>
          <a:xfrm>
            <a:off x="5130800" y="7454900"/>
            <a:ext cx="231740"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i</a:t>
            </a:r>
          </a:p>
        </p:txBody>
      </p:sp>
      <p:sp>
        <p:nvSpPr>
          <p:cNvPr id="253" name="Shape 253"/>
          <p:cNvSpPr/>
          <p:nvPr/>
        </p:nvSpPr>
        <p:spPr>
          <a:xfrm>
            <a:off x="52705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254" name="Shape 254"/>
          <p:cNvSpPr/>
          <p:nvPr/>
        </p:nvSpPr>
        <p:spPr>
          <a:xfrm>
            <a:off x="4394200" y="7454900"/>
            <a:ext cx="234816"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j</a:t>
            </a:r>
          </a:p>
        </p:txBody>
      </p:sp>
      <p:sp>
        <p:nvSpPr>
          <p:cNvPr id="255" name="Shape 255"/>
          <p:cNvSpPr/>
          <p:nvPr/>
        </p:nvSpPr>
        <p:spPr>
          <a:xfrm>
            <a:off x="45339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256" name="Shape 256"/>
          <p:cNvSpPr/>
          <p:nvPr/>
        </p:nvSpPr>
        <p:spPr>
          <a:xfrm>
            <a:off x="637381" y="9004300"/>
            <a:ext cx="11353801" cy="3937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ctr">
              <a:defRPr sz="2000" b="1">
                <a:latin typeface="Lucida Grande"/>
                <a:ea typeface="Lucida Grande"/>
                <a:cs typeface="Lucida Grande"/>
                <a:sym typeface="Lucida Grande"/>
              </a:defRPr>
            </a:lvl1pPr>
          </a:lstStyle>
          <a:p>
            <a:pPr lvl="0">
              <a:defRPr sz="1800" b="0">
                <a:solidFill>
                  <a:srgbClr val="000000"/>
                </a:solidFill>
                <a:uFillTx/>
              </a:defRPr>
            </a:pPr>
            <a:r>
              <a:rPr sz="2000" b="1">
                <a:solidFill>
                  <a:srgbClr val="8D3124"/>
                </a:solidFill>
                <a:uFill>
                  <a:solidFill>
                    <a:srgbClr val="8D3124"/>
                  </a:solidFill>
                </a:uFill>
              </a:rPr>
              <a:t>pointers cross: exchange a[lo] with a[j]</a:t>
            </a:r>
          </a:p>
        </p:txBody>
      </p:sp>
    </p:spTree>
    <p:extLst>
      <p:ext uri="{BB962C8B-B14F-4D97-AF65-F5344CB8AC3E}">
        <p14:creationId xmlns:p14="http://schemas.microsoft.com/office/powerpoint/2010/main" val="3058186796"/>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Shape 258"/>
          <p:cNvSpPr>
            <a:spLocks noGrp="1"/>
          </p:cNvSpPr>
          <p:nvPr>
            <p:ph type="title"/>
          </p:nvPr>
        </p:nvSpPr>
        <p:spPr>
          <a:prstGeom prst="rect">
            <a:avLst/>
          </a:prstGeom>
        </p:spPr>
        <p:txBody>
          <a:bodyPr/>
          <a:lstStyle>
            <a:lvl1pPr>
              <a:lnSpc>
                <a:spcPts val="5900"/>
              </a:lnSpc>
              <a:defRPr>
                <a:uFill>
                  <a:solidFill>
                    <a:srgbClr val="0048AA"/>
                  </a:solidFill>
                </a:uFill>
              </a:defRPr>
            </a:lvl1pPr>
          </a:lstStyle>
          <a:p>
            <a:pPr lvl="0">
              <a:defRPr sz="1800">
                <a:uFillTx/>
              </a:defRPr>
            </a:pPr>
            <a:r>
              <a:rPr sz="2800">
                <a:uFill>
                  <a:solidFill>
                    <a:srgbClr val="0048AA"/>
                  </a:solidFill>
                </a:uFill>
              </a:rPr>
              <a:t>Quicksort partitioning demo</a:t>
            </a:r>
          </a:p>
        </p:txBody>
      </p:sp>
      <p:sp>
        <p:nvSpPr>
          <p:cNvPr id="259" name="Shape 259"/>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Repeat until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i</a:t>
            </a:r>
            <a:r>
              <a:rPr sz="2400">
                <a:solidFill>
                  <a:srgbClr val="005493"/>
                </a:solidFill>
                <a:uFill>
                  <a:solidFill>
                    <a:srgbClr val="0048AA"/>
                  </a:solidFill>
                </a:uFill>
              </a:rPr>
              <a:t> and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j</a:t>
            </a:r>
            <a:r>
              <a:rPr sz="2400">
                <a:solidFill>
                  <a:srgbClr val="005493"/>
                </a:solidFill>
                <a:uFill>
                  <a:solidFill>
                    <a:srgbClr val="0048AA"/>
                  </a:solidFill>
                </a:uFill>
              </a:rPr>
              <a:t> pointers cross.</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i</a:t>
            </a:r>
            <a:r>
              <a:rPr sz="2400">
                <a:uFill>
                  <a:solidFill/>
                </a:uFill>
              </a:rPr>
              <a:t> from left to right so long as </a:t>
            </a:r>
            <a:r>
              <a:rPr sz="2000">
                <a:uFill>
                  <a:solidFill/>
                </a:uFill>
                <a:latin typeface="Lucida Sans Typewriter Regular"/>
                <a:ea typeface="Lucida Sans Typewriter Regular"/>
                <a:cs typeface="Lucida Sans Typewriter Regular"/>
                <a:sym typeface="Lucida Sans Typewriter Regular"/>
              </a:rPr>
              <a:t>(a[i] &lt; a[lo])</a:t>
            </a:r>
            <a:r>
              <a:rPr sz="2400">
                <a:uFill>
                  <a:solidFill/>
                </a:uFill>
              </a:rPr>
              <a:t>.</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j</a:t>
            </a:r>
            <a:r>
              <a:rPr sz="2400">
                <a:uFill>
                  <a:solidFill/>
                </a:uFill>
              </a:rPr>
              <a:t> from right to left so long as </a:t>
            </a:r>
            <a:r>
              <a:rPr sz="2000">
                <a:uFill>
                  <a:solidFill/>
                </a:uFill>
                <a:latin typeface="Lucida Sans Typewriter Regular"/>
                <a:ea typeface="Lucida Sans Typewriter Regular"/>
                <a:cs typeface="Lucida Sans Typewriter Regular"/>
                <a:sym typeface="Lucida Sans Typewriter Regular"/>
              </a:rPr>
              <a:t>(a[j] &gt; a[lo])</a:t>
            </a:r>
            <a:r>
              <a:rPr sz="2400">
                <a:uFill>
                  <a:solidFill/>
                </a:uFill>
              </a:rPr>
              <a:t>.</a:t>
            </a:r>
          </a:p>
          <a:p>
            <a:pPr lvl="1">
              <a:defRPr sz="1800">
                <a:uFillTx/>
              </a:defRPr>
            </a:pPr>
            <a:r>
              <a:rPr sz="2400">
                <a:uFill>
                  <a:solidFill/>
                </a:uFill>
              </a:rPr>
              <a:t>Exchange </a:t>
            </a:r>
            <a:r>
              <a:rPr sz="2000">
                <a:uFill>
                  <a:solidFill/>
                </a:uFill>
                <a:latin typeface="Lucida Sans Typewriter Regular"/>
                <a:ea typeface="Lucida Sans Typewriter Regular"/>
                <a:cs typeface="Lucida Sans Typewriter Regular"/>
                <a:sym typeface="Lucida Sans Typewriter Regular"/>
              </a:rPr>
              <a:t>a[i]</a:t>
            </a:r>
            <a:r>
              <a:rPr sz="2400">
                <a:uFill>
                  <a:solidFill/>
                </a:uFill>
              </a:rPr>
              <a:t> with </a:t>
            </a:r>
            <a:r>
              <a:rPr sz="2000">
                <a:uFill>
                  <a:solidFill/>
                </a:uFill>
                <a:latin typeface="Lucida Sans Typewriter Regular"/>
                <a:ea typeface="Lucida Sans Typewriter Regular"/>
                <a:cs typeface="Lucida Sans Typewriter Regular"/>
                <a:sym typeface="Lucida Sans Typewriter Regular"/>
              </a:rPr>
              <a:t>a[j]</a:t>
            </a:r>
            <a:r>
              <a:rPr sz="2400">
                <a:uFill>
                  <a:solidFill/>
                </a:uFill>
              </a:rPr>
              <a:t>.</a:t>
            </a:r>
          </a:p>
          <a:p>
            <a:pPr lvl="1">
              <a:defRPr sz="1800">
                <a:uFillTx/>
              </a:defRPr>
            </a:pPr>
            <a:endParaRPr sz="2400">
              <a:uFill>
                <a:solidFill/>
              </a:uFill>
            </a:endParaRPr>
          </a:p>
          <a:p>
            <a:pPr lvl="0">
              <a:defRPr sz="1800">
                <a:solidFill>
                  <a:srgbClr val="000000"/>
                </a:solidFill>
                <a:uFillTx/>
              </a:defRPr>
            </a:pPr>
            <a:r>
              <a:rPr sz="2400">
                <a:solidFill>
                  <a:srgbClr val="005493"/>
                </a:solidFill>
                <a:uFill>
                  <a:solidFill>
                    <a:srgbClr val="0048AA"/>
                  </a:solidFill>
                </a:uFill>
              </a:rPr>
              <a:t>When pointers cross.</a:t>
            </a:r>
          </a:p>
          <a:p>
            <a:pPr lvl="1">
              <a:defRPr sz="1800">
                <a:uFillTx/>
              </a:defRPr>
            </a:pPr>
            <a:r>
              <a:rPr sz="2400">
                <a:uFill>
                  <a:solidFill/>
                </a:uFill>
              </a:rPr>
              <a:t>Exchange </a:t>
            </a:r>
            <a:r>
              <a:rPr sz="2000">
                <a:uFill>
                  <a:solidFill/>
                </a:uFill>
                <a:latin typeface="Lucida Sans Typewriter Regular"/>
                <a:ea typeface="Lucida Sans Typewriter Regular"/>
                <a:cs typeface="Lucida Sans Typewriter Regular"/>
                <a:sym typeface="Lucida Sans Typewriter Regular"/>
              </a:rPr>
              <a:t>a[lo]</a:t>
            </a:r>
            <a:r>
              <a:rPr sz="2400">
                <a:uFill>
                  <a:solidFill/>
                </a:uFill>
              </a:rPr>
              <a:t> with </a:t>
            </a:r>
            <a:r>
              <a:rPr sz="2000">
                <a:uFill>
                  <a:solidFill/>
                </a:uFill>
                <a:latin typeface="Lucida Sans Typewriter Regular"/>
                <a:ea typeface="Lucida Sans Typewriter Regular"/>
                <a:cs typeface="Lucida Sans Typewriter Regular"/>
                <a:sym typeface="Lucida Sans Typewriter Regular"/>
              </a:rPr>
              <a:t>a[j]</a:t>
            </a:r>
            <a:r>
              <a:rPr sz="2400">
                <a:uFill>
                  <a:solidFill/>
                </a:uFill>
              </a:rPr>
              <a:t>.</a:t>
            </a:r>
          </a:p>
        </p:txBody>
      </p:sp>
      <p:sp>
        <p:nvSpPr>
          <p:cNvPr id="260" name="Shape 260"/>
          <p:cNvSpPr/>
          <p:nvPr/>
        </p:nvSpPr>
        <p:spPr>
          <a:xfrm>
            <a:off x="762000" y="7454900"/>
            <a:ext cx="356557"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lo</a:t>
            </a:r>
          </a:p>
        </p:txBody>
      </p:sp>
      <p:sp>
        <p:nvSpPr>
          <p:cNvPr id="261" name="Shape 261"/>
          <p:cNvSpPr/>
          <p:nvPr/>
        </p:nvSpPr>
        <p:spPr>
          <a:xfrm>
            <a:off x="9652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aphicFrame>
        <p:nvGraphicFramePr>
          <p:cNvPr id="262" name="Table 262"/>
          <p:cNvGraphicFramePr/>
          <p:nvPr/>
        </p:nvGraphicFramePr>
        <p:xfrm>
          <a:off x="635001" y="6210300"/>
          <a:ext cx="11350752" cy="711200"/>
        </p:xfrm>
        <a:graphic>
          <a:graphicData uri="http://schemas.openxmlformats.org/drawingml/2006/table">
            <a:tbl>
              <a:tblPr>
                <a:tableStyleId>{8F44A2F1-9E1F-4B54-A3A2-5F16C0AD49E2}</a:tableStyleId>
              </a:tblPr>
              <a:tblGrid>
                <a:gridCol w="709422">
                  <a:extLst>
                    <a:ext uri="{9D8B030D-6E8A-4147-A177-3AD203B41FA5}">
                      <a16:colId xmlns:a16="http://schemas.microsoft.com/office/drawing/2014/main" val="20000"/>
                    </a:ext>
                  </a:extLst>
                </a:gridCol>
                <a:gridCol w="709422">
                  <a:extLst>
                    <a:ext uri="{9D8B030D-6E8A-4147-A177-3AD203B41FA5}">
                      <a16:colId xmlns:a16="http://schemas.microsoft.com/office/drawing/2014/main" val="20001"/>
                    </a:ext>
                  </a:extLst>
                </a:gridCol>
                <a:gridCol w="709422">
                  <a:extLst>
                    <a:ext uri="{9D8B030D-6E8A-4147-A177-3AD203B41FA5}">
                      <a16:colId xmlns:a16="http://schemas.microsoft.com/office/drawing/2014/main" val="20002"/>
                    </a:ext>
                  </a:extLst>
                </a:gridCol>
                <a:gridCol w="709422">
                  <a:extLst>
                    <a:ext uri="{9D8B030D-6E8A-4147-A177-3AD203B41FA5}">
                      <a16:colId xmlns:a16="http://schemas.microsoft.com/office/drawing/2014/main" val="20003"/>
                    </a:ext>
                  </a:extLst>
                </a:gridCol>
                <a:gridCol w="709422">
                  <a:extLst>
                    <a:ext uri="{9D8B030D-6E8A-4147-A177-3AD203B41FA5}">
                      <a16:colId xmlns:a16="http://schemas.microsoft.com/office/drawing/2014/main" val="20004"/>
                    </a:ext>
                  </a:extLst>
                </a:gridCol>
                <a:gridCol w="709422">
                  <a:extLst>
                    <a:ext uri="{9D8B030D-6E8A-4147-A177-3AD203B41FA5}">
                      <a16:colId xmlns:a16="http://schemas.microsoft.com/office/drawing/2014/main" val="20005"/>
                    </a:ext>
                  </a:extLst>
                </a:gridCol>
                <a:gridCol w="709422">
                  <a:extLst>
                    <a:ext uri="{9D8B030D-6E8A-4147-A177-3AD203B41FA5}">
                      <a16:colId xmlns:a16="http://schemas.microsoft.com/office/drawing/2014/main" val="20006"/>
                    </a:ext>
                  </a:extLst>
                </a:gridCol>
                <a:gridCol w="709422">
                  <a:extLst>
                    <a:ext uri="{9D8B030D-6E8A-4147-A177-3AD203B41FA5}">
                      <a16:colId xmlns:a16="http://schemas.microsoft.com/office/drawing/2014/main" val="20007"/>
                    </a:ext>
                  </a:extLst>
                </a:gridCol>
                <a:gridCol w="709422">
                  <a:extLst>
                    <a:ext uri="{9D8B030D-6E8A-4147-A177-3AD203B41FA5}">
                      <a16:colId xmlns:a16="http://schemas.microsoft.com/office/drawing/2014/main" val="20008"/>
                    </a:ext>
                  </a:extLst>
                </a:gridCol>
                <a:gridCol w="709422">
                  <a:extLst>
                    <a:ext uri="{9D8B030D-6E8A-4147-A177-3AD203B41FA5}">
                      <a16:colId xmlns:a16="http://schemas.microsoft.com/office/drawing/2014/main" val="20009"/>
                    </a:ext>
                  </a:extLst>
                </a:gridCol>
                <a:gridCol w="709422">
                  <a:extLst>
                    <a:ext uri="{9D8B030D-6E8A-4147-A177-3AD203B41FA5}">
                      <a16:colId xmlns:a16="http://schemas.microsoft.com/office/drawing/2014/main" val="20010"/>
                    </a:ext>
                  </a:extLst>
                </a:gridCol>
                <a:gridCol w="709422">
                  <a:extLst>
                    <a:ext uri="{9D8B030D-6E8A-4147-A177-3AD203B41FA5}">
                      <a16:colId xmlns:a16="http://schemas.microsoft.com/office/drawing/2014/main" val="20011"/>
                    </a:ext>
                  </a:extLst>
                </a:gridCol>
                <a:gridCol w="709422">
                  <a:extLst>
                    <a:ext uri="{9D8B030D-6E8A-4147-A177-3AD203B41FA5}">
                      <a16:colId xmlns:a16="http://schemas.microsoft.com/office/drawing/2014/main" val="20012"/>
                    </a:ext>
                  </a:extLst>
                </a:gridCol>
                <a:gridCol w="709422">
                  <a:extLst>
                    <a:ext uri="{9D8B030D-6E8A-4147-A177-3AD203B41FA5}">
                      <a16:colId xmlns:a16="http://schemas.microsoft.com/office/drawing/2014/main" val="20013"/>
                    </a:ext>
                  </a:extLst>
                </a:gridCol>
                <a:gridCol w="709422">
                  <a:extLst>
                    <a:ext uri="{9D8B030D-6E8A-4147-A177-3AD203B41FA5}">
                      <a16:colId xmlns:a16="http://schemas.microsoft.com/office/drawing/2014/main" val="20014"/>
                    </a:ext>
                  </a:extLst>
                </a:gridCol>
                <a:gridCol w="709422">
                  <a:extLst>
                    <a:ext uri="{9D8B030D-6E8A-4147-A177-3AD203B41FA5}">
                      <a16:colId xmlns:a16="http://schemas.microsoft.com/office/drawing/2014/main" val="20015"/>
                    </a:ext>
                  </a:extLst>
                </a:gridCol>
              </a:tblGrid>
              <a:tr h="711200">
                <a:tc>
                  <a:txBody>
                    <a:bodyPr/>
                    <a:lstStyle/>
                    <a:p>
                      <a:pPr marL="58702" marR="58702" lvl="0" defTabSz="1295400">
                        <a:lnSpc>
                          <a:spcPct val="130000"/>
                        </a:lnSpc>
                        <a:defRPr sz="1800">
                          <a:uFillTx/>
                        </a:defRPr>
                      </a:pPr>
                      <a:r>
                        <a:rPr sz="2000">
                          <a:solidFill>
                            <a:srgbClr val="929292"/>
                          </a:solidFill>
                          <a:uFill>
                            <a:solidFill/>
                          </a:uFill>
                        </a:rPr>
                        <a:t>E</a:t>
                      </a:r>
                    </a:p>
                  </a:txBody>
                  <a:tcPr marL="50800" marR="50800" marT="50800" marB="50800" anchor="ctr" horzOverflow="overflow">
                    <a:lnL w="28575">
                      <a:miter lim="400000"/>
                    </a:lnL>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C</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I</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FFFFFF"/>
                          </a:solidFill>
                          <a:uFill>
                            <a:solidFill/>
                          </a:uFill>
                        </a:rPr>
                        <a:t>K</a:t>
                      </a:r>
                    </a:p>
                  </a:txBody>
                  <a:tcPr marL="50800" marR="50800" marT="50800" marB="50800" anchor="ctr" horzOverflow="overflow">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solidFill>
                            <a:srgbClr val="929292"/>
                          </a:solidFill>
                          <a:uFill>
                            <a:solidFill/>
                          </a:uFill>
                        </a:rPr>
                        <a:t>L</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U</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T</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M</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Q</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R</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X</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O</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S</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sp>
        <p:nvSpPr>
          <p:cNvPr id="263" name="Shape 263"/>
          <p:cNvSpPr/>
          <p:nvPr/>
        </p:nvSpPr>
        <p:spPr>
          <a:xfrm>
            <a:off x="11468100" y="7454900"/>
            <a:ext cx="357847"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hi</a:t>
            </a:r>
          </a:p>
        </p:txBody>
      </p:sp>
      <p:sp>
        <p:nvSpPr>
          <p:cNvPr id="264" name="Shape 264"/>
          <p:cNvSpPr/>
          <p:nvPr/>
        </p:nvSpPr>
        <p:spPr>
          <a:xfrm>
            <a:off x="116586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265" name="Shape 265"/>
          <p:cNvSpPr/>
          <p:nvPr/>
        </p:nvSpPr>
        <p:spPr>
          <a:xfrm>
            <a:off x="4394200" y="7454900"/>
            <a:ext cx="234816"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j</a:t>
            </a:r>
          </a:p>
        </p:txBody>
      </p:sp>
      <p:sp>
        <p:nvSpPr>
          <p:cNvPr id="266" name="Shape 266"/>
          <p:cNvSpPr/>
          <p:nvPr/>
        </p:nvSpPr>
        <p:spPr>
          <a:xfrm>
            <a:off x="45339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267" name="Shape 267"/>
          <p:cNvSpPr/>
          <p:nvPr/>
        </p:nvSpPr>
        <p:spPr>
          <a:xfrm>
            <a:off x="4889500" y="9004300"/>
            <a:ext cx="1702956" cy="3937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2000" b="1">
                <a:latin typeface="Lucida Grande"/>
                <a:ea typeface="Lucida Grande"/>
                <a:cs typeface="Lucida Grande"/>
                <a:sym typeface="Lucida Grande"/>
              </a:defRPr>
            </a:lvl1pPr>
          </a:lstStyle>
          <a:p>
            <a:pPr lvl="0">
              <a:defRPr sz="1800" b="0">
                <a:solidFill>
                  <a:srgbClr val="000000"/>
                </a:solidFill>
                <a:uFillTx/>
              </a:defRPr>
            </a:pPr>
            <a:r>
              <a:rPr sz="2000" b="1">
                <a:solidFill>
                  <a:srgbClr val="8D3124"/>
                </a:solidFill>
                <a:uFill>
                  <a:solidFill>
                    <a:srgbClr val="8D3124"/>
                  </a:solidFill>
                </a:uFill>
              </a:rPr>
              <a:t>partitioned!</a:t>
            </a:r>
          </a:p>
        </p:txBody>
      </p:sp>
    </p:spTree>
    <p:extLst>
      <p:ext uri="{BB962C8B-B14F-4D97-AF65-F5344CB8AC3E}">
        <p14:creationId xmlns:p14="http://schemas.microsoft.com/office/powerpoint/2010/main" val="170198205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 name="Shape 163"/>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32</a:t>
            </a:fld>
            <a:endParaRPr sz="1200">
              <a:uFill>
                <a:solidFill/>
              </a:uFill>
            </a:endParaRPr>
          </a:p>
        </p:txBody>
      </p:sp>
      <p:sp>
        <p:nvSpPr>
          <p:cNvPr id="164" name="Shape 164"/>
          <p:cNvSpPr>
            <a:spLocks noGrp="1"/>
          </p:cNvSpPr>
          <p:nvPr>
            <p:ph type="title"/>
          </p:nvPr>
        </p:nvSpPr>
        <p:spPr>
          <a:prstGeom prst="rect">
            <a:avLst/>
          </a:prstGeom>
        </p:spPr>
        <p:txBody>
          <a:bodyPr/>
          <a:lstStyle/>
          <a:p>
            <a:pPr lvl="0">
              <a:defRPr sz="1800">
                <a:uFillTx/>
              </a:defRPr>
            </a:pPr>
            <a:r>
              <a:rPr sz="2800" dirty="0">
                <a:uFill>
                  <a:solidFill/>
                </a:uFill>
              </a:rPr>
              <a:t>The music of quicksort partitioning (by Brad Lyon)</a:t>
            </a:r>
          </a:p>
        </p:txBody>
      </p:sp>
      <p:pic>
        <p:nvPicPr>
          <p:cNvPr id="165" name="Screen Shot 2014-02-19 at 6.47.04 AM.png"/>
          <p:cNvPicPr/>
          <p:nvPr/>
        </p:nvPicPr>
        <p:blipFill>
          <a:blip r:embed="rId3"/>
          <a:srcRect t="29923" r="555"/>
          <a:stretch>
            <a:fillRect/>
          </a:stretch>
        </p:blipFill>
        <p:spPr>
          <a:xfrm>
            <a:off x="817750" y="3136900"/>
            <a:ext cx="11374250" cy="3479791"/>
          </a:xfrm>
          <a:prstGeom prst="rect">
            <a:avLst/>
          </a:prstGeom>
          <a:ln w="12700">
            <a:round/>
          </a:ln>
        </p:spPr>
      </p:pic>
      <p:sp>
        <p:nvSpPr>
          <p:cNvPr id="166" name="Shape 166"/>
          <p:cNvSpPr/>
          <p:nvPr/>
        </p:nvSpPr>
        <p:spPr>
          <a:xfrm>
            <a:off x="812800" y="6680200"/>
            <a:ext cx="11379200" cy="3302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ctr">
              <a:defRPr b="1">
                <a:solidFill>
                  <a:srgbClr val="000000"/>
                </a:solidFill>
                <a:uFill>
                  <a:solidFill>
                    <a:srgbClr val="000000"/>
                  </a:solidFill>
                </a:uFill>
                <a:latin typeface="Lucida Grande"/>
                <a:ea typeface="Lucida Grande"/>
                <a:cs typeface="Lucida Grande"/>
                <a:sym typeface="Lucida Grande"/>
              </a:defRPr>
            </a:lvl1pPr>
          </a:lstStyle>
          <a:p>
            <a:pPr lvl="0">
              <a:defRPr sz="1800" b="0">
                <a:uFillTx/>
              </a:defRPr>
            </a:pPr>
            <a:r>
              <a:rPr sz="1600" b="1" dirty="0">
                <a:uFill>
                  <a:solidFill/>
                </a:uFill>
              </a:rPr>
              <a:t>https://googledrive.com/host/0B2GQktu-wcTicjRaRjV1NmRFN1U/index.html</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33</a:t>
            </a:fld>
            <a:endParaRPr sz="1200">
              <a:uFill>
                <a:solidFill/>
              </a:uFill>
            </a:endParaRPr>
          </a:p>
        </p:txBody>
      </p:sp>
      <p:sp>
        <p:nvSpPr>
          <p:cNvPr id="171" name="Shape 171"/>
          <p:cNvSpPr>
            <a:spLocks noGrp="1"/>
          </p:cNvSpPr>
          <p:nvPr>
            <p:ph type="title"/>
          </p:nvPr>
        </p:nvSpPr>
        <p:spPr>
          <a:prstGeom prst="rect">
            <a:avLst/>
          </a:prstGeom>
        </p:spPr>
        <p:txBody>
          <a:bodyPr/>
          <a:lstStyle/>
          <a:p>
            <a:pPr lvl="0">
              <a:defRPr sz="1800">
                <a:uFillTx/>
              </a:defRPr>
            </a:pPr>
            <a:r>
              <a:rPr sz="2800" dirty="0">
                <a:uFill>
                  <a:solidFill/>
                </a:uFill>
              </a:rPr>
              <a:t>Quicksort:  code for partitioning</a:t>
            </a:r>
          </a:p>
        </p:txBody>
      </p:sp>
      <p:sp>
        <p:nvSpPr>
          <p:cNvPr id="172" name="Shape 172"/>
          <p:cNvSpPr/>
          <p:nvPr/>
        </p:nvSpPr>
        <p:spPr>
          <a:xfrm>
            <a:off x="51363" y="1106312"/>
            <a:ext cx="9344428" cy="7020560"/>
          </a:xfrm>
          <a:prstGeom prst="rect">
            <a:avLst/>
          </a:prstGeom>
          <a:solidFill>
            <a:srgbClr val="CBCBCB"/>
          </a:solidFill>
          <a:ln w="12700">
            <a:round/>
          </a:ln>
          <a:extLst>
            <a:ext uri="{C572A759-6A51-4108-AA02-DFA0A04FC94B}">
              <ma14:wrappingTextBoxFlag xmlns:ma14="http://schemas.microsoft.com/office/mac/drawingml/2011/main" xmlns="" val="1"/>
            </a:ext>
          </a:extLst>
        </p:spPr>
        <p:txBody>
          <a:bodyPr wrap="square" lIns="0" tIns="0" rIns="0" bIns="0">
            <a:spAutoFit/>
          </a:bodyPr>
          <a:lstStyle/>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private static </a:t>
            </a:r>
            <a:r>
              <a:rPr dirty="0" err="1">
                <a:uFill>
                  <a:solidFill/>
                </a:uFill>
                <a:latin typeface="Lucida Sans Typewriter Regular"/>
                <a:ea typeface="Lucida Sans Typewriter Regular"/>
                <a:cs typeface="Lucida Sans Typewriter Regular"/>
                <a:sym typeface="Lucida Sans Typewriter Regular"/>
              </a:rPr>
              <a:t>int</a:t>
            </a:r>
            <a:r>
              <a:rPr dirty="0">
                <a:uFill>
                  <a:solidFill/>
                </a:uFill>
                <a:latin typeface="Lucida Sans Typewriter Regular"/>
                <a:ea typeface="Lucida Sans Typewriter Regular"/>
                <a:cs typeface="Lucida Sans Typewriter Regular"/>
                <a:sym typeface="Lucida Sans Typewriter Regular"/>
              </a:rPr>
              <a:t> partition(</a:t>
            </a:r>
            <a:r>
              <a:rPr lang="en-US" dirty="0" err="1">
                <a:uFill>
                  <a:solidFill/>
                </a:uFill>
                <a:latin typeface="Lucida Sans Typewriter Regular"/>
                <a:ea typeface="Lucida Sans Typewriter Regular"/>
                <a:cs typeface="Lucida Sans Typewriter Regular"/>
                <a:sym typeface="Lucida Sans Typewriter Regular"/>
              </a:rPr>
              <a:t>int</a:t>
            </a:r>
            <a:r>
              <a:rPr lang="en-US" dirty="0">
                <a:uFill>
                  <a:solidFill/>
                </a:uFill>
                <a:latin typeface="Lucida Sans Typewriter Regular"/>
                <a:ea typeface="Lucida Sans Typewriter Regular"/>
                <a:cs typeface="Lucida Sans Typewriter Regular"/>
                <a:sym typeface="Lucida Sans Typewriter Regular"/>
              </a:rPr>
              <a:t> </a:t>
            </a:r>
            <a:r>
              <a:rPr dirty="0">
                <a:uFill>
                  <a:solidFill/>
                </a:uFill>
                <a:latin typeface="Lucida Sans Typewriter Regular"/>
                <a:ea typeface="Lucida Sans Typewriter Regular"/>
                <a:cs typeface="Lucida Sans Typewriter Regular"/>
                <a:sym typeface="Lucida Sans Typewriter Regular"/>
              </a:rPr>
              <a:t>a</a:t>
            </a:r>
            <a:r>
              <a:rPr lang="en-US" dirty="0">
                <a:uFill>
                  <a:solidFill/>
                </a:uFill>
                <a:latin typeface="Lucida Sans Typewriter Regular"/>
                <a:ea typeface="Lucida Sans Typewriter Regular"/>
                <a:cs typeface="Lucida Sans Typewriter Regular"/>
                <a:sym typeface="Lucida Sans Typewriter Regular"/>
              </a:rPr>
              <a:t>[]</a:t>
            </a:r>
            <a:r>
              <a:rPr dirty="0">
                <a:uFill>
                  <a:solidFill/>
                </a:uFill>
                <a:latin typeface="Lucida Sans Typewriter Regular"/>
                <a:ea typeface="Lucida Sans Typewriter Regular"/>
                <a:cs typeface="Lucida Sans Typewriter Regular"/>
                <a:sym typeface="Lucida Sans Typewriter Regular"/>
              </a:rPr>
              <a:t>, </a:t>
            </a:r>
            <a:r>
              <a:rPr dirty="0" err="1">
                <a:uFill>
                  <a:solidFill/>
                </a:uFill>
                <a:latin typeface="Lucida Sans Typewriter Regular"/>
                <a:ea typeface="Lucida Sans Typewriter Regular"/>
                <a:cs typeface="Lucida Sans Typewriter Regular"/>
                <a:sym typeface="Lucida Sans Typewriter Regular"/>
              </a:rPr>
              <a:t>int</a:t>
            </a:r>
            <a:r>
              <a:rPr dirty="0">
                <a:uFill>
                  <a:solidFill/>
                </a:uFill>
                <a:latin typeface="Lucida Sans Typewriter Regular"/>
                <a:ea typeface="Lucida Sans Typewriter Regular"/>
                <a:cs typeface="Lucida Sans Typewriter Regular"/>
                <a:sym typeface="Lucida Sans Typewriter Regular"/>
              </a:rPr>
              <a:t> lo, </a:t>
            </a:r>
            <a:r>
              <a:rPr dirty="0" err="1">
                <a:uFill>
                  <a:solidFill/>
                </a:uFill>
                <a:latin typeface="Lucida Sans Typewriter Regular"/>
                <a:ea typeface="Lucida Sans Typewriter Regular"/>
                <a:cs typeface="Lucida Sans Typewriter Regular"/>
                <a:sym typeface="Lucida Sans Typewriter Regular"/>
              </a:rPr>
              <a:t>int</a:t>
            </a:r>
            <a:r>
              <a:rPr dirty="0">
                <a:uFill>
                  <a:solidFill/>
                </a:uFill>
                <a:latin typeface="Lucida Sans Typewriter Regular"/>
                <a:ea typeface="Lucida Sans Typewriter Regular"/>
                <a:cs typeface="Lucida Sans Typewriter Regular"/>
                <a:sym typeface="Lucida Sans Typewriter Regular"/>
              </a:rPr>
              <a:t> hi)</a:t>
            </a: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a:t>
            </a: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a:t>
            </a:r>
            <a:r>
              <a:rPr dirty="0" err="1">
                <a:uFill>
                  <a:solidFill/>
                </a:uFill>
                <a:latin typeface="Lucida Sans Typewriter Regular"/>
                <a:ea typeface="Lucida Sans Typewriter Regular"/>
                <a:cs typeface="Lucida Sans Typewriter Regular"/>
                <a:sym typeface="Lucida Sans Typewriter Regular"/>
              </a:rPr>
              <a:t>int</a:t>
            </a:r>
            <a:r>
              <a:rPr dirty="0">
                <a:uFill>
                  <a:solidFill/>
                </a:uFill>
                <a:latin typeface="Lucida Sans Typewriter Regular"/>
                <a:ea typeface="Lucida Sans Typewriter Regular"/>
                <a:cs typeface="Lucida Sans Typewriter Regular"/>
                <a:sym typeface="Lucida Sans Typewriter Regular"/>
              </a:rPr>
              <a:t> </a:t>
            </a:r>
            <a:r>
              <a:rPr dirty="0" err="1">
                <a:uFill>
                  <a:solidFill/>
                </a:uFill>
                <a:latin typeface="Lucida Sans Typewriter Regular"/>
                <a:ea typeface="Lucida Sans Typewriter Regular"/>
                <a:cs typeface="Lucida Sans Typewriter Regular"/>
                <a:sym typeface="Lucida Sans Typewriter Regular"/>
              </a:rPr>
              <a:t>i</a:t>
            </a:r>
            <a:r>
              <a:rPr dirty="0">
                <a:uFill>
                  <a:solidFill/>
                </a:uFill>
                <a:latin typeface="Lucida Sans Typewriter Regular"/>
                <a:ea typeface="Lucida Sans Typewriter Regular"/>
                <a:cs typeface="Lucida Sans Typewriter Regular"/>
                <a:sym typeface="Lucida Sans Typewriter Regular"/>
              </a:rPr>
              <a:t> = lo, j = hi+1;</a:t>
            </a: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while (true)</a:t>
            </a: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a:t>
            </a: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while (</a:t>
            </a:r>
            <a:r>
              <a:rPr lang="en-US" dirty="0">
                <a:uFill>
                  <a:solidFill/>
                </a:uFill>
                <a:latin typeface="Lucida Sans Typewriter Regular"/>
                <a:ea typeface="Lucida Sans Typewriter Regular"/>
                <a:cs typeface="Lucida Sans Typewriter Regular"/>
                <a:sym typeface="Lucida Sans Typewriter Regular"/>
              </a:rPr>
              <a:t>small</a:t>
            </a:r>
            <a:r>
              <a:rPr dirty="0">
                <a:uFill>
                  <a:solidFill/>
                </a:uFill>
                <a:latin typeface="Lucida Sans Typewriter Regular"/>
                <a:ea typeface="Lucida Sans Typewriter Regular"/>
                <a:cs typeface="Lucida Sans Typewriter Regular"/>
                <a:sym typeface="Lucida Sans Typewriter Regular"/>
              </a:rPr>
              <a:t>(a[++</a:t>
            </a:r>
            <a:r>
              <a:rPr dirty="0" err="1">
                <a:uFill>
                  <a:solidFill/>
                </a:uFill>
                <a:latin typeface="Lucida Sans Typewriter Regular"/>
                <a:ea typeface="Lucida Sans Typewriter Regular"/>
                <a:cs typeface="Lucida Sans Typewriter Regular"/>
                <a:sym typeface="Lucida Sans Typewriter Regular"/>
              </a:rPr>
              <a:t>i</a:t>
            </a:r>
            <a:r>
              <a:rPr dirty="0">
                <a:uFill>
                  <a:solidFill/>
                </a:uFill>
                <a:latin typeface="Lucida Sans Typewriter Regular"/>
                <a:ea typeface="Lucida Sans Typewriter Regular"/>
                <a:cs typeface="Lucida Sans Typewriter Regular"/>
                <a:sym typeface="Lucida Sans Typewriter Regular"/>
              </a:rPr>
              <a:t>], a[lo]))</a:t>
            </a: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if (</a:t>
            </a:r>
            <a:r>
              <a:rPr dirty="0" err="1">
                <a:uFill>
                  <a:solidFill/>
                </a:uFill>
                <a:latin typeface="Lucida Sans Typewriter Regular"/>
                <a:ea typeface="Lucida Sans Typewriter Regular"/>
                <a:cs typeface="Lucida Sans Typewriter Regular"/>
                <a:sym typeface="Lucida Sans Typewriter Regular"/>
              </a:rPr>
              <a:t>i</a:t>
            </a:r>
            <a:r>
              <a:rPr dirty="0">
                <a:uFill>
                  <a:solidFill/>
                </a:uFill>
                <a:latin typeface="Lucida Sans Typewriter Regular"/>
                <a:ea typeface="Lucida Sans Typewriter Regular"/>
                <a:cs typeface="Lucida Sans Typewriter Regular"/>
                <a:sym typeface="Lucida Sans Typewriter Regular"/>
              </a:rPr>
              <a:t> == hi) break;</a:t>
            </a:r>
          </a:p>
          <a:p>
            <a:pPr marL="7224" marR="7224" lvl="0">
              <a:lnSpc>
                <a:spcPct val="140000"/>
              </a:lnSpc>
              <a:defRPr sz="1800">
                <a:solidFill>
                  <a:srgbClr val="000000"/>
                </a:solidFill>
                <a:uFillTx/>
              </a:defRPr>
            </a:pPr>
            <a:endParaRPr dirty="0">
              <a:uFill>
                <a:solidFill/>
              </a:uFill>
              <a:latin typeface="Lucida Sans Typewriter Regular"/>
              <a:ea typeface="Lucida Sans Typewriter Regular"/>
              <a:cs typeface="Lucida Sans Typewriter Regular"/>
              <a:sym typeface="Lucida Sans Typewriter Regular"/>
            </a:endParaRP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while (</a:t>
            </a:r>
            <a:r>
              <a:rPr lang="en-US" dirty="0">
                <a:uFill>
                  <a:solidFill/>
                </a:uFill>
                <a:latin typeface="Lucida Sans Typewriter Regular"/>
                <a:ea typeface="Lucida Sans Typewriter Regular"/>
                <a:cs typeface="Lucida Sans Typewriter Regular"/>
                <a:sym typeface="Lucida Sans Typewriter Regular"/>
              </a:rPr>
              <a:t>small</a:t>
            </a:r>
            <a:r>
              <a:rPr dirty="0">
                <a:uFill>
                  <a:solidFill/>
                </a:uFill>
                <a:latin typeface="Lucida Sans Typewriter Regular"/>
                <a:ea typeface="Lucida Sans Typewriter Regular"/>
                <a:cs typeface="Lucida Sans Typewriter Regular"/>
                <a:sym typeface="Lucida Sans Typewriter Regular"/>
              </a:rPr>
              <a:t>(a[lo], a[--j]))</a:t>
            </a: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if (j == lo) break;</a:t>
            </a: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a:t>
            </a: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if (</a:t>
            </a:r>
            <a:r>
              <a:rPr dirty="0" err="1">
                <a:uFill>
                  <a:solidFill/>
                </a:uFill>
                <a:latin typeface="Lucida Sans Typewriter Regular"/>
                <a:ea typeface="Lucida Sans Typewriter Regular"/>
                <a:cs typeface="Lucida Sans Typewriter Regular"/>
                <a:sym typeface="Lucida Sans Typewriter Regular"/>
              </a:rPr>
              <a:t>i</a:t>
            </a:r>
            <a:r>
              <a:rPr dirty="0">
                <a:uFill>
                  <a:solidFill/>
                </a:uFill>
                <a:latin typeface="Lucida Sans Typewriter Regular"/>
                <a:ea typeface="Lucida Sans Typewriter Regular"/>
                <a:cs typeface="Lucida Sans Typewriter Regular"/>
                <a:sym typeface="Lucida Sans Typewriter Regular"/>
              </a:rPr>
              <a:t> &gt;= j) break;</a:t>
            </a: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a:t>
            </a:r>
            <a:r>
              <a:rPr lang="en-US" dirty="0">
                <a:uFill>
                  <a:solidFill/>
                </a:uFill>
                <a:latin typeface="Lucida Sans Typewriter Regular"/>
                <a:ea typeface="Lucida Sans Typewriter Regular"/>
                <a:cs typeface="Lucida Sans Typewriter Regular"/>
                <a:sym typeface="Lucida Sans Typewriter Regular"/>
              </a:rPr>
              <a:t>swap</a:t>
            </a:r>
            <a:r>
              <a:rPr dirty="0">
                <a:uFill>
                  <a:solidFill/>
                </a:uFill>
                <a:latin typeface="Lucida Sans Typewriter Regular"/>
                <a:ea typeface="Lucida Sans Typewriter Regular"/>
                <a:cs typeface="Lucida Sans Typewriter Regular"/>
                <a:sym typeface="Lucida Sans Typewriter Regular"/>
              </a:rPr>
              <a:t>(a, </a:t>
            </a:r>
            <a:r>
              <a:rPr dirty="0" err="1">
                <a:uFill>
                  <a:solidFill/>
                </a:uFill>
                <a:latin typeface="Lucida Sans Typewriter Regular"/>
                <a:ea typeface="Lucida Sans Typewriter Regular"/>
                <a:cs typeface="Lucida Sans Typewriter Regular"/>
                <a:sym typeface="Lucida Sans Typewriter Regular"/>
              </a:rPr>
              <a:t>i</a:t>
            </a:r>
            <a:r>
              <a:rPr dirty="0">
                <a:uFill>
                  <a:solidFill/>
                </a:uFill>
                <a:latin typeface="Lucida Sans Typewriter Regular"/>
                <a:ea typeface="Lucida Sans Typewriter Regular"/>
                <a:cs typeface="Lucida Sans Typewriter Regular"/>
                <a:sym typeface="Lucida Sans Typewriter Regular"/>
              </a:rPr>
              <a:t>, j);</a:t>
            </a: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a:t>
            </a:r>
          </a:p>
          <a:p>
            <a:pPr marL="7224" marR="7224" lvl="0">
              <a:lnSpc>
                <a:spcPct val="140000"/>
              </a:lnSpc>
              <a:defRPr sz="1800">
                <a:solidFill>
                  <a:srgbClr val="000000"/>
                </a:solidFill>
                <a:uFillTx/>
              </a:defRPr>
            </a:pPr>
            <a:endParaRPr dirty="0">
              <a:uFill>
                <a:solidFill/>
              </a:uFill>
              <a:latin typeface="Lucida Sans Typewriter Regular"/>
              <a:ea typeface="Lucida Sans Typewriter Regular"/>
              <a:cs typeface="Lucida Sans Typewriter Regular"/>
              <a:sym typeface="Lucida Sans Typewriter Regular"/>
            </a:endParaRP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a:t>
            </a:r>
            <a:r>
              <a:rPr lang="en-US" dirty="0">
                <a:uFill>
                  <a:solidFill/>
                </a:uFill>
                <a:latin typeface="Lucida Sans Typewriter Regular"/>
                <a:ea typeface="Lucida Sans Typewriter Regular"/>
                <a:cs typeface="Lucida Sans Typewriter Regular"/>
                <a:sym typeface="Lucida Sans Typewriter Regular"/>
              </a:rPr>
              <a:t>  swap</a:t>
            </a:r>
            <a:r>
              <a:rPr dirty="0">
                <a:uFill>
                  <a:solidFill/>
                </a:uFill>
                <a:latin typeface="Lucida Sans Typewriter Regular"/>
                <a:ea typeface="Lucida Sans Typewriter Regular"/>
                <a:cs typeface="Lucida Sans Typewriter Regular"/>
                <a:sym typeface="Lucida Sans Typewriter Regular"/>
              </a:rPr>
              <a:t>(a, lo, j);</a:t>
            </a: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return j;</a:t>
            </a: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a:t>
            </a:r>
          </a:p>
        </p:txBody>
      </p:sp>
      <p:sp>
        <p:nvSpPr>
          <p:cNvPr id="173" name="Shape 173"/>
          <p:cNvSpPr/>
          <p:nvPr/>
        </p:nvSpPr>
        <p:spPr>
          <a:xfrm>
            <a:off x="2701235" y="5781688"/>
            <a:ext cx="4394200" cy="3302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r"/>
          </a:lstStyle>
          <a:p>
            <a:pPr lvl="0">
              <a:defRPr sz="1800">
                <a:solidFill>
                  <a:srgbClr val="000000"/>
                </a:solidFill>
                <a:uFillTx/>
              </a:defRPr>
            </a:pPr>
            <a:r>
              <a:rPr sz="1600" dirty="0">
                <a:solidFill>
                  <a:srgbClr val="8D3124"/>
                </a:solidFill>
                <a:uFill>
                  <a:solidFill>
                    <a:srgbClr val="8D3124"/>
                  </a:solidFill>
                </a:uFill>
              </a:rPr>
              <a:t>swap with partitioning item</a:t>
            </a:r>
          </a:p>
        </p:txBody>
      </p:sp>
      <p:sp>
        <p:nvSpPr>
          <p:cNvPr id="174" name="Shape 174"/>
          <p:cNvSpPr/>
          <p:nvPr/>
        </p:nvSpPr>
        <p:spPr>
          <a:xfrm>
            <a:off x="4030501" y="4704607"/>
            <a:ext cx="3060701" cy="3302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r"/>
          </a:lstStyle>
          <a:p>
            <a:pPr lvl="0">
              <a:defRPr sz="1800">
                <a:solidFill>
                  <a:srgbClr val="000000"/>
                </a:solidFill>
                <a:uFillTx/>
              </a:defRPr>
            </a:pPr>
            <a:r>
              <a:rPr sz="1600" dirty="0">
                <a:solidFill>
                  <a:srgbClr val="8D3124"/>
                </a:solidFill>
                <a:uFill>
                  <a:solidFill>
                    <a:srgbClr val="8D3124"/>
                  </a:solidFill>
                </a:uFill>
              </a:rPr>
              <a:t>check if pointers cross</a:t>
            </a:r>
          </a:p>
        </p:txBody>
      </p:sp>
      <p:sp>
        <p:nvSpPr>
          <p:cNvPr id="175" name="Shape 175"/>
          <p:cNvSpPr/>
          <p:nvPr/>
        </p:nvSpPr>
        <p:spPr>
          <a:xfrm>
            <a:off x="4124199" y="3836774"/>
            <a:ext cx="2971801" cy="3302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r"/>
          </a:lstStyle>
          <a:p>
            <a:pPr lvl="0">
              <a:defRPr sz="1800">
                <a:solidFill>
                  <a:srgbClr val="000000"/>
                </a:solidFill>
                <a:uFillTx/>
              </a:defRPr>
            </a:pPr>
            <a:r>
              <a:rPr sz="1600" dirty="0">
                <a:solidFill>
                  <a:srgbClr val="8D3124"/>
                </a:solidFill>
                <a:uFill>
                  <a:solidFill>
                    <a:srgbClr val="8D3124"/>
                  </a:solidFill>
                </a:uFill>
              </a:rPr>
              <a:t>find item on right to swap</a:t>
            </a:r>
          </a:p>
        </p:txBody>
      </p:sp>
      <p:sp>
        <p:nvSpPr>
          <p:cNvPr id="176" name="Shape 176"/>
          <p:cNvSpPr/>
          <p:nvPr/>
        </p:nvSpPr>
        <p:spPr>
          <a:xfrm>
            <a:off x="4898335" y="2991801"/>
            <a:ext cx="2667001" cy="3302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r"/>
          </a:lstStyle>
          <a:p>
            <a:pPr lvl="0">
              <a:defRPr sz="1800">
                <a:solidFill>
                  <a:srgbClr val="000000"/>
                </a:solidFill>
                <a:uFillTx/>
              </a:defRPr>
            </a:pPr>
            <a:r>
              <a:rPr sz="1600" dirty="0">
                <a:solidFill>
                  <a:srgbClr val="8D3124"/>
                </a:solidFill>
                <a:uFill>
                  <a:solidFill>
                    <a:srgbClr val="8D3124"/>
                  </a:solidFill>
                </a:uFill>
              </a:rPr>
              <a:t>find item on left to swap</a:t>
            </a:r>
          </a:p>
        </p:txBody>
      </p:sp>
      <p:sp>
        <p:nvSpPr>
          <p:cNvPr id="177" name="Shape 177"/>
          <p:cNvSpPr/>
          <p:nvPr/>
        </p:nvSpPr>
        <p:spPr>
          <a:xfrm>
            <a:off x="5021948" y="5062183"/>
            <a:ext cx="2070101" cy="3302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r"/>
          </a:lstStyle>
          <a:p>
            <a:pPr lvl="0">
              <a:defRPr sz="1800">
                <a:solidFill>
                  <a:srgbClr val="000000"/>
                </a:solidFill>
                <a:uFillTx/>
              </a:defRPr>
            </a:pPr>
            <a:r>
              <a:rPr sz="1600">
                <a:solidFill>
                  <a:srgbClr val="8D3124"/>
                </a:solidFill>
                <a:uFill>
                  <a:solidFill>
                    <a:srgbClr val="8D3124"/>
                  </a:solidFill>
                </a:uFill>
              </a:rPr>
              <a:t>swap</a:t>
            </a:r>
          </a:p>
        </p:txBody>
      </p:sp>
      <p:sp>
        <p:nvSpPr>
          <p:cNvPr id="178" name="Shape 178"/>
          <p:cNvSpPr/>
          <p:nvPr/>
        </p:nvSpPr>
        <p:spPr>
          <a:xfrm>
            <a:off x="4235174" y="7126356"/>
            <a:ext cx="4927600" cy="3302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r"/>
          </a:lstStyle>
          <a:p>
            <a:pPr lvl="0">
              <a:defRPr sz="1800">
                <a:solidFill>
                  <a:srgbClr val="000000"/>
                </a:solidFill>
                <a:uFillTx/>
              </a:defRPr>
            </a:pPr>
            <a:r>
              <a:rPr sz="1600" dirty="0">
                <a:solidFill>
                  <a:srgbClr val="8D3124"/>
                </a:solidFill>
                <a:uFill>
                  <a:solidFill>
                    <a:srgbClr val="8D3124"/>
                  </a:solidFill>
                </a:uFill>
              </a:rPr>
              <a:t>return index of item now known to be in place</a:t>
            </a:r>
          </a:p>
        </p:txBody>
      </p:sp>
      <p:pic>
        <p:nvPicPr>
          <p:cNvPr id="2" name="Picture 1"/>
          <p:cNvPicPr>
            <a:picLocks noChangeAspect="1"/>
          </p:cNvPicPr>
          <p:nvPr/>
        </p:nvPicPr>
        <p:blipFill>
          <a:blip r:embed="rId3"/>
          <a:stretch>
            <a:fillRect/>
          </a:stretch>
        </p:blipFill>
        <p:spPr>
          <a:xfrm>
            <a:off x="8349933" y="3381020"/>
            <a:ext cx="4562475" cy="3362325"/>
          </a:xfrm>
          <a:prstGeom prst="rect">
            <a:avLst/>
          </a:prstGeom>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hape 188"/>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34</a:t>
            </a:fld>
            <a:endParaRPr sz="1200">
              <a:uFill>
                <a:solidFill/>
              </a:uFill>
            </a:endParaRPr>
          </a:p>
        </p:txBody>
      </p:sp>
      <p:sp>
        <p:nvSpPr>
          <p:cNvPr id="189" name="Shape 189"/>
          <p:cNvSpPr>
            <a:spLocks noGrp="1"/>
          </p:cNvSpPr>
          <p:nvPr>
            <p:ph type="title"/>
          </p:nvPr>
        </p:nvSpPr>
        <p:spPr>
          <a:prstGeom prst="rect">
            <a:avLst/>
          </a:prstGeom>
        </p:spPr>
        <p:txBody>
          <a:bodyPr/>
          <a:lstStyle/>
          <a:p>
            <a:pPr lvl="0">
              <a:defRPr sz="1800">
                <a:uFillTx/>
              </a:defRPr>
            </a:pPr>
            <a:r>
              <a:rPr sz="2800">
                <a:uFill>
                  <a:solidFill/>
                </a:uFill>
              </a:rPr>
              <a:t>Quicksort:  Java implementation</a:t>
            </a:r>
          </a:p>
        </p:txBody>
      </p:sp>
      <p:sp>
        <p:nvSpPr>
          <p:cNvPr id="190" name="Shape 190"/>
          <p:cNvSpPr/>
          <p:nvPr/>
        </p:nvSpPr>
        <p:spPr>
          <a:xfrm>
            <a:off x="714305" y="2001520"/>
            <a:ext cx="9283701" cy="7834324"/>
          </a:xfrm>
          <a:prstGeom prst="rect">
            <a:avLst/>
          </a:prstGeom>
          <a:solidFill>
            <a:srgbClr val="CBCBCB"/>
          </a:solidFill>
          <a:ln w="12700">
            <a:round/>
          </a:ln>
          <a:effectLst>
            <a:outerShdw blurRad="127000" dist="76200" dir="2700000" rotWithShape="0">
              <a:srgbClr val="000000">
                <a:alpha val="75000"/>
              </a:srgbClr>
            </a:outerShdw>
          </a:effectLst>
          <a:extLst>
            <a:ext uri="{C572A759-6A51-4108-AA02-DFA0A04FC94B}">
              <ma14:wrappingTextBoxFlag xmlns:ma14="http://schemas.microsoft.com/office/mac/drawingml/2011/main" xmlns="" val="1"/>
            </a:ext>
          </a:extLst>
        </p:spPr>
        <p:txBody>
          <a:bodyPr lIns="254000" tIns="254000" rIns="254000" bIns="254000">
            <a:spAutoFit/>
          </a:bodyPr>
          <a:lstStyle/>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class Quick</a:t>
            </a: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a:t>
            </a:r>
          </a:p>
          <a:p>
            <a:pPr marL="7224" marR="7224" lvl="0">
              <a:lnSpc>
                <a:spcPct val="140000"/>
              </a:lnSpc>
              <a:defRPr sz="1800">
                <a:solidFill>
                  <a:srgbClr val="000000"/>
                </a:solidFill>
                <a:uFillTx/>
              </a:defRPr>
            </a:pPr>
            <a:r>
              <a:rPr dirty="0" err="1">
                <a:uFill>
                  <a:solidFill/>
                </a:uFill>
                <a:latin typeface="Lucida Sans Typewriter Regular"/>
                <a:ea typeface="Lucida Sans Typewriter Regular"/>
                <a:cs typeface="Lucida Sans Typewriter Regular"/>
                <a:sym typeface="Lucida Sans Typewriter Regular"/>
              </a:rPr>
              <a:t>int</a:t>
            </a:r>
            <a:r>
              <a:rPr dirty="0">
                <a:uFill>
                  <a:solidFill/>
                </a:uFill>
                <a:latin typeface="Lucida Sans Typewriter Regular"/>
                <a:ea typeface="Lucida Sans Typewriter Regular"/>
                <a:cs typeface="Lucida Sans Typewriter Regular"/>
                <a:sym typeface="Lucida Sans Typewriter Regular"/>
              </a:rPr>
              <a:t> partition(</a:t>
            </a:r>
            <a:r>
              <a:rPr lang="en-US" dirty="0" err="1">
                <a:uFill>
                  <a:solidFill/>
                </a:uFill>
                <a:latin typeface="Lucida Sans Typewriter Regular"/>
                <a:ea typeface="Lucida Sans Typewriter Regular"/>
                <a:cs typeface="Lucida Sans Typewriter Regular"/>
                <a:sym typeface="Lucida Sans Typewriter Regular"/>
              </a:rPr>
              <a:t>int</a:t>
            </a:r>
            <a:r>
              <a:rPr lang="en-US" dirty="0">
                <a:uFill>
                  <a:solidFill/>
                </a:uFill>
                <a:latin typeface="Lucida Sans Typewriter Regular"/>
                <a:ea typeface="Lucida Sans Typewriter Regular"/>
                <a:cs typeface="Lucida Sans Typewriter Regular"/>
                <a:sym typeface="Lucida Sans Typewriter Regular"/>
              </a:rPr>
              <a:t> </a:t>
            </a:r>
            <a:r>
              <a:rPr dirty="0">
                <a:uFill>
                  <a:solidFill/>
                </a:uFill>
                <a:latin typeface="Lucida Sans Typewriter Regular"/>
                <a:ea typeface="Lucida Sans Typewriter Regular"/>
                <a:cs typeface="Lucida Sans Typewriter Regular"/>
                <a:sym typeface="Lucida Sans Typewriter Regular"/>
              </a:rPr>
              <a:t>a</a:t>
            </a:r>
            <a:r>
              <a:rPr lang="en-US" dirty="0">
                <a:uFill>
                  <a:solidFill/>
                </a:uFill>
                <a:latin typeface="Lucida Sans Typewriter Regular"/>
                <a:ea typeface="Lucida Sans Typewriter Regular"/>
                <a:cs typeface="Lucida Sans Typewriter Regular"/>
                <a:sym typeface="Lucida Sans Typewriter Regular"/>
              </a:rPr>
              <a:t>[]</a:t>
            </a:r>
            <a:r>
              <a:rPr dirty="0">
                <a:uFill>
                  <a:solidFill/>
                </a:uFill>
                <a:latin typeface="Lucida Sans Typewriter Regular"/>
                <a:ea typeface="Lucida Sans Typewriter Regular"/>
                <a:cs typeface="Lucida Sans Typewriter Regular"/>
                <a:sym typeface="Lucida Sans Typewriter Regular"/>
              </a:rPr>
              <a:t>, </a:t>
            </a:r>
            <a:r>
              <a:rPr dirty="0" err="1">
                <a:uFill>
                  <a:solidFill/>
                </a:uFill>
                <a:latin typeface="Lucida Sans Typewriter Regular"/>
                <a:ea typeface="Lucida Sans Typewriter Regular"/>
                <a:cs typeface="Lucida Sans Typewriter Regular"/>
                <a:sym typeface="Lucida Sans Typewriter Regular"/>
              </a:rPr>
              <a:t>int</a:t>
            </a:r>
            <a:r>
              <a:rPr dirty="0">
                <a:uFill>
                  <a:solidFill/>
                </a:uFill>
                <a:latin typeface="Lucida Sans Typewriter Regular"/>
                <a:ea typeface="Lucida Sans Typewriter Regular"/>
                <a:cs typeface="Lucida Sans Typewriter Regular"/>
                <a:sym typeface="Lucida Sans Typewriter Regular"/>
              </a:rPr>
              <a:t> lo, </a:t>
            </a:r>
            <a:r>
              <a:rPr dirty="0" err="1">
                <a:uFill>
                  <a:solidFill/>
                </a:uFill>
                <a:latin typeface="Lucida Sans Typewriter Regular"/>
                <a:ea typeface="Lucida Sans Typewriter Regular"/>
                <a:cs typeface="Lucida Sans Typewriter Regular"/>
                <a:sym typeface="Lucida Sans Typewriter Regular"/>
              </a:rPr>
              <a:t>int</a:t>
            </a:r>
            <a:r>
              <a:rPr dirty="0">
                <a:uFill>
                  <a:solidFill/>
                </a:uFill>
                <a:latin typeface="Lucida Sans Typewriter Regular"/>
                <a:ea typeface="Lucida Sans Typewriter Regular"/>
                <a:cs typeface="Lucida Sans Typewriter Regular"/>
                <a:sym typeface="Lucida Sans Typewriter Regular"/>
              </a:rPr>
              <a:t> hi)</a:t>
            </a: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  </a:t>
            </a:r>
            <a:r>
              <a:rPr dirty="0">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 see previous slide */</a:t>
            </a:r>
            <a:r>
              <a:rPr dirty="0">
                <a:uFill>
                  <a:solidFill/>
                </a:uFill>
                <a:latin typeface="Lucida Sans Typewriter Regular"/>
                <a:ea typeface="Lucida Sans Typewriter Regular"/>
                <a:cs typeface="Lucida Sans Typewriter Regular"/>
                <a:sym typeface="Lucida Sans Typewriter Regular"/>
              </a:rPr>
              <a:t>  }</a:t>
            </a:r>
          </a:p>
          <a:p>
            <a:pPr marL="7224" marR="7224" lvl="0">
              <a:lnSpc>
                <a:spcPct val="140000"/>
              </a:lnSpc>
              <a:defRPr sz="1800">
                <a:solidFill>
                  <a:srgbClr val="000000"/>
                </a:solidFill>
                <a:uFillTx/>
              </a:defRPr>
            </a:pPr>
            <a:endParaRPr dirty="0">
              <a:uFill>
                <a:solidFill/>
              </a:uFill>
              <a:latin typeface="Lucida Sans Typewriter Regular"/>
              <a:ea typeface="Lucida Sans Typewriter Regular"/>
              <a:cs typeface="Lucida Sans Typewriter Regular"/>
              <a:sym typeface="Lucida Sans Typewriter Regular"/>
            </a:endParaRP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void sort(</a:t>
            </a:r>
            <a:r>
              <a:rPr lang="en-US" dirty="0" err="1">
                <a:uFill>
                  <a:solidFill/>
                </a:uFill>
                <a:latin typeface="Lucida Sans Typewriter Regular"/>
                <a:ea typeface="Lucida Sans Typewriter Regular"/>
                <a:cs typeface="Lucida Sans Typewriter Regular"/>
                <a:sym typeface="Lucida Sans Typewriter Regular"/>
              </a:rPr>
              <a:t>int</a:t>
            </a:r>
            <a:r>
              <a:rPr lang="en-US" dirty="0">
                <a:uFill>
                  <a:solidFill/>
                </a:uFill>
                <a:latin typeface="Lucida Sans Typewriter Regular"/>
                <a:ea typeface="Lucida Sans Typewriter Regular"/>
                <a:cs typeface="Lucida Sans Typewriter Regular"/>
                <a:sym typeface="Lucida Sans Typewriter Regular"/>
              </a:rPr>
              <a:t> </a:t>
            </a:r>
            <a:r>
              <a:rPr dirty="0">
                <a:uFill>
                  <a:solidFill/>
                </a:uFill>
                <a:latin typeface="Lucida Sans Typewriter Regular"/>
                <a:ea typeface="Lucida Sans Typewriter Regular"/>
                <a:cs typeface="Lucida Sans Typewriter Regular"/>
                <a:sym typeface="Lucida Sans Typewriter Regular"/>
              </a:rPr>
              <a:t>a</a:t>
            </a:r>
            <a:r>
              <a:rPr lang="en-US" dirty="0">
                <a:uFill>
                  <a:solidFill/>
                </a:uFill>
                <a:latin typeface="Lucida Sans Typewriter Regular"/>
                <a:ea typeface="Lucida Sans Typewriter Regular"/>
                <a:cs typeface="Lucida Sans Typewriter Regular"/>
                <a:sym typeface="Lucida Sans Typewriter Regular"/>
              </a:rPr>
              <a:t>[]</a:t>
            </a:r>
            <a:r>
              <a:rPr dirty="0">
                <a:uFill>
                  <a:solidFill/>
                </a:uFill>
                <a:latin typeface="Lucida Sans Typewriter Regular"/>
                <a:ea typeface="Lucida Sans Typewriter Regular"/>
                <a:cs typeface="Lucida Sans Typewriter Regular"/>
                <a:sym typeface="Lucida Sans Typewriter Regular"/>
              </a:rPr>
              <a:t>)</a:t>
            </a: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a:t>
            </a: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a:t>
            </a:r>
            <a:r>
              <a:rPr dirty="0" err="1">
                <a:uFill>
                  <a:solidFill/>
                </a:uFill>
                <a:latin typeface="Lucida Sans Typewriter Regular"/>
                <a:ea typeface="Lucida Sans Typewriter Regular"/>
                <a:cs typeface="Lucida Sans Typewriter Regular"/>
                <a:sym typeface="Lucida Sans Typewriter Regular"/>
              </a:rPr>
              <a:t>StdRandom.shuffle</a:t>
            </a:r>
            <a:r>
              <a:rPr dirty="0">
                <a:uFill>
                  <a:solidFill/>
                </a:uFill>
                <a:latin typeface="Lucida Sans Typewriter Regular"/>
                <a:ea typeface="Lucida Sans Typewriter Regular"/>
                <a:cs typeface="Lucida Sans Typewriter Regular"/>
                <a:sym typeface="Lucida Sans Typewriter Regular"/>
              </a:rPr>
              <a:t>(a);</a:t>
            </a: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sort(a, 0, </a:t>
            </a:r>
            <a:r>
              <a:rPr dirty="0" err="1">
                <a:uFill>
                  <a:solidFill/>
                </a:uFill>
                <a:latin typeface="Lucida Sans Typewriter Regular"/>
                <a:ea typeface="Lucida Sans Typewriter Regular"/>
                <a:cs typeface="Lucida Sans Typewriter Regular"/>
                <a:sym typeface="Lucida Sans Typewriter Regular"/>
              </a:rPr>
              <a:t>a.length</a:t>
            </a:r>
            <a:r>
              <a:rPr dirty="0">
                <a:uFill>
                  <a:solidFill/>
                </a:uFill>
                <a:latin typeface="Lucida Sans Typewriter Regular"/>
                <a:ea typeface="Lucida Sans Typewriter Regular"/>
                <a:cs typeface="Lucida Sans Typewriter Regular"/>
                <a:sym typeface="Lucida Sans Typewriter Regular"/>
              </a:rPr>
              <a:t> - 1);</a:t>
            </a: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a:t>
            </a:r>
          </a:p>
          <a:p>
            <a:pPr marL="7224" marR="7224" lvl="0">
              <a:lnSpc>
                <a:spcPct val="140000"/>
              </a:lnSpc>
              <a:defRPr sz="1800">
                <a:solidFill>
                  <a:srgbClr val="000000"/>
                </a:solidFill>
                <a:uFillTx/>
              </a:defRPr>
            </a:pPr>
            <a:endParaRPr dirty="0">
              <a:uFill>
                <a:solidFill/>
              </a:uFill>
              <a:latin typeface="Lucida Sans Typewriter Regular"/>
              <a:ea typeface="Lucida Sans Typewriter Regular"/>
              <a:cs typeface="Lucida Sans Typewriter Regular"/>
              <a:sym typeface="Lucida Sans Typewriter Regular"/>
            </a:endParaRP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void sort(</a:t>
            </a:r>
            <a:r>
              <a:rPr lang="en-US" dirty="0" err="1">
                <a:uFill>
                  <a:solidFill/>
                </a:uFill>
                <a:latin typeface="Lucida Sans Typewriter Regular"/>
                <a:ea typeface="Lucida Sans Typewriter Regular"/>
                <a:cs typeface="Lucida Sans Typewriter Regular"/>
                <a:sym typeface="Lucida Sans Typewriter Regular"/>
              </a:rPr>
              <a:t>int</a:t>
            </a:r>
            <a:r>
              <a:rPr lang="en-US" dirty="0">
                <a:uFill>
                  <a:solidFill/>
                </a:uFill>
                <a:latin typeface="Lucida Sans Typewriter Regular"/>
                <a:ea typeface="Lucida Sans Typewriter Regular"/>
                <a:cs typeface="Lucida Sans Typewriter Regular"/>
                <a:sym typeface="Lucida Sans Typewriter Regular"/>
              </a:rPr>
              <a:t> a[]</a:t>
            </a:r>
            <a:r>
              <a:rPr dirty="0">
                <a:uFill>
                  <a:solidFill/>
                </a:uFill>
                <a:latin typeface="Lucida Sans Typewriter Regular"/>
                <a:ea typeface="Lucida Sans Typewriter Regular"/>
                <a:cs typeface="Lucida Sans Typewriter Regular"/>
                <a:sym typeface="Lucida Sans Typewriter Regular"/>
              </a:rPr>
              <a:t>, </a:t>
            </a:r>
            <a:r>
              <a:rPr dirty="0" err="1">
                <a:uFill>
                  <a:solidFill/>
                </a:uFill>
                <a:latin typeface="Lucida Sans Typewriter Regular"/>
                <a:ea typeface="Lucida Sans Typewriter Regular"/>
                <a:cs typeface="Lucida Sans Typewriter Regular"/>
                <a:sym typeface="Lucida Sans Typewriter Regular"/>
              </a:rPr>
              <a:t>int</a:t>
            </a:r>
            <a:r>
              <a:rPr dirty="0">
                <a:uFill>
                  <a:solidFill/>
                </a:uFill>
                <a:latin typeface="Lucida Sans Typewriter Regular"/>
                <a:ea typeface="Lucida Sans Typewriter Regular"/>
                <a:cs typeface="Lucida Sans Typewriter Regular"/>
                <a:sym typeface="Lucida Sans Typewriter Regular"/>
              </a:rPr>
              <a:t> lo, </a:t>
            </a:r>
            <a:r>
              <a:rPr dirty="0" err="1">
                <a:uFill>
                  <a:solidFill/>
                </a:uFill>
                <a:latin typeface="Lucida Sans Typewriter Regular"/>
                <a:ea typeface="Lucida Sans Typewriter Regular"/>
                <a:cs typeface="Lucida Sans Typewriter Regular"/>
                <a:sym typeface="Lucida Sans Typewriter Regular"/>
              </a:rPr>
              <a:t>int</a:t>
            </a:r>
            <a:r>
              <a:rPr dirty="0">
                <a:uFill>
                  <a:solidFill/>
                </a:uFill>
                <a:latin typeface="Lucida Sans Typewriter Regular"/>
                <a:ea typeface="Lucida Sans Typewriter Regular"/>
                <a:cs typeface="Lucida Sans Typewriter Regular"/>
                <a:sym typeface="Lucida Sans Typewriter Regular"/>
              </a:rPr>
              <a:t> hi)</a:t>
            </a: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a:t>
            </a: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if (hi &lt;= lo) return;</a:t>
            </a: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a:t>
            </a:r>
            <a:r>
              <a:rPr dirty="0" err="1">
                <a:uFill>
                  <a:solidFill/>
                </a:uFill>
                <a:latin typeface="Lucida Sans Typewriter Regular"/>
                <a:ea typeface="Lucida Sans Typewriter Regular"/>
                <a:cs typeface="Lucida Sans Typewriter Regular"/>
                <a:sym typeface="Lucida Sans Typewriter Regular"/>
              </a:rPr>
              <a:t>int</a:t>
            </a:r>
            <a:r>
              <a:rPr dirty="0">
                <a:uFill>
                  <a:solidFill/>
                </a:uFill>
                <a:latin typeface="Lucida Sans Typewriter Regular"/>
                <a:ea typeface="Lucida Sans Typewriter Regular"/>
                <a:cs typeface="Lucida Sans Typewriter Regular"/>
                <a:sym typeface="Lucida Sans Typewriter Regular"/>
              </a:rPr>
              <a:t> j = partition(a, lo, hi);</a:t>
            </a: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sort(a, lo, j-1);</a:t>
            </a: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sort(a, j+1, hi);</a:t>
            </a: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a:t>
            </a: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a:t>
            </a:r>
          </a:p>
        </p:txBody>
      </p:sp>
      <p:sp>
        <p:nvSpPr>
          <p:cNvPr id="191" name="Shape 191"/>
          <p:cNvSpPr/>
          <p:nvPr/>
        </p:nvSpPr>
        <p:spPr>
          <a:xfrm>
            <a:off x="10231966" y="4316024"/>
            <a:ext cx="2527301" cy="97028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lvl="0" algn="ctr">
              <a:lnSpc>
                <a:spcPct val="140000"/>
              </a:lnSpc>
              <a:defRPr sz="1800">
                <a:solidFill>
                  <a:srgbClr val="000000"/>
                </a:solidFill>
                <a:uFillTx/>
              </a:defRPr>
            </a:pPr>
            <a:r>
              <a:rPr sz="1600">
                <a:solidFill>
                  <a:srgbClr val="8D3124"/>
                </a:solidFill>
                <a:uFill>
                  <a:solidFill>
                    <a:srgbClr val="8D3124"/>
                  </a:solidFill>
                </a:uFill>
              </a:rPr>
              <a:t>shuffle needed for performance guarantee</a:t>
            </a:r>
          </a:p>
          <a:p>
            <a:pPr lvl="0" algn="ctr">
              <a:lnSpc>
                <a:spcPct val="140000"/>
              </a:lnSpc>
              <a:defRPr sz="1800">
                <a:solidFill>
                  <a:srgbClr val="000000"/>
                </a:solidFill>
                <a:uFillTx/>
              </a:defRPr>
            </a:pPr>
            <a:r>
              <a:rPr sz="1600">
                <a:solidFill>
                  <a:srgbClr val="8D3124"/>
                </a:solidFill>
                <a:uFill>
                  <a:solidFill>
                    <a:srgbClr val="8D3124"/>
                  </a:solidFill>
                </a:uFill>
              </a:rPr>
              <a:t>(stay tuned)</a:t>
            </a:r>
          </a:p>
        </p:txBody>
      </p:sp>
      <p:sp>
        <p:nvSpPr>
          <p:cNvPr id="192" name="Shape 192"/>
          <p:cNvSpPr/>
          <p:nvPr/>
        </p:nvSpPr>
        <p:spPr>
          <a:xfrm>
            <a:off x="8902700" y="4749800"/>
            <a:ext cx="1284400" cy="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a:spLocks noGrp="1"/>
          </p:cNvSpPr>
          <p:nvPr>
            <p:ph type="title"/>
          </p:nvPr>
        </p:nvSpPr>
        <p:spPr>
          <a:prstGeom prst="rect">
            <a:avLst/>
          </a:prstGeom>
        </p:spPr>
        <p:txBody>
          <a:bodyPr/>
          <a:lstStyle/>
          <a:p>
            <a:pPr lvl="0">
              <a:defRPr sz="1800">
                <a:uFillTx/>
              </a:defRPr>
            </a:pPr>
            <a:r>
              <a:rPr sz="2800">
                <a:uFill>
                  <a:solidFill/>
                </a:uFill>
              </a:rPr>
              <a:t>Quicksort trace</a:t>
            </a:r>
          </a:p>
        </p:txBody>
      </p:sp>
      <p:sp>
        <p:nvSpPr>
          <p:cNvPr id="195" name="Shape 195"/>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35</a:t>
            </a:fld>
            <a:endParaRPr sz="1200">
              <a:uFill>
                <a:solidFill/>
              </a:uFill>
            </a:endParaRPr>
          </a:p>
        </p:txBody>
      </p:sp>
      <p:pic>
        <p:nvPicPr>
          <p:cNvPr id="2" name="Picture 1"/>
          <p:cNvPicPr>
            <a:picLocks noChangeAspect="1"/>
          </p:cNvPicPr>
          <p:nvPr/>
        </p:nvPicPr>
        <p:blipFill>
          <a:blip r:embed="rId2"/>
          <a:stretch>
            <a:fillRect/>
          </a:stretch>
        </p:blipFill>
        <p:spPr>
          <a:xfrm>
            <a:off x="812800" y="2028410"/>
            <a:ext cx="11127409" cy="6805603"/>
          </a:xfrm>
          <a:prstGeom prst="rect">
            <a:avLst/>
          </a:prstGeom>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0" name="quick-sort.mov"/>
          <p:cNvPicPr/>
          <p:nvPr>
            <a:videoFile r:link="rId2"/>
            <p:extLst>
              <p:ext uri="{DAA4B4D4-6D71-4841-9C94-3DE7FCFB9230}">
                <p14:media xmlns:p14="http://schemas.microsoft.com/office/powerpoint/2010/main" r:embed="rId1"/>
              </p:ext>
            </p:extLst>
          </p:nvPr>
        </p:nvPicPr>
        <p:blipFill>
          <a:blip r:embed="rId5"/>
          <a:stretch>
            <a:fillRect/>
          </a:stretch>
        </p:blipFill>
        <p:spPr>
          <a:xfrm rot="16200000">
            <a:off x="1117599" y="2044700"/>
            <a:ext cx="6858001" cy="6858000"/>
          </a:xfrm>
          <a:prstGeom prst="rect">
            <a:avLst/>
          </a:prstGeom>
        </p:spPr>
      </p:pic>
      <p:sp>
        <p:nvSpPr>
          <p:cNvPr id="201" name="Shape 201"/>
          <p:cNvSpPr>
            <a:spLocks noGrp="1"/>
          </p:cNvSpPr>
          <p:nvPr>
            <p:ph type="title"/>
          </p:nvPr>
        </p:nvSpPr>
        <p:spPr>
          <a:prstGeom prst="rect">
            <a:avLst/>
          </a:prstGeom>
        </p:spPr>
        <p:txBody>
          <a:bodyPr/>
          <a:lstStyle/>
          <a:p>
            <a:pPr lvl="0">
              <a:defRPr sz="1800">
                <a:uFillTx/>
              </a:defRPr>
            </a:pPr>
            <a:r>
              <a:rPr sz="2800">
                <a:uFill>
                  <a:solidFill/>
                </a:uFill>
              </a:rPr>
              <a:t>Quicksort animation</a:t>
            </a:r>
          </a:p>
        </p:txBody>
      </p:sp>
      <p:sp>
        <p:nvSpPr>
          <p:cNvPr id="202" name="Shape 202"/>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36</a:t>
            </a:fld>
            <a:endParaRPr sz="1200">
              <a:uFill>
                <a:solidFill/>
              </a:uFill>
            </a:endParaRPr>
          </a:p>
        </p:txBody>
      </p:sp>
      <p:sp>
        <p:nvSpPr>
          <p:cNvPr id="203" name="Shape 203"/>
          <p:cNvSpPr/>
          <p:nvPr/>
        </p:nvSpPr>
        <p:spPr>
          <a:xfrm>
            <a:off x="1168400" y="9004300"/>
            <a:ext cx="4886786" cy="3048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400">
                <a:solidFill>
                  <a:srgbClr val="606060"/>
                </a:solidFill>
                <a:latin typeface="Lucida Sans Typewriter Regular"/>
                <a:ea typeface="Lucida Sans Typewriter Regular"/>
                <a:cs typeface="Lucida Sans Typewriter Regular"/>
                <a:sym typeface="Lucida Sans Typewriter Regular"/>
              </a:defRPr>
            </a:lvl1pPr>
          </a:lstStyle>
          <a:p>
            <a:pPr lvl="0">
              <a:defRPr sz="1800">
                <a:solidFill>
                  <a:srgbClr val="000000"/>
                </a:solidFill>
                <a:uFillTx/>
              </a:defRPr>
            </a:pPr>
            <a:r>
              <a:rPr sz="1400">
                <a:solidFill>
                  <a:srgbClr val="606060"/>
                </a:solidFill>
                <a:uFill>
                  <a:solidFill>
                    <a:srgbClr val="8D3124"/>
                  </a:solidFill>
                </a:uFill>
              </a:rPr>
              <a:t>http://www.sorting-algorithms.com/quick-sort</a:t>
            </a:r>
          </a:p>
        </p:txBody>
      </p:sp>
      <p:sp>
        <p:nvSpPr>
          <p:cNvPr id="204" name="Shape 204"/>
          <p:cNvSpPr/>
          <p:nvPr/>
        </p:nvSpPr>
        <p:spPr>
          <a:xfrm>
            <a:off x="1117600" y="1587500"/>
            <a:ext cx="1961222"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b="1">
                <a:latin typeface="Lucida Grande"/>
                <a:ea typeface="Lucida Grande"/>
                <a:cs typeface="Lucida Grande"/>
                <a:sym typeface="Lucida Grande"/>
              </a:defRPr>
            </a:lvl1pPr>
          </a:lstStyle>
          <a:p>
            <a:pPr lvl="0">
              <a:defRPr sz="1800" b="0">
                <a:solidFill>
                  <a:srgbClr val="000000"/>
                </a:solidFill>
                <a:uFillTx/>
              </a:defRPr>
            </a:pPr>
            <a:r>
              <a:rPr sz="1600" b="1">
                <a:solidFill>
                  <a:srgbClr val="8D3124"/>
                </a:solidFill>
                <a:uFill>
                  <a:solidFill>
                    <a:srgbClr val="8D3124"/>
                  </a:solidFill>
                </a:uFill>
              </a:rPr>
              <a:t>50 random items</a:t>
            </a:r>
          </a:p>
        </p:txBody>
      </p:sp>
      <p:grpSp>
        <p:nvGrpSpPr>
          <p:cNvPr id="213" name="Group 213"/>
          <p:cNvGrpSpPr/>
          <p:nvPr/>
        </p:nvGrpSpPr>
        <p:grpSpPr>
          <a:xfrm>
            <a:off x="8801100" y="7658100"/>
            <a:ext cx="3378463" cy="1371600"/>
            <a:chOff x="0" y="0"/>
            <a:chExt cx="3378462" cy="1371600"/>
          </a:xfrm>
        </p:grpSpPr>
        <p:sp>
          <p:nvSpPr>
            <p:cNvPr id="205" name="Shape 205"/>
            <p:cNvSpPr/>
            <p:nvPr/>
          </p:nvSpPr>
          <p:spPr>
            <a:xfrm>
              <a:off x="0" y="431800"/>
              <a:ext cx="1219200" cy="114300"/>
            </a:xfrm>
            <a:prstGeom prst="rect">
              <a:avLst/>
            </a:prstGeom>
            <a:solidFill>
              <a:srgbClr val="000000"/>
            </a:solidFill>
            <a:ln w="12700" cap="flat">
              <a:noFill/>
              <a:round/>
            </a:ln>
            <a:effectLst/>
          </p:spPr>
          <p:txBody>
            <a:bodyPr wrap="square" lIns="0" tIns="0" rIns="0" bIns="0" numCol="1" anchor="t">
              <a:noAutofit/>
            </a:bodyPr>
            <a:lstStyle/>
            <a:p>
              <a:pPr marL="7224" marR="7224" lvl="0">
                <a:lnSpc>
                  <a:spcPct val="120000"/>
                </a:lnSpc>
                <a:defRPr sz="2200">
                  <a:solidFill>
                    <a:srgbClr val="005493"/>
                  </a:solidFill>
                  <a:uFill>
                    <a:solidFill>
                      <a:srgbClr val="0048AA"/>
                    </a:solidFill>
                  </a:uFill>
                </a:defRPr>
              </a:pPr>
              <a:endParaRPr/>
            </a:p>
          </p:txBody>
        </p:sp>
        <p:sp>
          <p:nvSpPr>
            <p:cNvPr id="206" name="Shape 206"/>
            <p:cNvSpPr/>
            <p:nvPr/>
          </p:nvSpPr>
          <p:spPr>
            <a:xfrm>
              <a:off x="0" y="762000"/>
              <a:ext cx="1219200" cy="114300"/>
            </a:xfrm>
            <a:prstGeom prst="rect">
              <a:avLst/>
            </a:prstGeom>
            <a:solidFill>
              <a:srgbClr val="606060"/>
            </a:solidFill>
            <a:ln w="12700" cap="flat">
              <a:noFill/>
              <a:round/>
            </a:ln>
            <a:effectLst/>
          </p:spPr>
          <p:txBody>
            <a:bodyPr wrap="square" lIns="0" tIns="0" rIns="0" bIns="0" numCol="1" anchor="t">
              <a:noAutofit/>
            </a:bodyPr>
            <a:lstStyle/>
            <a:p>
              <a:pPr marL="7224" marR="7224" lvl="0">
                <a:lnSpc>
                  <a:spcPct val="120000"/>
                </a:lnSpc>
                <a:defRPr sz="2200">
                  <a:solidFill>
                    <a:srgbClr val="005493"/>
                  </a:solidFill>
                  <a:uFill>
                    <a:solidFill>
                      <a:srgbClr val="0048AA"/>
                    </a:solidFill>
                  </a:uFill>
                </a:defRPr>
              </a:pPr>
              <a:endParaRPr/>
            </a:p>
          </p:txBody>
        </p:sp>
        <p:sp>
          <p:nvSpPr>
            <p:cNvPr id="207" name="Shape 207"/>
            <p:cNvSpPr/>
            <p:nvPr/>
          </p:nvSpPr>
          <p:spPr>
            <a:xfrm>
              <a:off x="1371600" y="342900"/>
              <a:ext cx="954350" cy="3302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a:solidFill>
                    <a:srgbClr val="000000"/>
                  </a:solidFill>
                  <a:uFill>
                    <a:solidFill>
                      <a:srgbClr val="000000"/>
                    </a:solidFill>
                  </a:uFill>
                </a:defRPr>
              </a:lvl1pPr>
            </a:lstStyle>
            <a:p>
              <a:pPr lvl="0">
                <a:defRPr sz="1800">
                  <a:uFillTx/>
                </a:defRPr>
              </a:pPr>
              <a:r>
                <a:rPr sz="1600">
                  <a:uFill>
                    <a:solidFill/>
                  </a:uFill>
                </a:rPr>
                <a:t>in order</a:t>
              </a:r>
            </a:p>
          </p:txBody>
        </p:sp>
        <p:sp>
          <p:nvSpPr>
            <p:cNvPr id="208" name="Shape 208"/>
            <p:cNvSpPr/>
            <p:nvPr/>
          </p:nvSpPr>
          <p:spPr>
            <a:xfrm>
              <a:off x="1371600" y="685800"/>
              <a:ext cx="1803564" cy="3302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a:solidFill>
                    <a:srgbClr val="000000"/>
                  </a:solidFill>
                  <a:uFill>
                    <a:solidFill>
                      <a:srgbClr val="000000"/>
                    </a:solidFill>
                  </a:uFill>
                </a:defRPr>
              </a:lvl1pPr>
            </a:lstStyle>
            <a:p>
              <a:pPr lvl="0">
                <a:defRPr sz="1800">
                  <a:uFillTx/>
                </a:defRPr>
              </a:pPr>
              <a:r>
                <a:rPr sz="1600">
                  <a:uFill>
                    <a:solidFill/>
                  </a:uFill>
                </a:rPr>
                <a:t>current subarray</a:t>
              </a:r>
            </a:p>
          </p:txBody>
        </p:sp>
        <p:sp>
          <p:nvSpPr>
            <p:cNvPr id="209" name="Shape 209"/>
            <p:cNvSpPr/>
            <p:nvPr/>
          </p:nvSpPr>
          <p:spPr>
            <a:xfrm>
              <a:off x="1028700" y="25400"/>
              <a:ext cx="190500" cy="1905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8D3124"/>
            </a:solidFill>
            <a:ln w="12700" cap="flat">
              <a:noFill/>
              <a:round/>
            </a:ln>
            <a:effectLst/>
          </p:spPr>
          <p:txBody>
            <a:bodyPr wrap="square" lIns="0" tIns="0" rIns="0" bIns="0" numCol="1" anchor="t">
              <a:noAutofit/>
            </a:bodyPr>
            <a:lstStyle/>
            <a:p>
              <a:pPr marL="7224" marR="7224" lvl="0">
                <a:lnSpc>
                  <a:spcPct val="120000"/>
                </a:lnSpc>
                <a:defRPr sz="2200">
                  <a:solidFill>
                    <a:srgbClr val="005493"/>
                  </a:solidFill>
                  <a:uFill>
                    <a:solidFill>
                      <a:srgbClr val="0048AA"/>
                    </a:solidFill>
                  </a:uFill>
                </a:defRPr>
              </a:pPr>
              <a:endParaRPr/>
            </a:p>
          </p:txBody>
        </p:sp>
        <p:sp>
          <p:nvSpPr>
            <p:cNvPr id="210" name="Shape 210"/>
            <p:cNvSpPr/>
            <p:nvPr/>
          </p:nvSpPr>
          <p:spPr>
            <a:xfrm>
              <a:off x="1384300" y="0"/>
              <a:ext cx="1994163" cy="3302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a:solidFill>
                    <a:srgbClr val="000000"/>
                  </a:solidFill>
                  <a:uFill>
                    <a:solidFill>
                      <a:srgbClr val="000000"/>
                    </a:solidFill>
                  </a:uFill>
                </a:defRPr>
              </a:lvl1pPr>
            </a:lstStyle>
            <a:p>
              <a:pPr lvl="0">
                <a:defRPr sz="1800">
                  <a:uFillTx/>
                </a:defRPr>
              </a:pPr>
              <a:r>
                <a:rPr sz="1600">
                  <a:uFill>
                    <a:solidFill/>
                  </a:uFill>
                </a:rPr>
                <a:t>algorithm position</a:t>
              </a:r>
            </a:p>
          </p:txBody>
        </p:sp>
        <p:sp>
          <p:nvSpPr>
            <p:cNvPr id="211" name="Shape 211"/>
            <p:cNvSpPr/>
            <p:nvPr/>
          </p:nvSpPr>
          <p:spPr>
            <a:xfrm>
              <a:off x="0" y="1117600"/>
              <a:ext cx="1219200" cy="114300"/>
            </a:xfrm>
            <a:prstGeom prst="rect">
              <a:avLst/>
            </a:prstGeom>
            <a:solidFill>
              <a:srgbClr val="606060">
                <a:alpha val="58000"/>
              </a:srgbClr>
            </a:solidFill>
            <a:ln w="12700" cap="flat">
              <a:noFill/>
              <a:round/>
            </a:ln>
            <a:effectLst/>
          </p:spPr>
          <p:txBody>
            <a:bodyPr wrap="square" lIns="0" tIns="0" rIns="0" bIns="0" numCol="1" anchor="t">
              <a:noAutofit/>
            </a:bodyPr>
            <a:lstStyle/>
            <a:p>
              <a:pPr marL="7224" marR="7224" lvl="0">
                <a:lnSpc>
                  <a:spcPct val="120000"/>
                </a:lnSpc>
                <a:defRPr sz="2200">
                  <a:solidFill>
                    <a:srgbClr val="005493"/>
                  </a:solidFill>
                  <a:uFill>
                    <a:solidFill>
                      <a:srgbClr val="0048AA"/>
                    </a:solidFill>
                  </a:uFill>
                </a:defRPr>
              </a:pPr>
              <a:endParaRPr/>
            </a:p>
          </p:txBody>
        </p:sp>
        <p:sp>
          <p:nvSpPr>
            <p:cNvPr id="212" name="Shape 212"/>
            <p:cNvSpPr/>
            <p:nvPr/>
          </p:nvSpPr>
          <p:spPr>
            <a:xfrm>
              <a:off x="1371600" y="1041400"/>
              <a:ext cx="1345570" cy="3302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a:solidFill>
                    <a:srgbClr val="000000"/>
                  </a:solidFill>
                  <a:uFill>
                    <a:solidFill>
                      <a:srgbClr val="000000"/>
                    </a:solidFill>
                  </a:uFill>
                </a:defRPr>
              </a:lvl1pPr>
            </a:lstStyle>
            <a:p>
              <a:pPr lvl="0">
                <a:defRPr sz="1800">
                  <a:uFillTx/>
                </a:defRPr>
              </a:pPr>
              <a:r>
                <a:rPr sz="1600">
                  <a:uFill>
                    <a:solidFill/>
                  </a:uFill>
                </a:rPr>
                <a:t>not in order</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500" fill="hold"/>
                                        <p:tgtEl>
                                          <p:spTgt spid="20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00"/>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hape 217"/>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37</a:t>
            </a:fld>
            <a:endParaRPr sz="1200">
              <a:uFill>
                <a:solidFill/>
              </a:uFill>
            </a:endParaRPr>
          </a:p>
        </p:txBody>
      </p:sp>
      <p:sp>
        <p:nvSpPr>
          <p:cNvPr id="218" name="Shape 218"/>
          <p:cNvSpPr>
            <a:spLocks noGrp="1"/>
          </p:cNvSpPr>
          <p:nvPr>
            <p:ph type="title"/>
          </p:nvPr>
        </p:nvSpPr>
        <p:spPr>
          <a:prstGeom prst="rect">
            <a:avLst/>
          </a:prstGeom>
        </p:spPr>
        <p:txBody>
          <a:bodyPr/>
          <a:lstStyle/>
          <a:p>
            <a:pPr lvl="0">
              <a:defRPr sz="1800">
                <a:uFillTx/>
              </a:defRPr>
            </a:pPr>
            <a:r>
              <a:rPr sz="2800">
                <a:uFill>
                  <a:solidFill/>
                </a:uFill>
              </a:rPr>
              <a:t>Quicksort:  implementation details</a:t>
            </a:r>
          </a:p>
        </p:txBody>
      </p:sp>
      <p:sp>
        <p:nvSpPr>
          <p:cNvPr id="219" name="Shape 219"/>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Partitioning in-place.  </a:t>
            </a:r>
            <a:r>
              <a:rPr sz="2400">
                <a:uFill>
                  <a:solidFill/>
                </a:uFill>
              </a:rPr>
              <a:t>Using an extra array makes partitioning easier</a:t>
            </a:r>
            <a:br>
              <a:rPr sz="2400">
                <a:uFill>
                  <a:solidFill/>
                </a:uFill>
              </a:rPr>
            </a:br>
            <a:r>
              <a:rPr sz="2400">
                <a:uFill>
                  <a:solidFill/>
                </a:uFill>
              </a:rPr>
              <a:t>(and stable), but is not worth the cost.</a:t>
            </a:r>
          </a:p>
          <a:p>
            <a:pPr lvl="0">
              <a:defRPr sz="1800">
                <a:solidFill>
                  <a:srgbClr val="000000"/>
                </a:solidFill>
                <a:uFillTx/>
              </a:defRPr>
            </a:pPr>
            <a:br>
              <a:rPr sz="2400">
                <a:uFill>
                  <a:solidFill/>
                </a:uFill>
              </a:rPr>
            </a:br>
            <a:r>
              <a:rPr sz="2400">
                <a:solidFill>
                  <a:srgbClr val="005493"/>
                </a:solidFill>
                <a:uFill>
                  <a:solidFill>
                    <a:srgbClr val="0048AA"/>
                  </a:solidFill>
                </a:uFill>
              </a:rPr>
              <a:t>Terminating the loop.  </a:t>
            </a:r>
            <a:r>
              <a:rPr sz="2400">
                <a:uFill>
                  <a:solidFill/>
                </a:uFill>
              </a:rPr>
              <a:t>Testing whether the pointers cross is trickier</a:t>
            </a:r>
            <a:br>
              <a:rPr sz="2400">
                <a:uFill>
                  <a:solidFill/>
                </a:uFill>
              </a:rPr>
            </a:br>
            <a:r>
              <a:rPr sz="2400">
                <a:uFill>
                  <a:solidFill/>
                </a:uFill>
              </a:rPr>
              <a:t>than it might seem.</a:t>
            </a:r>
          </a:p>
          <a:p>
            <a:pPr lvl="0">
              <a:defRPr sz="1800">
                <a:solidFill>
                  <a:srgbClr val="000000"/>
                </a:solidFill>
                <a:uFillTx/>
              </a:defRPr>
            </a:pPr>
            <a:br>
              <a:rPr sz="2400">
                <a:uFill>
                  <a:solidFill/>
                </a:uFill>
              </a:rPr>
            </a:br>
            <a:r>
              <a:rPr sz="2400">
                <a:solidFill>
                  <a:srgbClr val="005493"/>
                </a:solidFill>
                <a:uFill>
                  <a:solidFill>
                    <a:srgbClr val="0048AA"/>
                  </a:solidFill>
                </a:uFill>
              </a:rPr>
              <a:t>Equal keys.  </a:t>
            </a:r>
            <a:r>
              <a:rPr sz="2400">
                <a:uFill>
                  <a:solidFill/>
                </a:uFill>
              </a:rPr>
              <a:t>When duplicates are present, it is (counter-intuitively)</a:t>
            </a:r>
            <a:br>
              <a:rPr sz="2400">
                <a:uFill>
                  <a:solidFill/>
                </a:uFill>
              </a:rPr>
            </a:br>
            <a:r>
              <a:rPr sz="2400">
                <a:uFill>
                  <a:solidFill/>
                </a:uFill>
              </a:rPr>
              <a:t>better to stop scans on keys equal to the partitioning item's key.</a:t>
            </a:r>
          </a:p>
          <a:p>
            <a:pPr lvl="0">
              <a:defRPr sz="1800">
                <a:solidFill>
                  <a:srgbClr val="000000"/>
                </a:solidFill>
                <a:uFillTx/>
              </a:defRPr>
            </a:pPr>
            <a:br>
              <a:rPr sz="2400">
                <a:uFill>
                  <a:solidFill/>
                </a:uFill>
              </a:rPr>
            </a:br>
            <a:r>
              <a:rPr sz="2400">
                <a:solidFill>
                  <a:srgbClr val="005493"/>
                </a:solidFill>
                <a:uFill>
                  <a:solidFill>
                    <a:srgbClr val="0048AA"/>
                  </a:solidFill>
                </a:uFill>
              </a:rPr>
              <a:t>Preserving randomness.  </a:t>
            </a:r>
            <a:r>
              <a:rPr sz="2400">
                <a:uFill>
                  <a:solidFill/>
                </a:uFill>
              </a:rPr>
              <a:t>Shuffling is needed for performance guarantee.</a:t>
            </a:r>
          </a:p>
          <a:p>
            <a:pPr lvl="0">
              <a:defRPr sz="1800">
                <a:solidFill>
                  <a:srgbClr val="000000"/>
                </a:solidFill>
                <a:uFillTx/>
              </a:defRPr>
            </a:pPr>
            <a:r>
              <a:rPr sz="2400">
                <a:solidFill>
                  <a:srgbClr val="005493"/>
                </a:solidFill>
                <a:uFill>
                  <a:solidFill>
                    <a:srgbClr val="0048AA"/>
                  </a:solidFill>
                </a:uFill>
              </a:rPr>
              <a:t>Equivalent alternative.  </a:t>
            </a:r>
            <a:r>
              <a:rPr sz="2400">
                <a:uFill>
                  <a:solidFill/>
                </a:uFill>
              </a:rPr>
              <a:t>Pick a random partitioning item in each subarray.</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2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2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2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1" build="p" animBg="1" advAuto="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3" name="Shape 223"/>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38</a:t>
            </a:fld>
            <a:endParaRPr sz="1200">
              <a:uFill>
                <a:solidFill/>
              </a:uFill>
            </a:endParaRPr>
          </a:p>
        </p:txBody>
      </p:sp>
      <p:sp>
        <p:nvSpPr>
          <p:cNvPr id="224" name="Shape 224"/>
          <p:cNvSpPr>
            <a:spLocks noGrp="1"/>
          </p:cNvSpPr>
          <p:nvPr>
            <p:ph type="title"/>
          </p:nvPr>
        </p:nvSpPr>
        <p:spPr>
          <a:prstGeom prst="rect">
            <a:avLst/>
          </a:prstGeom>
        </p:spPr>
        <p:txBody>
          <a:bodyPr/>
          <a:lstStyle/>
          <a:p>
            <a:pPr lvl="0">
              <a:defRPr sz="1800">
                <a:uFillTx/>
              </a:defRPr>
            </a:pPr>
            <a:r>
              <a:rPr sz="2800">
                <a:uFill>
                  <a:solidFill/>
                </a:uFill>
              </a:rPr>
              <a:t>Quicksort:  empirical analysis (1961)</a:t>
            </a:r>
          </a:p>
        </p:txBody>
      </p:sp>
      <p:sp>
        <p:nvSpPr>
          <p:cNvPr id="225" name="Shape 225"/>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Running time estimates:</a:t>
            </a:r>
          </a:p>
          <a:p>
            <a:pPr lvl="1">
              <a:defRPr sz="1800">
                <a:uFillTx/>
              </a:defRPr>
            </a:pPr>
            <a:r>
              <a:rPr sz="2400">
                <a:uFill>
                  <a:solidFill/>
                </a:uFill>
              </a:rPr>
              <a:t>Algol 60 implementation.</a:t>
            </a:r>
          </a:p>
          <a:p>
            <a:pPr lvl="1">
              <a:defRPr sz="1800">
                <a:uFillTx/>
              </a:defRPr>
            </a:pPr>
            <a:r>
              <a:rPr sz="2400">
                <a:uFill>
                  <a:solidFill/>
                </a:uFill>
              </a:rPr>
              <a:t>National-Elliott 405 computer.</a:t>
            </a:r>
          </a:p>
        </p:txBody>
      </p:sp>
      <p:pic>
        <p:nvPicPr>
          <p:cNvPr id="226" name="mergesort-quicksort-hoare.pdf"/>
          <p:cNvPicPr/>
          <p:nvPr/>
        </p:nvPicPr>
        <p:blipFill>
          <a:blip r:embed="rId3"/>
          <a:srcRect l="1307" t="30934" r="55555" b="53156"/>
          <a:stretch>
            <a:fillRect/>
          </a:stretch>
        </p:blipFill>
        <p:spPr>
          <a:xfrm>
            <a:off x="1384300" y="3695700"/>
            <a:ext cx="7772400" cy="3709555"/>
          </a:xfrm>
          <a:prstGeom prst="rect">
            <a:avLst/>
          </a:prstGeom>
          <a:ln w="12700">
            <a:round/>
          </a:ln>
        </p:spPr>
      </p:pic>
      <p:pic>
        <p:nvPicPr>
          <p:cNvPr id="227" name="E2%20405%20magnetic%20film%20deck.png"/>
          <p:cNvPicPr/>
          <p:nvPr/>
        </p:nvPicPr>
        <p:blipFill>
          <a:blip r:embed="rId4"/>
          <a:stretch>
            <a:fillRect/>
          </a:stretch>
        </p:blipFill>
        <p:spPr>
          <a:xfrm>
            <a:off x="9913659" y="3695700"/>
            <a:ext cx="2354541" cy="3708401"/>
          </a:xfrm>
          <a:prstGeom prst="rect">
            <a:avLst/>
          </a:prstGeom>
          <a:ln w="12700">
            <a:round/>
          </a:ln>
        </p:spPr>
      </p:pic>
      <p:sp>
        <p:nvSpPr>
          <p:cNvPr id="228" name="Shape 228"/>
          <p:cNvSpPr/>
          <p:nvPr/>
        </p:nvSpPr>
        <p:spPr>
          <a:xfrm>
            <a:off x="9626600" y="7429500"/>
            <a:ext cx="2946400" cy="6096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lvl="0" algn="ctr">
              <a:lnSpc>
                <a:spcPct val="120000"/>
              </a:lnSpc>
              <a:defRPr sz="1800">
                <a:solidFill>
                  <a:srgbClr val="000000"/>
                </a:solidFill>
                <a:uFillTx/>
              </a:defRPr>
            </a:pPr>
            <a:r>
              <a:rPr sz="1600" b="1">
                <a:uFill>
                  <a:solidFill/>
                </a:uFill>
                <a:latin typeface="Lucida Grande"/>
                <a:ea typeface="Lucida Grande"/>
                <a:cs typeface="Lucida Grande"/>
                <a:sym typeface="Lucida Grande"/>
              </a:rPr>
              <a:t>Elliott 405 magnetic disc</a:t>
            </a:r>
          </a:p>
          <a:p>
            <a:pPr lvl="0" algn="ctr">
              <a:lnSpc>
                <a:spcPct val="120000"/>
              </a:lnSpc>
              <a:defRPr sz="1800">
                <a:solidFill>
                  <a:srgbClr val="000000"/>
                </a:solidFill>
                <a:uFillTx/>
              </a:defRPr>
            </a:pPr>
            <a:r>
              <a:rPr sz="1600" b="1">
                <a:uFill>
                  <a:solidFill/>
                </a:uFill>
                <a:latin typeface="Lucida Grande"/>
                <a:ea typeface="Lucida Grande"/>
                <a:cs typeface="Lucida Grande"/>
                <a:sym typeface="Lucida Grande"/>
              </a:rPr>
              <a:t>(16K words)</a:t>
            </a:r>
          </a:p>
        </p:txBody>
      </p:sp>
      <p:sp>
        <p:nvSpPr>
          <p:cNvPr id="229" name="Shape 229"/>
          <p:cNvSpPr/>
          <p:nvPr/>
        </p:nvSpPr>
        <p:spPr>
          <a:xfrm>
            <a:off x="1676400" y="7531100"/>
            <a:ext cx="7480300" cy="3302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ctr">
              <a:lnSpc>
                <a:spcPct val="120000"/>
              </a:lnSpc>
              <a:defRPr b="1">
                <a:solidFill>
                  <a:srgbClr val="000000"/>
                </a:solidFill>
                <a:uFill>
                  <a:solidFill>
                    <a:srgbClr val="000000"/>
                  </a:solidFill>
                </a:uFill>
                <a:latin typeface="Lucida Grande"/>
                <a:ea typeface="Lucida Grande"/>
                <a:cs typeface="Lucida Grande"/>
                <a:sym typeface="Lucida Grande"/>
              </a:defRPr>
            </a:lvl1pPr>
          </a:lstStyle>
          <a:p>
            <a:pPr lvl="0">
              <a:defRPr sz="1800" b="0">
                <a:uFillTx/>
              </a:defRPr>
            </a:pPr>
            <a:r>
              <a:rPr sz="1600" b="1">
                <a:uFill>
                  <a:solidFill/>
                </a:uFill>
              </a:rPr>
              <a:t>sorting N 6-word items with 1-word keys</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39</a:t>
            </a:fld>
            <a:endParaRPr sz="1200">
              <a:uFill>
                <a:solidFill/>
              </a:uFill>
            </a:endParaRPr>
          </a:p>
        </p:txBody>
      </p:sp>
      <p:sp>
        <p:nvSpPr>
          <p:cNvPr id="234" name="Shape 234"/>
          <p:cNvSpPr>
            <a:spLocks noGrp="1"/>
          </p:cNvSpPr>
          <p:nvPr>
            <p:ph type="title"/>
          </p:nvPr>
        </p:nvSpPr>
        <p:spPr>
          <a:prstGeom prst="rect">
            <a:avLst/>
          </a:prstGeom>
        </p:spPr>
        <p:txBody>
          <a:bodyPr/>
          <a:lstStyle/>
          <a:p>
            <a:pPr lvl="0">
              <a:defRPr sz="1800">
                <a:uFillTx/>
              </a:defRPr>
            </a:pPr>
            <a:r>
              <a:rPr sz="2800">
                <a:uFill>
                  <a:solidFill/>
                </a:uFill>
              </a:rPr>
              <a:t>Quicksort:  empirical analysis</a:t>
            </a:r>
          </a:p>
        </p:txBody>
      </p:sp>
      <p:sp>
        <p:nvSpPr>
          <p:cNvPr id="235" name="Shape 235"/>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Running time estimates:</a:t>
            </a:r>
          </a:p>
          <a:p>
            <a:pPr lvl="1">
              <a:defRPr sz="1800">
                <a:uFillTx/>
              </a:defRPr>
            </a:pPr>
            <a:r>
              <a:rPr sz="2400">
                <a:uFill>
                  <a:solidFill/>
                </a:uFill>
              </a:rPr>
              <a:t>Home PC executes 10</a:t>
            </a:r>
            <a:r>
              <a:rPr sz="2800" baseline="30571">
                <a:uFill>
                  <a:solidFill/>
                </a:uFill>
              </a:rPr>
              <a:t>8</a:t>
            </a:r>
            <a:r>
              <a:rPr sz="2400">
                <a:uFill>
                  <a:solidFill/>
                </a:uFill>
              </a:rPr>
              <a:t> compares/second.</a:t>
            </a:r>
          </a:p>
          <a:p>
            <a:pPr lvl="1">
              <a:defRPr sz="1800">
                <a:uFillTx/>
              </a:defRPr>
            </a:pPr>
            <a:r>
              <a:rPr sz="2400">
                <a:uFill>
                  <a:solidFill/>
                </a:uFill>
              </a:rPr>
              <a:t>Supercomputer executes 10</a:t>
            </a:r>
            <a:r>
              <a:rPr sz="2800" baseline="30571">
                <a:uFill>
                  <a:solidFill/>
                </a:uFill>
              </a:rPr>
              <a:t>12</a:t>
            </a:r>
            <a:r>
              <a:rPr sz="2400">
                <a:uFill>
                  <a:solidFill/>
                </a:uFill>
              </a:rPr>
              <a:t> compares/second.</a:t>
            </a:r>
          </a:p>
          <a:p>
            <a:pPr lvl="0">
              <a:defRPr sz="1800">
                <a:solidFill>
                  <a:srgbClr val="000000"/>
                </a:solidFill>
                <a:uFillTx/>
              </a:defRPr>
            </a:pPr>
            <a:br>
              <a:rPr sz="2400">
                <a:solidFill>
                  <a:srgbClr val="005493"/>
                </a:solidFill>
                <a:uFill>
                  <a:solidFill>
                    <a:srgbClr val="0048AA"/>
                  </a:solidFill>
                </a:uFill>
              </a:rPr>
            </a:br>
            <a:br>
              <a:rPr sz="2400">
                <a:solidFill>
                  <a:srgbClr val="005493"/>
                </a:solidFill>
                <a:uFill>
                  <a:solidFill>
                    <a:srgbClr val="0048AA"/>
                  </a:solidFill>
                </a:uFill>
              </a:rPr>
            </a:br>
            <a:br>
              <a:rPr sz="2400">
                <a:solidFill>
                  <a:srgbClr val="005493"/>
                </a:solidFill>
                <a:uFill>
                  <a:solidFill>
                    <a:srgbClr val="0048AA"/>
                  </a:solidFill>
                </a:uFill>
              </a:rPr>
            </a:br>
            <a:br>
              <a:rPr sz="2400">
                <a:solidFill>
                  <a:srgbClr val="005493"/>
                </a:solidFill>
                <a:uFill>
                  <a:solidFill>
                    <a:srgbClr val="0048AA"/>
                  </a:solidFill>
                </a:uFill>
              </a:rPr>
            </a:br>
            <a:br>
              <a:rPr sz="2400">
                <a:solidFill>
                  <a:srgbClr val="005493"/>
                </a:solidFill>
                <a:uFill>
                  <a:solidFill>
                    <a:srgbClr val="0048AA"/>
                  </a:solidFill>
                </a:uFill>
              </a:rPr>
            </a:br>
            <a:br>
              <a:rPr sz="2400">
                <a:solidFill>
                  <a:srgbClr val="005493"/>
                </a:solidFill>
                <a:uFill>
                  <a:solidFill>
                    <a:srgbClr val="0048AA"/>
                  </a:solidFill>
                </a:uFill>
              </a:rPr>
            </a:br>
            <a:br>
              <a:rPr sz="2400">
                <a:solidFill>
                  <a:srgbClr val="005493"/>
                </a:solidFill>
                <a:uFill>
                  <a:solidFill>
                    <a:srgbClr val="0048AA"/>
                  </a:solidFill>
                </a:uFill>
              </a:rPr>
            </a:br>
            <a:br>
              <a:rPr sz="2400">
                <a:solidFill>
                  <a:srgbClr val="005493"/>
                </a:solidFill>
                <a:uFill>
                  <a:solidFill>
                    <a:srgbClr val="0048AA"/>
                  </a:solidFill>
                </a:uFill>
              </a:rPr>
            </a:br>
            <a:br>
              <a:rPr sz="2400">
                <a:solidFill>
                  <a:srgbClr val="005493"/>
                </a:solidFill>
                <a:uFill>
                  <a:solidFill>
                    <a:srgbClr val="0048AA"/>
                  </a:solidFill>
                </a:uFill>
              </a:rPr>
            </a:br>
            <a:br>
              <a:rPr sz="2400">
                <a:solidFill>
                  <a:srgbClr val="005493"/>
                </a:solidFill>
                <a:uFill>
                  <a:solidFill>
                    <a:srgbClr val="0048AA"/>
                  </a:solidFill>
                </a:uFill>
              </a:rPr>
            </a:br>
            <a:br>
              <a:rPr sz="2400">
                <a:solidFill>
                  <a:srgbClr val="005493"/>
                </a:solidFill>
                <a:uFill>
                  <a:solidFill>
                    <a:srgbClr val="0048AA"/>
                  </a:solidFill>
                </a:uFill>
              </a:rPr>
            </a:br>
            <a:r>
              <a:rPr sz="2400">
                <a:solidFill>
                  <a:srgbClr val="0048AA"/>
                </a:solidFill>
                <a:uFill>
                  <a:solidFill>
                    <a:srgbClr val="0048AA"/>
                  </a:solidFill>
                </a:uFill>
              </a:rPr>
              <a:t>Lesson 1.  </a:t>
            </a:r>
            <a:r>
              <a:rPr sz="2400">
                <a:uFill>
                  <a:solidFill/>
                </a:uFill>
              </a:rPr>
              <a:t>Good algorithms are better than supercomputers.</a:t>
            </a:r>
          </a:p>
          <a:p>
            <a:pPr lvl="0">
              <a:defRPr sz="1800">
                <a:solidFill>
                  <a:srgbClr val="000000"/>
                </a:solidFill>
                <a:uFillTx/>
              </a:defRPr>
            </a:pPr>
            <a:r>
              <a:rPr sz="2400">
                <a:solidFill>
                  <a:srgbClr val="0048AA"/>
                </a:solidFill>
                <a:uFill>
                  <a:solidFill>
                    <a:srgbClr val="0048AA"/>
                  </a:solidFill>
                </a:uFill>
              </a:rPr>
              <a:t>Lesson 2.  </a:t>
            </a:r>
            <a:r>
              <a:rPr sz="2400">
                <a:uFill>
                  <a:solidFill/>
                </a:uFill>
              </a:rPr>
              <a:t>Great algorithms are better than good ones.</a:t>
            </a:r>
          </a:p>
        </p:txBody>
      </p:sp>
      <p:graphicFrame>
        <p:nvGraphicFramePr>
          <p:cNvPr id="236" name="Table 236"/>
          <p:cNvGraphicFramePr/>
          <p:nvPr/>
        </p:nvGraphicFramePr>
        <p:xfrm>
          <a:off x="406400" y="3530600"/>
          <a:ext cx="12001500" cy="2730500"/>
        </p:xfrm>
        <a:graphic>
          <a:graphicData uri="http://schemas.openxmlformats.org/drawingml/2006/table">
            <a:tbl>
              <a:tblPr firstRow="1">
                <a:tableStyleId>{8F44A2F1-9E1F-4B54-A3A2-5F16C0AD49E2}</a:tableStyleId>
              </a:tblPr>
              <a:tblGrid>
                <a:gridCol w="1200150">
                  <a:extLst>
                    <a:ext uri="{9D8B030D-6E8A-4147-A177-3AD203B41FA5}">
                      <a16:colId xmlns:a16="http://schemas.microsoft.com/office/drawing/2014/main" val="20000"/>
                    </a:ext>
                  </a:extLst>
                </a:gridCol>
                <a:gridCol w="1200150">
                  <a:extLst>
                    <a:ext uri="{9D8B030D-6E8A-4147-A177-3AD203B41FA5}">
                      <a16:colId xmlns:a16="http://schemas.microsoft.com/office/drawing/2014/main" val="20001"/>
                    </a:ext>
                  </a:extLst>
                </a:gridCol>
                <a:gridCol w="1200150">
                  <a:extLst>
                    <a:ext uri="{9D8B030D-6E8A-4147-A177-3AD203B41FA5}">
                      <a16:colId xmlns:a16="http://schemas.microsoft.com/office/drawing/2014/main" val="20002"/>
                    </a:ext>
                  </a:extLst>
                </a:gridCol>
                <a:gridCol w="1200150">
                  <a:extLst>
                    <a:ext uri="{9D8B030D-6E8A-4147-A177-3AD203B41FA5}">
                      <a16:colId xmlns:a16="http://schemas.microsoft.com/office/drawing/2014/main" val="20003"/>
                    </a:ext>
                  </a:extLst>
                </a:gridCol>
                <a:gridCol w="1200150">
                  <a:extLst>
                    <a:ext uri="{9D8B030D-6E8A-4147-A177-3AD203B41FA5}">
                      <a16:colId xmlns:a16="http://schemas.microsoft.com/office/drawing/2014/main" val="20004"/>
                    </a:ext>
                  </a:extLst>
                </a:gridCol>
                <a:gridCol w="1200150">
                  <a:extLst>
                    <a:ext uri="{9D8B030D-6E8A-4147-A177-3AD203B41FA5}">
                      <a16:colId xmlns:a16="http://schemas.microsoft.com/office/drawing/2014/main" val="20005"/>
                    </a:ext>
                  </a:extLst>
                </a:gridCol>
                <a:gridCol w="1200150">
                  <a:extLst>
                    <a:ext uri="{9D8B030D-6E8A-4147-A177-3AD203B41FA5}">
                      <a16:colId xmlns:a16="http://schemas.microsoft.com/office/drawing/2014/main" val="20006"/>
                    </a:ext>
                  </a:extLst>
                </a:gridCol>
                <a:gridCol w="1200150">
                  <a:extLst>
                    <a:ext uri="{9D8B030D-6E8A-4147-A177-3AD203B41FA5}">
                      <a16:colId xmlns:a16="http://schemas.microsoft.com/office/drawing/2014/main" val="20007"/>
                    </a:ext>
                  </a:extLst>
                </a:gridCol>
                <a:gridCol w="1200150">
                  <a:extLst>
                    <a:ext uri="{9D8B030D-6E8A-4147-A177-3AD203B41FA5}">
                      <a16:colId xmlns:a16="http://schemas.microsoft.com/office/drawing/2014/main" val="20008"/>
                    </a:ext>
                  </a:extLst>
                </a:gridCol>
                <a:gridCol w="1200150">
                  <a:extLst>
                    <a:ext uri="{9D8B030D-6E8A-4147-A177-3AD203B41FA5}">
                      <a16:colId xmlns:a16="http://schemas.microsoft.com/office/drawing/2014/main" val="20009"/>
                    </a:ext>
                  </a:extLst>
                </a:gridCol>
              </a:tblGrid>
              <a:tr h="682625">
                <a:tc>
                  <a:txBody>
                    <a:bodyPr/>
                    <a:lstStyle/>
                    <a:p>
                      <a:pPr marL="58702" marR="58702" lvl="0" defTabSz="1295400">
                        <a:lnSpc>
                          <a:spcPct val="130000"/>
                        </a:lnSpc>
                        <a:defRPr sz="1600"/>
                      </a:pPr>
                      <a:endParaRPr/>
                    </a:p>
                  </a:txBody>
                  <a:tcPr marL="50800" marR="50800" marT="50800" marB="50800" anchor="ctr" horzOverflow="overflow">
                    <a:lnL w="28575">
                      <a:miter lim="400000"/>
                    </a:lnL>
                    <a:noFill/>
                  </a:tcPr>
                </a:tc>
                <a:tc gridSpan="3">
                  <a:txBody>
                    <a:bodyPr/>
                    <a:lstStyle/>
                    <a:p>
                      <a:pPr marL="58702" marR="58702" lvl="0" defTabSz="1295400">
                        <a:lnSpc>
                          <a:spcPct val="130000"/>
                        </a:lnSpc>
                        <a:defRPr sz="1800">
                          <a:solidFill>
                            <a:srgbClr val="000000"/>
                          </a:solidFill>
                          <a:uFillTx/>
                        </a:defRPr>
                      </a:pPr>
                      <a:r>
                        <a:rPr sz="1600">
                          <a:solidFill>
                            <a:srgbClr val="FFFFFF"/>
                          </a:solidFill>
                          <a:uFill>
                            <a:solidFill/>
                          </a:uFill>
                        </a:rPr>
                        <a:t>insertion sort (N</a:t>
                      </a:r>
                      <a:r>
                        <a:rPr sz="1600" baseline="31999">
                          <a:solidFill>
                            <a:srgbClr val="FFFFFF"/>
                          </a:solidFill>
                          <a:uFill>
                            <a:solidFill/>
                          </a:uFill>
                        </a:rPr>
                        <a:t>2</a:t>
                      </a:r>
                      <a:r>
                        <a:rPr sz="1600">
                          <a:solidFill>
                            <a:srgbClr val="FFFFFF"/>
                          </a:solidFill>
                          <a:uFill>
                            <a:solidFill/>
                          </a:uFill>
                        </a:rPr>
                        <a:t>)</a:t>
                      </a:r>
                    </a:p>
                  </a:txBody>
                  <a:tcPr marL="50800" marR="50800" marT="50800" marB="50800" anchor="ctr" horzOverflow="overflow"/>
                </a:tc>
                <a:tc hMerge="1">
                  <a:txBody>
                    <a:bodyPr/>
                    <a:lstStyle/>
                    <a:p>
                      <a:endParaRPr lang="en-US"/>
                    </a:p>
                  </a:txBody>
                  <a:tcPr/>
                </a:tc>
                <a:tc hMerge="1">
                  <a:txBody>
                    <a:bodyPr/>
                    <a:lstStyle/>
                    <a:p>
                      <a:endParaRPr lang="en-US"/>
                    </a:p>
                  </a:txBody>
                  <a:tcPr/>
                </a:tc>
                <a:tc gridSpan="3">
                  <a:txBody>
                    <a:bodyPr/>
                    <a:lstStyle/>
                    <a:p>
                      <a:pPr marL="58702" marR="58702" lvl="0" defTabSz="1295400">
                        <a:lnSpc>
                          <a:spcPct val="130000"/>
                        </a:lnSpc>
                        <a:defRPr sz="1800">
                          <a:solidFill>
                            <a:srgbClr val="000000"/>
                          </a:solidFill>
                          <a:uFillTx/>
                        </a:defRPr>
                      </a:pPr>
                      <a:r>
                        <a:rPr sz="1600">
                          <a:solidFill>
                            <a:srgbClr val="FFFFFF"/>
                          </a:solidFill>
                          <a:uFill>
                            <a:solidFill/>
                          </a:uFill>
                        </a:rPr>
                        <a:t>mergesort (N log N)</a:t>
                      </a:r>
                    </a:p>
                  </a:txBody>
                  <a:tcPr marL="50800" marR="50800" marT="50800" marB="50800" anchor="ctr" horzOverflow="overflow"/>
                </a:tc>
                <a:tc hMerge="1">
                  <a:txBody>
                    <a:bodyPr/>
                    <a:lstStyle/>
                    <a:p>
                      <a:endParaRPr lang="en-US"/>
                    </a:p>
                  </a:txBody>
                  <a:tcPr/>
                </a:tc>
                <a:tc hMerge="1">
                  <a:txBody>
                    <a:bodyPr/>
                    <a:lstStyle/>
                    <a:p>
                      <a:endParaRPr lang="en-US"/>
                    </a:p>
                  </a:txBody>
                  <a:tcPr/>
                </a:tc>
                <a:tc gridSpan="3">
                  <a:txBody>
                    <a:bodyPr/>
                    <a:lstStyle/>
                    <a:p>
                      <a:pPr marL="58702" marR="58702" lvl="0" defTabSz="1295400">
                        <a:lnSpc>
                          <a:spcPct val="130000"/>
                        </a:lnSpc>
                        <a:defRPr sz="1800">
                          <a:solidFill>
                            <a:srgbClr val="000000"/>
                          </a:solidFill>
                          <a:uFillTx/>
                        </a:defRPr>
                      </a:pPr>
                      <a:r>
                        <a:rPr sz="1600">
                          <a:solidFill>
                            <a:srgbClr val="FFFFFF"/>
                          </a:solidFill>
                          <a:uFill>
                            <a:solidFill/>
                          </a:uFill>
                        </a:rPr>
                        <a:t>quicksort (N log N)</a:t>
                      </a:r>
                    </a:p>
                  </a:txBody>
                  <a:tcPr marL="50800" marR="50800" marT="50800" marB="50800" anchor="ctr" horzOverflow="overflow">
                    <a:lnR w="28575">
                      <a:miter lim="400000"/>
                    </a:ln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82625">
                <a:tc>
                  <a:txBody>
                    <a:bodyPr/>
                    <a:lstStyle/>
                    <a:p>
                      <a:pPr marL="58702" marR="58702" lvl="0" defTabSz="1295400">
                        <a:lnSpc>
                          <a:spcPts val="3200"/>
                        </a:lnSpc>
                        <a:defRPr sz="1800">
                          <a:uFillTx/>
                        </a:defRPr>
                      </a:pPr>
                      <a:r>
                        <a:rPr sz="1600">
                          <a:solidFill>
                            <a:srgbClr val="FFFFFF"/>
                          </a:solidFill>
                          <a:uFill>
                            <a:solidFill/>
                          </a:uFill>
                        </a:rPr>
                        <a:t>computer</a:t>
                      </a:r>
                    </a:p>
                  </a:txBody>
                  <a:tcPr marL="50800" marR="50800" marT="50800" marB="50800" anchor="ctr" horzOverflow="overflow">
                    <a:lnL w="28575">
                      <a:miter lim="400000"/>
                    </a:lnL>
                    <a:solidFill>
                      <a:srgbClr val="5E5E5E"/>
                    </a:solidFill>
                  </a:tcPr>
                </a:tc>
                <a:tc>
                  <a:txBody>
                    <a:bodyPr/>
                    <a:lstStyle/>
                    <a:p>
                      <a:pPr marL="58702" marR="58702" lvl="0" defTabSz="1295400">
                        <a:lnSpc>
                          <a:spcPts val="3200"/>
                        </a:lnSpc>
                        <a:defRPr sz="1800">
                          <a:uFillTx/>
                        </a:defRPr>
                      </a:pPr>
                      <a:r>
                        <a:rPr sz="1600">
                          <a:solidFill>
                            <a:srgbClr val="FFFFFF"/>
                          </a:solidFill>
                          <a:uFill>
                            <a:solidFill/>
                          </a:uFill>
                        </a:rPr>
                        <a:t>thousand</a:t>
                      </a:r>
                    </a:p>
                  </a:txBody>
                  <a:tcPr marL="50800" marR="50800" marT="50800" marB="50800" anchor="ctr" horzOverflow="overflow">
                    <a:solidFill>
                      <a:srgbClr val="5E5E5E"/>
                    </a:solidFill>
                  </a:tcPr>
                </a:tc>
                <a:tc>
                  <a:txBody>
                    <a:bodyPr/>
                    <a:lstStyle/>
                    <a:p>
                      <a:pPr marL="58702" marR="58702" lvl="0" defTabSz="1295400">
                        <a:lnSpc>
                          <a:spcPts val="3200"/>
                        </a:lnSpc>
                        <a:defRPr sz="1800">
                          <a:uFillTx/>
                        </a:defRPr>
                      </a:pPr>
                      <a:r>
                        <a:rPr sz="1600">
                          <a:solidFill>
                            <a:srgbClr val="FFFFFF"/>
                          </a:solidFill>
                          <a:uFill>
                            <a:solidFill/>
                          </a:uFill>
                        </a:rPr>
                        <a:t>million</a:t>
                      </a:r>
                    </a:p>
                  </a:txBody>
                  <a:tcPr marL="50800" marR="50800" marT="50800" marB="50800" anchor="ctr" horzOverflow="overflow">
                    <a:solidFill>
                      <a:srgbClr val="5E5E5E"/>
                    </a:solidFill>
                  </a:tcPr>
                </a:tc>
                <a:tc>
                  <a:txBody>
                    <a:bodyPr/>
                    <a:lstStyle/>
                    <a:p>
                      <a:pPr marL="58702" marR="58702" lvl="0" defTabSz="1295400">
                        <a:lnSpc>
                          <a:spcPts val="3200"/>
                        </a:lnSpc>
                        <a:defRPr sz="1800">
                          <a:uFillTx/>
                        </a:defRPr>
                      </a:pPr>
                      <a:r>
                        <a:rPr sz="1600">
                          <a:solidFill>
                            <a:srgbClr val="FFFFFF"/>
                          </a:solidFill>
                          <a:uFill>
                            <a:solidFill/>
                          </a:uFill>
                        </a:rPr>
                        <a:t>billion</a:t>
                      </a:r>
                    </a:p>
                  </a:txBody>
                  <a:tcPr marL="50800" marR="50800" marT="50800" marB="50800" anchor="ctr" horzOverflow="overflow">
                    <a:solidFill>
                      <a:srgbClr val="5E5E5E"/>
                    </a:solidFill>
                  </a:tcPr>
                </a:tc>
                <a:tc>
                  <a:txBody>
                    <a:bodyPr/>
                    <a:lstStyle/>
                    <a:p>
                      <a:pPr marL="58702" marR="58702" lvl="0" defTabSz="1295400">
                        <a:lnSpc>
                          <a:spcPts val="3200"/>
                        </a:lnSpc>
                        <a:defRPr sz="1800">
                          <a:uFillTx/>
                        </a:defRPr>
                      </a:pPr>
                      <a:r>
                        <a:rPr sz="1600">
                          <a:solidFill>
                            <a:srgbClr val="FFFFFF"/>
                          </a:solidFill>
                          <a:uFill>
                            <a:solidFill/>
                          </a:uFill>
                        </a:rPr>
                        <a:t>thousand</a:t>
                      </a:r>
                    </a:p>
                  </a:txBody>
                  <a:tcPr marL="50800" marR="50800" marT="50800" marB="50800" anchor="ctr" horzOverflow="overflow">
                    <a:solidFill>
                      <a:srgbClr val="5E5E5E"/>
                    </a:solidFill>
                  </a:tcPr>
                </a:tc>
                <a:tc>
                  <a:txBody>
                    <a:bodyPr/>
                    <a:lstStyle/>
                    <a:p>
                      <a:pPr marL="58702" marR="58702" lvl="0" defTabSz="1295400">
                        <a:lnSpc>
                          <a:spcPts val="3200"/>
                        </a:lnSpc>
                        <a:defRPr sz="1800">
                          <a:uFillTx/>
                        </a:defRPr>
                      </a:pPr>
                      <a:r>
                        <a:rPr sz="1600">
                          <a:solidFill>
                            <a:srgbClr val="FFFFFF"/>
                          </a:solidFill>
                          <a:uFill>
                            <a:solidFill/>
                          </a:uFill>
                        </a:rPr>
                        <a:t>million</a:t>
                      </a:r>
                    </a:p>
                  </a:txBody>
                  <a:tcPr marL="50800" marR="50800" marT="50800" marB="50800" anchor="ctr" horzOverflow="overflow">
                    <a:solidFill>
                      <a:srgbClr val="5E5E5E"/>
                    </a:solidFill>
                  </a:tcPr>
                </a:tc>
                <a:tc>
                  <a:txBody>
                    <a:bodyPr/>
                    <a:lstStyle/>
                    <a:p>
                      <a:pPr marL="58702" marR="58702" lvl="0" defTabSz="1295400">
                        <a:lnSpc>
                          <a:spcPts val="3200"/>
                        </a:lnSpc>
                        <a:defRPr sz="1800">
                          <a:uFillTx/>
                        </a:defRPr>
                      </a:pPr>
                      <a:r>
                        <a:rPr sz="1600">
                          <a:solidFill>
                            <a:srgbClr val="FFFFFF"/>
                          </a:solidFill>
                          <a:uFill>
                            <a:solidFill/>
                          </a:uFill>
                        </a:rPr>
                        <a:t>billion</a:t>
                      </a:r>
                    </a:p>
                  </a:txBody>
                  <a:tcPr marL="50800" marR="50800" marT="50800" marB="50800" anchor="ctr" horzOverflow="overflow">
                    <a:solidFill>
                      <a:srgbClr val="5E5E5E"/>
                    </a:solidFill>
                  </a:tcPr>
                </a:tc>
                <a:tc>
                  <a:txBody>
                    <a:bodyPr/>
                    <a:lstStyle/>
                    <a:p>
                      <a:pPr marL="58702" marR="58702" lvl="0" defTabSz="1295400">
                        <a:lnSpc>
                          <a:spcPts val="3200"/>
                        </a:lnSpc>
                        <a:defRPr sz="1800">
                          <a:uFillTx/>
                        </a:defRPr>
                      </a:pPr>
                      <a:r>
                        <a:rPr sz="1600">
                          <a:solidFill>
                            <a:srgbClr val="FFFFFF"/>
                          </a:solidFill>
                          <a:uFill>
                            <a:solidFill/>
                          </a:uFill>
                        </a:rPr>
                        <a:t>thousand</a:t>
                      </a:r>
                    </a:p>
                  </a:txBody>
                  <a:tcPr marL="50800" marR="50800" marT="50800" marB="50800" anchor="ctr" horzOverflow="overflow">
                    <a:solidFill>
                      <a:srgbClr val="5E5E5E"/>
                    </a:solidFill>
                  </a:tcPr>
                </a:tc>
                <a:tc>
                  <a:txBody>
                    <a:bodyPr/>
                    <a:lstStyle/>
                    <a:p>
                      <a:pPr marL="58702" marR="58702" lvl="0" defTabSz="1295400">
                        <a:lnSpc>
                          <a:spcPts val="3200"/>
                        </a:lnSpc>
                        <a:defRPr sz="1800">
                          <a:uFillTx/>
                        </a:defRPr>
                      </a:pPr>
                      <a:r>
                        <a:rPr sz="1600">
                          <a:solidFill>
                            <a:srgbClr val="FFFFFF"/>
                          </a:solidFill>
                          <a:uFill>
                            <a:solidFill/>
                          </a:uFill>
                        </a:rPr>
                        <a:t>million</a:t>
                      </a:r>
                    </a:p>
                  </a:txBody>
                  <a:tcPr marL="50800" marR="50800" marT="50800" marB="50800" anchor="ctr" horzOverflow="overflow">
                    <a:solidFill>
                      <a:srgbClr val="5E5E5E"/>
                    </a:solidFill>
                  </a:tcPr>
                </a:tc>
                <a:tc>
                  <a:txBody>
                    <a:bodyPr/>
                    <a:lstStyle/>
                    <a:p>
                      <a:pPr marL="58702" marR="58702" lvl="0" defTabSz="1295400">
                        <a:lnSpc>
                          <a:spcPts val="3200"/>
                        </a:lnSpc>
                        <a:defRPr sz="1800">
                          <a:uFillTx/>
                        </a:defRPr>
                      </a:pPr>
                      <a:r>
                        <a:rPr sz="1600">
                          <a:solidFill>
                            <a:srgbClr val="FFFFFF"/>
                          </a:solidFill>
                          <a:uFill>
                            <a:solidFill/>
                          </a:uFill>
                        </a:rPr>
                        <a:t>billion</a:t>
                      </a:r>
                    </a:p>
                  </a:txBody>
                  <a:tcPr marL="50800" marR="50800" marT="50800" marB="50800" anchor="ctr" horzOverflow="overflow">
                    <a:lnR w="28575">
                      <a:miter lim="400000"/>
                    </a:lnR>
                    <a:solidFill>
                      <a:srgbClr val="5E5E5E"/>
                    </a:solidFill>
                  </a:tcPr>
                </a:tc>
                <a:extLst>
                  <a:ext uri="{0D108BD9-81ED-4DB2-BD59-A6C34878D82A}">
                    <a16:rowId xmlns:a16="http://schemas.microsoft.com/office/drawing/2014/main" val="10001"/>
                  </a:ext>
                </a:extLst>
              </a:tr>
              <a:tr h="682625">
                <a:tc>
                  <a:txBody>
                    <a:bodyPr/>
                    <a:lstStyle/>
                    <a:p>
                      <a:pPr marL="58702" marR="58702" lvl="0" defTabSz="1295400">
                        <a:lnSpc>
                          <a:spcPct val="130000"/>
                        </a:lnSpc>
                        <a:defRPr sz="1800">
                          <a:uFillTx/>
                        </a:defRPr>
                      </a:pPr>
                      <a:r>
                        <a:rPr sz="1600">
                          <a:uFill>
                            <a:solidFill/>
                          </a:uFill>
                        </a:rPr>
                        <a:t>home</a:t>
                      </a:r>
                    </a:p>
                  </a:txBody>
                  <a:tcPr marL="50800" marR="50800" marT="50800" marB="50800" anchor="ctr" horzOverflow="overflow">
                    <a:lnL w="28575">
                      <a:miter lim="400000"/>
                    </a:lnL>
                  </a:tcPr>
                </a:tc>
                <a:tc>
                  <a:txBody>
                    <a:bodyPr/>
                    <a:lstStyle/>
                    <a:p>
                      <a:pPr marL="58702" marR="58702" lvl="0" defTabSz="1295400">
                        <a:lnSpc>
                          <a:spcPct val="130000"/>
                        </a:lnSpc>
                        <a:defRPr sz="1800">
                          <a:uFillTx/>
                        </a:defRPr>
                      </a:pPr>
                      <a:r>
                        <a:rPr sz="1600">
                          <a:uFill>
                            <a:solidFill/>
                          </a:uFill>
                        </a:rPr>
                        <a:t>instant</a:t>
                      </a:r>
                    </a:p>
                  </a:txBody>
                  <a:tcPr marL="50800" marR="50800" marT="50800" marB="50800" anchor="ctr" horzOverflow="overflow"/>
                </a:tc>
                <a:tc>
                  <a:txBody>
                    <a:bodyPr/>
                    <a:lstStyle/>
                    <a:p>
                      <a:pPr marL="58702" marR="58702" lvl="0" defTabSz="1295400">
                        <a:lnSpc>
                          <a:spcPct val="130000"/>
                        </a:lnSpc>
                        <a:defRPr sz="1800">
                          <a:uFillTx/>
                        </a:defRPr>
                      </a:pPr>
                      <a:r>
                        <a:rPr sz="1600">
                          <a:uFill>
                            <a:solidFill/>
                          </a:uFill>
                        </a:rPr>
                        <a:t>2.8 hours</a:t>
                      </a:r>
                    </a:p>
                  </a:txBody>
                  <a:tcPr marL="50800" marR="50800" marT="50800" marB="50800" anchor="ctr" horzOverflow="overflow"/>
                </a:tc>
                <a:tc>
                  <a:txBody>
                    <a:bodyPr/>
                    <a:lstStyle/>
                    <a:p>
                      <a:pPr marL="58702" marR="58702" lvl="0" defTabSz="1295400">
                        <a:lnSpc>
                          <a:spcPct val="130000"/>
                        </a:lnSpc>
                        <a:defRPr sz="1800">
                          <a:uFillTx/>
                        </a:defRPr>
                      </a:pPr>
                      <a:r>
                        <a:rPr sz="1600">
                          <a:uFill>
                            <a:solidFill/>
                          </a:uFill>
                        </a:rPr>
                        <a:t>317 years</a:t>
                      </a:r>
                    </a:p>
                  </a:txBody>
                  <a:tcPr marL="50800" marR="50800" marT="50800" marB="50800" anchor="ctr" horzOverflow="overflow"/>
                </a:tc>
                <a:tc>
                  <a:txBody>
                    <a:bodyPr/>
                    <a:lstStyle/>
                    <a:p>
                      <a:pPr marL="58702" marR="58702" lvl="0" defTabSz="1295400">
                        <a:lnSpc>
                          <a:spcPct val="130000"/>
                        </a:lnSpc>
                        <a:defRPr sz="1800">
                          <a:uFillTx/>
                        </a:defRPr>
                      </a:pPr>
                      <a:r>
                        <a:rPr sz="1600">
                          <a:uFill>
                            <a:solidFill/>
                          </a:uFill>
                        </a:rPr>
                        <a:t>instant</a:t>
                      </a:r>
                    </a:p>
                  </a:txBody>
                  <a:tcPr marL="50800" marR="50800" marT="50800" marB="50800" anchor="ctr" horzOverflow="overflow"/>
                </a:tc>
                <a:tc>
                  <a:txBody>
                    <a:bodyPr/>
                    <a:lstStyle/>
                    <a:p>
                      <a:pPr marL="58702" marR="58702" lvl="0" defTabSz="1295400">
                        <a:lnSpc>
                          <a:spcPct val="130000"/>
                        </a:lnSpc>
                        <a:defRPr sz="1800">
                          <a:uFillTx/>
                        </a:defRPr>
                      </a:pPr>
                      <a:r>
                        <a:rPr sz="1600">
                          <a:uFill>
                            <a:solidFill/>
                          </a:uFill>
                        </a:rPr>
                        <a:t>1 second</a:t>
                      </a:r>
                    </a:p>
                  </a:txBody>
                  <a:tcPr marL="50800" marR="50800" marT="50800" marB="50800" anchor="ctr" horzOverflow="overflow"/>
                </a:tc>
                <a:tc>
                  <a:txBody>
                    <a:bodyPr/>
                    <a:lstStyle/>
                    <a:p>
                      <a:pPr marL="58702" marR="58702" lvl="0" defTabSz="1295400">
                        <a:lnSpc>
                          <a:spcPct val="130000"/>
                        </a:lnSpc>
                        <a:defRPr sz="1800">
                          <a:uFillTx/>
                        </a:defRPr>
                      </a:pPr>
                      <a:r>
                        <a:rPr sz="1600">
                          <a:uFill>
                            <a:solidFill/>
                          </a:uFill>
                        </a:rPr>
                        <a:t>18 min</a:t>
                      </a:r>
                    </a:p>
                  </a:txBody>
                  <a:tcPr marL="50800" marR="50800" marT="50800" marB="50800" anchor="ctr" horzOverflow="overflow"/>
                </a:tc>
                <a:tc>
                  <a:txBody>
                    <a:bodyPr/>
                    <a:lstStyle/>
                    <a:p>
                      <a:pPr marL="58702" marR="58702" lvl="0" defTabSz="1295400">
                        <a:lnSpc>
                          <a:spcPct val="130000"/>
                        </a:lnSpc>
                        <a:defRPr sz="1800">
                          <a:uFillTx/>
                        </a:defRPr>
                      </a:pPr>
                      <a:r>
                        <a:rPr sz="1600">
                          <a:uFill>
                            <a:solidFill/>
                          </a:uFill>
                        </a:rPr>
                        <a:t>instant</a:t>
                      </a:r>
                    </a:p>
                  </a:txBody>
                  <a:tcPr marL="50800" marR="50800" marT="50800" marB="50800" anchor="ctr" horzOverflow="overflow"/>
                </a:tc>
                <a:tc>
                  <a:txBody>
                    <a:bodyPr/>
                    <a:lstStyle/>
                    <a:p>
                      <a:pPr marL="58702" marR="58702" lvl="0" defTabSz="1295400">
                        <a:lnSpc>
                          <a:spcPct val="130000"/>
                        </a:lnSpc>
                        <a:defRPr sz="1800">
                          <a:uFillTx/>
                        </a:defRPr>
                      </a:pPr>
                      <a:r>
                        <a:rPr sz="1600">
                          <a:solidFill>
                            <a:srgbClr val="AB3226"/>
                          </a:solidFill>
                          <a:uFill>
                            <a:solidFill/>
                          </a:uFill>
                        </a:rPr>
                        <a:t>0.6 sec</a:t>
                      </a:r>
                    </a:p>
                  </a:txBody>
                  <a:tcPr marL="50800" marR="50800" marT="50800" marB="50800" anchor="ctr" horzOverflow="overflow"/>
                </a:tc>
                <a:tc>
                  <a:txBody>
                    <a:bodyPr/>
                    <a:lstStyle/>
                    <a:p>
                      <a:pPr marL="58702" marR="58702" lvl="0" defTabSz="1295400">
                        <a:lnSpc>
                          <a:spcPct val="130000"/>
                        </a:lnSpc>
                        <a:defRPr sz="1800">
                          <a:uFillTx/>
                        </a:defRPr>
                      </a:pPr>
                      <a:r>
                        <a:rPr sz="1600">
                          <a:solidFill>
                            <a:srgbClr val="AB3226"/>
                          </a:solidFill>
                          <a:uFill>
                            <a:solidFill/>
                          </a:uFill>
                        </a:rPr>
                        <a:t>12 min</a:t>
                      </a:r>
                    </a:p>
                  </a:txBody>
                  <a:tcPr marL="50800" marR="50800" marT="50800" marB="50800" anchor="ctr" horzOverflow="overflow">
                    <a:lnR w="28575">
                      <a:miter lim="400000"/>
                    </a:lnR>
                  </a:tcPr>
                </a:tc>
                <a:extLst>
                  <a:ext uri="{0D108BD9-81ED-4DB2-BD59-A6C34878D82A}">
                    <a16:rowId xmlns:a16="http://schemas.microsoft.com/office/drawing/2014/main" val="10002"/>
                  </a:ext>
                </a:extLst>
              </a:tr>
              <a:tr h="682625">
                <a:tc>
                  <a:txBody>
                    <a:bodyPr/>
                    <a:lstStyle/>
                    <a:p>
                      <a:pPr marL="58702" marR="58702" lvl="0" defTabSz="1295400">
                        <a:lnSpc>
                          <a:spcPct val="130000"/>
                        </a:lnSpc>
                        <a:defRPr sz="1800">
                          <a:uFillTx/>
                        </a:defRPr>
                      </a:pPr>
                      <a:r>
                        <a:rPr sz="1600">
                          <a:uFill>
                            <a:solidFill/>
                          </a:uFill>
                        </a:rPr>
                        <a:t>super</a:t>
                      </a:r>
                    </a:p>
                  </a:txBody>
                  <a:tcPr marL="50800" marR="50800" marT="50800" marB="50800" anchor="ctr" horzOverflow="overflow">
                    <a:lnL w="28575">
                      <a:miter lim="400000"/>
                    </a:lnL>
                    <a:lnB w="28575">
                      <a:miter lim="400000"/>
                    </a:lnB>
                  </a:tcPr>
                </a:tc>
                <a:tc>
                  <a:txBody>
                    <a:bodyPr/>
                    <a:lstStyle/>
                    <a:p>
                      <a:pPr marL="58702" marR="58702" lvl="0" defTabSz="1295400">
                        <a:lnSpc>
                          <a:spcPct val="130000"/>
                        </a:lnSpc>
                        <a:defRPr sz="1800">
                          <a:uFillTx/>
                        </a:defRPr>
                      </a:pPr>
                      <a:r>
                        <a:rPr sz="1600">
                          <a:uFill>
                            <a:solidFill/>
                          </a:uFill>
                        </a:rPr>
                        <a:t>instant</a:t>
                      </a:r>
                    </a:p>
                  </a:txBody>
                  <a:tcPr marL="50800" marR="50800" marT="50800" marB="50800" anchor="ctr" horzOverflow="overflow">
                    <a:lnB w="28575">
                      <a:miter lim="400000"/>
                    </a:lnB>
                  </a:tcPr>
                </a:tc>
                <a:tc>
                  <a:txBody>
                    <a:bodyPr/>
                    <a:lstStyle/>
                    <a:p>
                      <a:pPr marL="58702" marR="58702" lvl="0" defTabSz="1295400">
                        <a:lnSpc>
                          <a:spcPct val="130000"/>
                        </a:lnSpc>
                        <a:defRPr sz="1800">
                          <a:uFillTx/>
                        </a:defRPr>
                      </a:pPr>
                      <a:r>
                        <a:rPr sz="1600">
                          <a:uFill>
                            <a:solidFill/>
                          </a:uFill>
                        </a:rPr>
                        <a:t>1 second</a:t>
                      </a:r>
                    </a:p>
                  </a:txBody>
                  <a:tcPr marL="50800" marR="50800" marT="50800" marB="50800" anchor="ctr" horzOverflow="overflow">
                    <a:lnB w="28575">
                      <a:miter lim="400000"/>
                    </a:lnB>
                  </a:tcPr>
                </a:tc>
                <a:tc>
                  <a:txBody>
                    <a:bodyPr/>
                    <a:lstStyle/>
                    <a:p>
                      <a:pPr marL="58702" marR="58702" lvl="0" defTabSz="1295400">
                        <a:lnSpc>
                          <a:spcPct val="130000"/>
                        </a:lnSpc>
                        <a:defRPr sz="1800">
                          <a:uFillTx/>
                        </a:defRPr>
                      </a:pPr>
                      <a:r>
                        <a:rPr sz="1600">
                          <a:uFill>
                            <a:solidFill/>
                          </a:uFill>
                        </a:rPr>
                        <a:t>1 week</a:t>
                      </a:r>
                    </a:p>
                  </a:txBody>
                  <a:tcPr marL="50800" marR="50800" marT="50800" marB="50800" anchor="ctr" horzOverflow="overflow">
                    <a:lnB w="28575">
                      <a:miter lim="400000"/>
                    </a:lnB>
                  </a:tcPr>
                </a:tc>
                <a:tc>
                  <a:txBody>
                    <a:bodyPr/>
                    <a:lstStyle/>
                    <a:p>
                      <a:pPr marL="58702" marR="58702" lvl="0" defTabSz="1295400">
                        <a:lnSpc>
                          <a:spcPct val="130000"/>
                        </a:lnSpc>
                        <a:defRPr sz="1800">
                          <a:uFillTx/>
                        </a:defRPr>
                      </a:pPr>
                      <a:r>
                        <a:rPr sz="1600">
                          <a:uFill>
                            <a:solidFill/>
                          </a:uFill>
                        </a:rPr>
                        <a:t>instant</a:t>
                      </a:r>
                    </a:p>
                  </a:txBody>
                  <a:tcPr marL="50800" marR="50800" marT="50800" marB="50800" anchor="ctr" horzOverflow="overflow">
                    <a:lnB w="28575">
                      <a:miter lim="400000"/>
                    </a:lnB>
                  </a:tcPr>
                </a:tc>
                <a:tc>
                  <a:txBody>
                    <a:bodyPr/>
                    <a:lstStyle/>
                    <a:p>
                      <a:pPr marL="58702" marR="58702" lvl="0" defTabSz="1295400">
                        <a:lnSpc>
                          <a:spcPct val="130000"/>
                        </a:lnSpc>
                        <a:defRPr sz="1800">
                          <a:uFillTx/>
                        </a:defRPr>
                      </a:pPr>
                      <a:r>
                        <a:rPr sz="1600">
                          <a:uFill>
                            <a:solidFill/>
                          </a:uFill>
                        </a:rPr>
                        <a:t>instant</a:t>
                      </a:r>
                    </a:p>
                  </a:txBody>
                  <a:tcPr marL="50800" marR="50800" marT="50800" marB="50800" anchor="ctr" horzOverflow="overflow">
                    <a:lnB w="28575">
                      <a:miter lim="400000"/>
                    </a:lnB>
                  </a:tcPr>
                </a:tc>
                <a:tc>
                  <a:txBody>
                    <a:bodyPr/>
                    <a:lstStyle/>
                    <a:p>
                      <a:pPr marL="58702" marR="58702" lvl="0" defTabSz="1295400">
                        <a:lnSpc>
                          <a:spcPct val="130000"/>
                        </a:lnSpc>
                        <a:defRPr sz="1800">
                          <a:uFillTx/>
                        </a:defRPr>
                      </a:pPr>
                      <a:r>
                        <a:rPr sz="1600">
                          <a:uFill>
                            <a:solidFill/>
                          </a:uFill>
                        </a:rPr>
                        <a:t>instant</a:t>
                      </a:r>
                    </a:p>
                  </a:txBody>
                  <a:tcPr marL="50800" marR="50800" marT="50800" marB="50800" anchor="ctr" horzOverflow="overflow">
                    <a:lnB w="28575">
                      <a:miter lim="400000"/>
                    </a:lnB>
                  </a:tcPr>
                </a:tc>
                <a:tc>
                  <a:txBody>
                    <a:bodyPr/>
                    <a:lstStyle/>
                    <a:p>
                      <a:pPr marL="58702" marR="58702" lvl="0" defTabSz="1295400">
                        <a:lnSpc>
                          <a:spcPct val="130000"/>
                        </a:lnSpc>
                        <a:defRPr sz="1800">
                          <a:uFillTx/>
                        </a:defRPr>
                      </a:pPr>
                      <a:r>
                        <a:rPr sz="1600">
                          <a:uFill>
                            <a:solidFill/>
                          </a:uFill>
                        </a:rPr>
                        <a:t>instant</a:t>
                      </a:r>
                    </a:p>
                  </a:txBody>
                  <a:tcPr marL="50800" marR="50800" marT="50800" marB="50800" anchor="ctr" horzOverflow="overflow">
                    <a:lnB w="28575">
                      <a:miter lim="400000"/>
                    </a:lnB>
                  </a:tcPr>
                </a:tc>
                <a:tc>
                  <a:txBody>
                    <a:bodyPr/>
                    <a:lstStyle/>
                    <a:p>
                      <a:pPr marL="58702" marR="58702" lvl="0" defTabSz="1295400">
                        <a:lnSpc>
                          <a:spcPct val="130000"/>
                        </a:lnSpc>
                        <a:defRPr sz="1800">
                          <a:uFillTx/>
                        </a:defRPr>
                      </a:pPr>
                      <a:r>
                        <a:rPr sz="1600">
                          <a:uFill>
                            <a:solidFill/>
                          </a:uFill>
                        </a:rPr>
                        <a:t>instant</a:t>
                      </a:r>
                    </a:p>
                  </a:txBody>
                  <a:tcPr marL="50800" marR="50800" marT="50800" marB="50800" anchor="ctr" horzOverflow="overflow">
                    <a:lnB w="28575">
                      <a:miter lim="400000"/>
                    </a:lnB>
                  </a:tcPr>
                </a:tc>
                <a:tc>
                  <a:txBody>
                    <a:bodyPr/>
                    <a:lstStyle/>
                    <a:p>
                      <a:pPr marL="58702" marR="58702" lvl="0" defTabSz="1295400">
                        <a:lnSpc>
                          <a:spcPct val="130000"/>
                        </a:lnSpc>
                        <a:defRPr sz="1800">
                          <a:uFillTx/>
                        </a:defRPr>
                      </a:pPr>
                      <a:r>
                        <a:rPr sz="1600">
                          <a:uFill>
                            <a:solidFill/>
                          </a:uFill>
                        </a:rPr>
                        <a:t>instant</a:t>
                      </a:r>
                    </a:p>
                  </a:txBody>
                  <a:tcPr marL="50800" marR="50800" marT="50800" marB="50800" anchor="ctr" horzOverflow="overflow">
                    <a:lnR w="28575">
                      <a:miter lim="400000"/>
                    </a:lnR>
                    <a:lnB w="28575">
                      <a:miter lim="400000"/>
                    </a:lnB>
                  </a:tcPr>
                </a:tc>
                <a:extLst>
                  <a:ext uri="{0D108BD9-81ED-4DB2-BD59-A6C34878D82A}">
                    <a16:rowId xmlns:a16="http://schemas.microsoft.com/office/drawing/2014/main" val="10003"/>
                  </a:ext>
                </a:extLst>
              </a:tr>
            </a:tbl>
          </a:graphicData>
        </a:graphic>
      </p:graphicFrame>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3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23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1" build="p" animBg="1" advAuto="0"/>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 name="Shape 79"/>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4</a:t>
            </a:fld>
            <a:endParaRPr sz="1200">
              <a:uFill>
                <a:solidFill/>
              </a:uFill>
            </a:endParaRPr>
          </a:p>
        </p:txBody>
      </p:sp>
      <p:sp>
        <p:nvSpPr>
          <p:cNvPr id="80" name="Shape 80"/>
          <p:cNvSpPr>
            <a:spLocks noGrp="1"/>
          </p:cNvSpPr>
          <p:nvPr>
            <p:ph type="title"/>
          </p:nvPr>
        </p:nvSpPr>
        <p:spPr>
          <a:prstGeom prst="rect">
            <a:avLst/>
          </a:prstGeom>
        </p:spPr>
        <p:txBody>
          <a:bodyPr/>
          <a:lstStyle/>
          <a:p>
            <a:pPr lvl="0">
              <a:defRPr sz="1800">
                <a:uFillTx/>
              </a:defRPr>
            </a:pPr>
            <a:r>
              <a:rPr sz="2800">
                <a:uFill>
                  <a:solidFill/>
                </a:uFill>
              </a:rPr>
              <a:t>Quicksort t-shirt</a:t>
            </a:r>
          </a:p>
        </p:txBody>
      </p:sp>
      <p:pic>
        <p:nvPicPr>
          <p:cNvPr id="81" name="shirt_design1_4.png"/>
          <p:cNvPicPr/>
          <p:nvPr/>
        </p:nvPicPr>
        <p:blipFill>
          <a:blip r:embed="rId3"/>
          <a:stretch>
            <a:fillRect/>
          </a:stretch>
        </p:blipFill>
        <p:spPr>
          <a:xfrm>
            <a:off x="2387600" y="1409700"/>
            <a:ext cx="7975601" cy="7975601"/>
          </a:xfrm>
          <a:prstGeom prst="rect">
            <a:avLst/>
          </a:prstGeom>
          <a:ln w="12700">
            <a:round/>
          </a:ln>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40</a:t>
            </a:fld>
            <a:endParaRPr sz="1200">
              <a:uFill>
                <a:solidFill/>
              </a:uFill>
            </a:endParaRPr>
          </a:p>
        </p:txBody>
      </p:sp>
      <p:sp>
        <p:nvSpPr>
          <p:cNvPr id="239" name="Shape 239"/>
          <p:cNvSpPr>
            <a:spLocks noGrp="1"/>
          </p:cNvSpPr>
          <p:nvPr>
            <p:ph type="title"/>
          </p:nvPr>
        </p:nvSpPr>
        <p:spPr>
          <a:prstGeom prst="rect">
            <a:avLst/>
          </a:prstGeom>
        </p:spPr>
        <p:txBody>
          <a:bodyPr/>
          <a:lstStyle/>
          <a:p>
            <a:pPr lvl="0">
              <a:defRPr sz="1800">
                <a:uFillTx/>
              </a:defRPr>
            </a:pPr>
            <a:r>
              <a:rPr sz="2800">
                <a:uFill>
                  <a:solidFill/>
                </a:uFill>
              </a:rPr>
              <a:t>Quicksort:  best-case analysis</a:t>
            </a:r>
          </a:p>
        </p:txBody>
      </p:sp>
      <p:sp>
        <p:nvSpPr>
          <p:cNvPr id="240" name="Shape 240"/>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Best case.  </a:t>
            </a:r>
            <a:r>
              <a:rPr sz="2400">
                <a:uFill>
                  <a:solidFill/>
                </a:uFill>
              </a:rPr>
              <a:t>Number of compares is </a:t>
            </a:r>
            <a:r>
              <a:rPr sz="2400">
                <a:uFill>
                  <a:solidFill/>
                </a:uFill>
                <a:latin typeface="Times New Roman"/>
                <a:ea typeface="Times New Roman"/>
                <a:cs typeface="Times New Roman"/>
                <a:sym typeface="Times New Roman"/>
              </a:rPr>
              <a:t>~ </a:t>
            </a:r>
            <a:r>
              <a:rPr sz="2400" i="1">
                <a:uFill>
                  <a:solidFill/>
                </a:uFill>
                <a:latin typeface="Times New Roman"/>
                <a:ea typeface="Times New Roman"/>
                <a:cs typeface="Times New Roman"/>
                <a:sym typeface="Times New Roman"/>
              </a:rPr>
              <a:t>N</a:t>
            </a:r>
            <a:r>
              <a:rPr sz="2400">
                <a:uFill>
                  <a:solidFill/>
                </a:uFill>
                <a:latin typeface="Times New Roman"/>
                <a:ea typeface="Times New Roman"/>
                <a:cs typeface="Times New Roman"/>
                <a:sym typeface="Times New Roman"/>
              </a:rPr>
              <a:t> lg </a:t>
            </a:r>
            <a:r>
              <a:rPr sz="2400" i="1">
                <a:uFill>
                  <a:solidFill/>
                </a:uFill>
                <a:latin typeface="Times New Roman"/>
                <a:ea typeface="Times New Roman"/>
                <a:cs typeface="Times New Roman"/>
                <a:sym typeface="Times New Roman"/>
              </a:rPr>
              <a:t>N</a:t>
            </a:r>
            <a:r>
              <a:rPr sz="2400">
                <a:uFill>
                  <a:solidFill/>
                </a:uFill>
              </a:rPr>
              <a:t>.</a:t>
            </a:r>
          </a:p>
        </p:txBody>
      </p:sp>
      <p:pic>
        <p:nvPicPr>
          <p:cNvPr id="241" name="quicksort-best.pdf"/>
          <p:cNvPicPr/>
          <p:nvPr/>
        </p:nvPicPr>
        <p:blipFill>
          <a:blip r:embed="rId3"/>
          <a:srcRect r="6642" b="4428"/>
          <a:stretch>
            <a:fillRect/>
          </a:stretch>
        </p:blipFill>
        <p:spPr>
          <a:xfrm>
            <a:off x="2971800" y="2156941"/>
            <a:ext cx="7048504" cy="7215663"/>
          </a:xfrm>
          <a:prstGeom prst="rect">
            <a:avLst/>
          </a:prstGeom>
          <a:ln w="12700">
            <a:round/>
          </a:ln>
        </p:spPr>
      </p:pic>
      <p:sp>
        <p:nvSpPr>
          <p:cNvPr id="242" name="Shape 242"/>
          <p:cNvSpPr/>
          <p:nvPr/>
        </p:nvSpPr>
        <p:spPr>
          <a:xfrm>
            <a:off x="3187700" y="3403600"/>
            <a:ext cx="1302013" cy="2921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200"/>
            </a:lvl1pPr>
          </a:lstStyle>
          <a:p>
            <a:pPr lvl="0">
              <a:defRPr sz="1800">
                <a:solidFill>
                  <a:srgbClr val="000000"/>
                </a:solidFill>
                <a:uFillTx/>
              </a:defRPr>
            </a:pPr>
            <a:r>
              <a:rPr sz="1200">
                <a:solidFill>
                  <a:srgbClr val="8D3124"/>
                </a:solidFill>
                <a:uFill>
                  <a:solidFill>
                    <a:srgbClr val="8D3124"/>
                  </a:solidFill>
                </a:uFill>
              </a:rPr>
              <a:t>random shuffle</a:t>
            </a:r>
          </a:p>
        </p:txBody>
      </p:sp>
      <p:sp>
        <p:nvSpPr>
          <p:cNvPr id="243" name="Shape 243"/>
          <p:cNvSpPr/>
          <p:nvPr/>
        </p:nvSpPr>
        <p:spPr>
          <a:xfrm>
            <a:off x="3200400" y="3073400"/>
            <a:ext cx="1105384" cy="2921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200"/>
            </a:lvl1pPr>
          </a:lstStyle>
          <a:p>
            <a:pPr lvl="0">
              <a:defRPr sz="1800">
                <a:solidFill>
                  <a:srgbClr val="000000"/>
                </a:solidFill>
                <a:uFillTx/>
              </a:defRPr>
            </a:pPr>
            <a:r>
              <a:rPr sz="1200">
                <a:solidFill>
                  <a:srgbClr val="8D3124"/>
                </a:solidFill>
                <a:uFill>
                  <a:solidFill>
                    <a:srgbClr val="8D3124"/>
                  </a:solidFill>
                </a:uFill>
              </a:rPr>
              <a:t>initial values</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Shape 247"/>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Worst case.  </a:t>
            </a:r>
            <a:r>
              <a:rPr sz="2400">
                <a:uFill>
                  <a:solidFill/>
                </a:uFill>
              </a:rPr>
              <a:t>Number of compares is </a:t>
            </a:r>
            <a:r>
              <a:rPr sz="2400">
                <a:uFill>
                  <a:solidFill/>
                </a:uFill>
                <a:latin typeface="Times New Roman"/>
                <a:ea typeface="Times New Roman"/>
                <a:cs typeface="Times New Roman"/>
                <a:sym typeface="Times New Roman"/>
              </a:rPr>
              <a:t>~ ½ </a:t>
            </a:r>
            <a:r>
              <a:rPr sz="2400" i="1">
                <a:uFill>
                  <a:solidFill/>
                </a:uFill>
                <a:latin typeface="Times New Roman"/>
                <a:ea typeface="Times New Roman"/>
                <a:cs typeface="Times New Roman"/>
                <a:sym typeface="Times New Roman"/>
              </a:rPr>
              <a:t>N</a:t>
            </a:r>
            <a:r>
              <a:rPr sz="2400" baseline="31999">
                <a:uFill>
                  <a:solidFill/>
                </a:uFill>
                <a:latin typeface="Times New Roman"/>
                <a:ea typeface="Times New Roman"/>
                <a:cs typeface="Times New Roman"/>
                <a:sym typeface="Times New Roman"/>
              </a:rPr>
              <a:t> 2</a:t>
            </a:r>
            <a:r>
              <a:rPr sz="2400">
                <a:uFill>
                  <a:solidFill/>
                </a:uFill>
                <a:latin typeface="Times New Roman"/>
                <a:ea typeface="Times New Roman"/>
                <a:cs typeface="Times New Roman"/>
                <a:sym typeface="Times New Roman"/>
              </a:rPr>
              <a:t> </a:t>
            </a:r>
            <a:r>
              <a:rPr sz="2400">
                <a:uFill>
                  <a:solidFill/>
                </a:uFill>
              </a:rPr>
              <a:t>.</a:t>
            </a:r>
          </a:p>
        </p:txBody>
      </p:sp>
      <p:sp>
        <p:nvSpPr>
          <p:cNvPr id="248" name="Shape 248"/>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41</a:t>
            </a:fld>
            <a:endParaRPr sz="1200">
              <a:uFill>
                <a:solidFill/>
              </a:uFill>
            </a:endParaRPr>
          </a:p>
        </p:txBody>
      </p:sp>
      <p:sp>
        <p:nvSpPr>
          <p:cNvPr id="249" name="Shape 249"/>
          <p:cNvSpPr>
            <a:spLocks noGrp="1"/>
          </p:cNvSpPr>
          <p:nvPr>
            <p:ph type="title"/>
          </p:nvPr>
        </p:nvSpPr>
        <p:spPr>
          <a:prstGeom prst="rect">
            <a:avLst/>
          </a:prstGeom>
        </p:spPr>
        <p:txBody>
          <a:bodyPr/>
          <a:lstStyle/>
          <a:p>
            <a:pPr lvl="0">
              <a:defRPr sz="1800">
                <a:uFillTx/>
              </a:defRPr>
            </a:pPr>
            <a:r>
              <a:rPr sz="2800">
                <a:uFill>
                  <a:solidFill/>
                </a:uFill>
              </a:rPr>
              <a:t>Quicksort:  worst-case analysis</a:t>
            </a:r>
          </a:p>
        </p:txBody>
      </p:sp>
      <p:pic>
        <p:nvPicPr>
          <p:cNvPr id="250" name="quicksort-worst.pdf"/>
          <p:cNvPicPr/>
          <p:nvPr/>
        </p:nvPicPr>
        <p:blipFill>
          <a:blip r:embed="rId3"/>
          <a:srcRect r="6642" b="4428"/>
          <a:stretch>
            <a:fillRect/>
          </a:stretch>
        </p:blipFill>
        <p:spPr>
          <a:xfrm>
            <a:off x="2971800" y="2156941"/>
            <a:ext cx="7048504" cy="7215663"/>
          </a:xfrm>
          <a:prstGeom prst="rect">
            <a:avLst/>
          </a:prstGeom>
          <a:ln w="12700">
            <a:round/>
          </a:ln>
        </p:spPr>
      </p:pic>
      <p:sp>
        <p:nvSpPr>
          <p:cNvPr id="251" name="Shape 251"/>
          <p:cNvSpPr/>
          <p:nvPr/>
        </p:nvSpPr>
        <p:spPr>
          <a:xfrm>
            <a:off x="3187700" y="3403600"/>
            <a:ext cx="1302013" cy="2921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200"/>
            </a:lvl1pPr>
          </a:lstStyle>
          <a:p>
            <a:pPr lvl="0">
              <a:defRPr sz="1800">
                <a:solidFill>
                  <a:srgbClr val="000000"/>
                </a:solidFill>
                <a:uFillTx/>
              </a:defRPr>
            </a:pPr>
            <a:r>
              <a:rPr sz="1200">
                <a:solidFill>
                  <a:srgbClr val="8D3124"/>
                </a:solidFill>
                <a:uFill>
                  <a:solidFill>
                    <a:srgbClr val="8D3124"/>
                  </a:solidFill>
                </a:uFill>
              </a:rPr>
              <a:t>random shuffle</a:t>
            </a:r>
          </a:p>
        </p:txBody>
      </p:sp>
      <p:sp>
        <p:nvSpPr>
          <p:cNvPr id="252" name="Shape 252"/>
          <p:cNvSpPr/>
          <p:nvPr/>
        </p:nvSpPr>
        <p:spPr>
          <a:xfrm>
            <a:off x="3200400" y="3073400"/>
            <a:ext cx="1105384" cy="2921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200"/>
            </a:lvl1pPr>
          </a:lstStyle>
          <a:p>
            <a:pPr lvl="0">
              <a:defRPr sz="1800">
                <a:solidFill>
                  <a:srgbClr val="000000"/>
                </a:solidFill>
                <a:uFillTx/>
              </a:defRPr>
            </a:pPr>
            <a:r>
              <a:rPr sz="1200">
                <a:solidFill>
                  <a:srgbClr val="8D3124"/>
                </a:solidFill>
                <a:uFill>
                  <a:solidFill>
                    <a:srgbClr val="8D3124"/>
                  </a:solidFill>
                </a:uFill>
              </a:rPr>
              <a:t>initial values</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 name="Shape 256"/>
          <p:cNvSpPr>
            <a:spLocks noGrp="1"/>
          </p:cNvSpPr>
          <p:nvPr>
            <p:ph type="body" idx="1"/>
          </p:nvPr>
        </p:nvSpPr>
        <p:spPr>
          <a:prstGeom prst="rect">
            <a:avLst/>
          </a:prstGeom>
        </p:spPr>
        <p:txBody>
          <a:bodyPr/>
          <a:lstStyle/>
          <a:p>
            <a:pPr lvl="0">
              <a:defRPr sz="1800">
                <a:solidFill>
                  <a:srgbClr val="000000"/>
                </a:solidFill>
                <a:uFillTx/>
              </a:defRPr>
            </a:pPr>
            <a:r>
              <a:rPr sz="2400">
                <a:solidFill>
                  <a:srgbClr val="0048AA"/>
                </a:solidFill>
                <a:uFill>
                  <a:solidFill>
                    <a:srgbClr val="0048AA"/>
                  </a:solidFill>
                </a:uFill>
              </a:rPr>
              <a:t>Proposition. </a:t>
            </a:r>
            <a:r>
              <a:rPr sz="2400">
                <a:uFill>
                  <a:solidFill/>
                </a:uFill>
              </a:rPr>
              <a:t> The average number of compares </a:t>
            </a:r>
            <a:r>
              <a:rPr sz="2400" i="1">
                <a:uFill>
                  <a:solidFill>
                    <a:srgbClr val="0048AA"/>
                  </a:solidFill>
                </a:uFill>
                <a:latin typeface="Times New Roman"/>
                <a:ea typeface="Times New Roman"/>
                <a:cs typeface="Times New Roman"/>
                <a:sym typeface="Times New Roman"/>
              </a:rPr>
              <a:t>C</a:t>
            </a:r>
            <a:r>
              <a:rPr sz="2400" i="1" baseline="-20250">
                <a:uFill>
                  <a:solidFill>
                    <a:srgbClr val="0048AA"/>
                  </a:solidFill>
                </a:uFill>
                <a:latin typeface="Times New Roman"/>
                <a:ea typeface="Times New Roman"/>
                <a:cs typeface="Times New Roman"/>
                <a:sym typeface="Times New Roman"/>
              </a:rPr>
              <a:t>N</a:t>
            </a:r>
            <a:r>
              <a:rPr sz="2400">
                <a:uFill>
                  <a:solidFill/>
                </a:uFill>
              </a:rPr>
              <a:t> to quicksort an array of</a:t>
            </a:r>
            <a:br>
              <a:rPr sz="2400">
                <a:uFill>
                  <a:solidFill/>
                </a:uFill>
              </a:rPr>
            </a:br>
            <a:r>
              <a:rPr sz="2400" i="1">
                <a:uFill>
                  <a:solidFill/>
                </a:uFill>
                <a:latin typeface="Times New Roman"/>
                <a:ea typeface="Times New Roman"/>
                <a:cs typeface="Times New Roman"/>
                <a:sym typeface="Times New Roman"/>
              </a:rPr>
              <a:t>N</a:t>
            </a:r>
            <a:r>
              <a:rPr sz="2400">
                <a:uFill>
                  <a:solidFill/>
                </a:uFill>
              </a:rPr>
              <a:t> distinct keys is </a:t>
            </a:r>
            <a:r>
              <a:rPr sz="2400">
                <a:uFill>
                  <a:solidFill/>
                </a:uFill>
                <a:latin typeface="Times New Roman"/>
                <a:ea typeface="Times New Roman"/>
                <a:cs typeface="Times New Roman"/>
                <a:sym typeface="Times New Roman"/>
              </a:rPr>
              <a:t>~ 2</a:t>
            </a:r>
            <a:r>
              <a:rPr sz="2400" i="1">
                <a:uFill>
                  <a:solidFill/>
                </a:uFill>
                <a:latin typeface="Times New Roman"/>
                <a:ea typeface="Times New Roman"/>
                <a:cs typeface="Times New Roman"/>
                <a:sym typeface="Times New Roman"/>
              </a:rPr>
              <a:t>N</a:t>
            </a:r>
            <a:r>
              <a:rPr sz="2400">
                <a:uFill>
                  <a:solidFill/>
                </a:uFill>
                <a:latin typeface="Times New Roman"/>
                <a:ea typeface="Times New Roman"/>
                <a:cs typeface="Times New Roman"/>
                <a:sym typeface="Times New Roman"/>
              </a:rPr>
              <a:t> ln</a:t>
            </a:r>
            <a:r>
              <a:rPr sz="2400" baseline="-20250">
                <a:uFill>
                  <a:solidFill/>
                </a:uFill>
                <a:latin typeface="Times New Roman"/>
                <a:ea typeface="Times New Roman"/>
                <a:cs typeface="Times New Roman"/>
                <a:sym typeface="Times New Roman"/>
              </a:rPr>
              <a:t> </a:t>
            </a:r>
            <a:r>
              <a:rPr sz="2400" i="1">
                <a:uFill>
                  <a:solidFill/>
                </a:uFill>
                <a:latin typeface="Times New Roman"/>
                <a:ea typeface="Times New Roman"/>
                <a:cs typeface="Times New Roman"/>
                <a:sym typeface="Times New Roman"/>
              </a:rPr>
              <a:t>N</a:t>
            </a:r>
            <a:r>
              <a:rPr sz="2400">
                <a:uFill>
                  <a:solidFill/>
                </a:uFill>
              </a:rPr>
              <a:t> (and the number of exchanges is </a:t>
            </a:r>
            <a:r>
              <a:rPr sz="2400">
                <a:uFill>
                  <a:solidFill/>
                </a:uFill>
                <a:latin typeface="Times New Roman"/>
                <a:ea typeface="Times New Roman"/>
                <a:cs typeface="Times New Roman"/>
                <a:sym typeface="Times New Roman"/>
              </a:rPr>
              <a:t>~ ⅓ </a:t>
            </a:r>
            <a:r>
              <a:rPr sz="2400" i="1">
                <a:uFill>
                  <a:solidFill/>
                </a:uFill>
                <a:latin typeface="Times New Roman"/>
                <a:ea typeface="Times New Roman"/>
                <a:cs typeface="Times New Roman"/>
                <a:sym typeface="Times New Roman"/>
              </a:rPr>
              <a:t>N</a:t>
            </a:r>
            <a:r>
              <a:rPr sz="2400">
                <a:uFill>
                  <a:solidFill/>
                </a:uFill>
                <a:latin typeface="Times New Roman"/>
                <a:ea typeface="Times New Roman"/>
                <a:cs typeface="Times New Roman"/>
                <a:sym typeface="Times New Roman"/>
              </a:rPr>
              <a:t> ln </a:t>
            </a:r>
            <a:r>
              <a:rPr sz="2400" i="1">
                <a:uFill>
                  <a:solidFill/>
                </a:uFill>
                <a:latin typeface="Times New Roman"/>
                <a:ea typeface="Times New Roman"/>
                <a:cs typeface="Times New Roman"/>
                <a:sym typeface="Times New Roman"/>
              </a:rPr>
              <a:t>N</a:t>
            </a:r>
            <a:r>
              <a:rPr sz="2400">
                <a:uFill>
                  <a:solidFill/>
                </a:uFill>
                <a:latin typeface="Times New Roman"/>
                <a:ea typeface="Times New Roman"/>
                <a:cs typeface="Times New Roman"/>
                <a:sym typeface="Times New Roman"/>
              </a:rPr>
              <a:t> </a:t>
            </a:r>
            <a:r>
              <a:rPr sz="2400">
                <a:uFill>
                  <a:solidFill/>
                </a:uFill>
              </a:rPr>
              <a:t>).</a:t>
            </a:r>
          </a:p>
          <a:p>
            <a:pPr lvl="0">
              <a:defRPr sz="1800">
                <a:solidFill>
                  <a:srgbClr val="000000"/>
                </a:solidFill>
                <a:uFillTx/>
              </a:defRPr>
            </a:pPr>
            <a:endParaRPr sz="2400">
              <a:solidFill>
                <a:srgbClr val="005493"/>
              </a:solidFill>
              <a:uFill>
                <a:solidFill/>
              </a:uFill>
            </a:endParaRPr>
          </a:p>
          <a:p>
            <a:pPr lvl="0">
              <a:defRPr sz="1800">
                <a:solidFill>
                  <a:srgbClr val="000000"/>
                </a:solidFill>
                <a:uFillTx/>
              </a:defRPr>
            </a:pPr>
            <a:r>
              <a:rPr sz="2400">
                <a:solidFill>
                  <a:srgbClr val="005493"/>
                </a:solidFill>
                <a:uFill>
                  <a:solidFill/>
                </a:uFill>
              </a:rPr>
              <a:t>Pf.</a:t>
            </a:r>
            <a:r>
              <a:rPr sz="2400">
                <a:solidFill>
                  <a:srgbClr val="005493"/>
                </a:solidFill>
                <a:uFill>
                  <a:solidFill>
                    <a:srgbClr val="0048AA"/>
                  </a:solidFill>
                </a:uFill>
              </a:rPr>
              <a:t>  </a:t>
            </a:r>
            <a:r>
              <a:rPr sz="2400" i="1">
                <a:uFill>
                  <a:solidFill>
                    <a:srgbClr val="0048AA"/>
                  </a:solidFill>
                </a:uFill>
                <a:latin typeface="Times New Roman"/>
                <a:ea typeface="Times New Roman"/>
                <a:cs typeface="Times New Roman"/>
                <a:sym typeface="Times New Roman"/>
              </a:rPr>
              <a:t>C</a:t>
            </a:r>
            <a:r>
              <a:rPr sz="2400" i="1" baseline="-20250">
                <a:uFill>
                  <a:solidFill>
                    <a:srgbClr val="0048AA"/>
                  </a:solidFill>
                </a:uFill>
                <a:latin typeface="Times New Roman"/>
                <a:ea typeface="Times New Roman"/>
                <a:cs typeface="Times New Roman"/>
                <a:sym typeface="Times New Roman"/>
              </a:rPr>
              <a:t>N</a:t>
            </a:r>
            <a:r>
              <a:rPr sz="2400">
                <a:uFill>
                  <a:solidFill>
                    <a:srgbClr val="0048AA"/>
                  </a:solidFill>
                </a:uFill>
              </a:rPr>
              <a:t> satisfies the recurrence </a:t>
            </a:r>
            <a:r>
              <a:rPr sz="2400" i="1">
                <a:uFill>
                  <a:solidFill>
                    <a:srgbClr val="0048AA"/>
                  </a:solidFill>
                </a:uFill>
                <a:latin typeface="Times New Roman"/>
                <a:ea typeface="Times New Roman"/>
                <a:cs typeface="Times New Roman"/>
                <a:sym typeface="Times New Roman"/>
              </a:rPr>
              <a:t>C</a:t>
            </a:r>
            <a:r>
              <a:rPr sz="2400" baseline="-20250">
                <a:uFill>
                  <a:solidFill>
                    <a:srgbClr val="0048AA"/>
                  </a:solidFill>
                </a:uFill>
                <a:latin typeface="Times New Roman"/>
                <a:ea typeface="Times New Roman"/>
                <a:cs typeface="Times New Roman"/>
                <a:sym typeface="Times New Roman"/>
              </a:rPr>
              <a:t>0</a:t>
            </a:r>
            <a:r>
              <a:rPr sz="2400">
                <a:uFill>
                  <a:solidFill>
                    <a:srgbClr val="0048AA"/>
                  </a:solidFill>
                </a:uFill>
                <a:latin typeface="Times New Roman"/>
                <a:ea typeface="Times New Roman"/>
                <a:cs typeface="Times New Roman"/>
                <a:sym typeface="Times New Roman"/>
              </a:rPr>
              <a:t> = </a:t>
            </a:r>
            <a:r>
              <a:rPr sz="2400" i="1">
                <a:uFill>
                  <a:solidFill>
                    <a:srgbClr val="0048AA"/>
                  </a:solidFill>
                </a:uFill>
                <a:latin typeface="Times New Roman"/>
                <a:ea typeface="Times New Roman"/>
                <a:cs typeface="Times New Roman"/>
                <a:sym typeface="Times New Roman"/>
              </a:rPr>
              <a:t>C</a:t>
            </a:r>
            <a:r>
              <a:rPr sz="2400" baseline="-20250">
                <a:uFill>
                  <a:solidFill>
                    <a:srgbClr val="0048AA"/>
                  </a:solidFill>
                </a:uFill>
                <a:latin typeface="Times New Roman"/>
                <a:ea typeface="Times New Roman"/>
                <a:cs typeface="Times New Roman"/>
                <a:sym typeface="Times New Roman"/>
              </a:rPr>
              <a:t>1</a:t>
            </a:r>
            <a:r>
              <a:rPr sz="2400">
                <a:uFill>
                  <a:solidFill>
                    <a:srgbClr val="0048AA"/>
                  </a:solidFill>
                </a:uFill>
                <a:latin typeface="Times New Roman"/>
                <a:ea typeface="Times New Roman"/>
                <a:cs typeface="Times New Roman"/>
                <a:sym typeface="Times New Roman"/>
              </a:rPr>
              <a:t> = 0</a:t>
            </a:r>
            <a:r>
              <a:rPr sz="2400">
                <a:uFill>
                  <a:solidFill>
                    <a:srgbClr val="0048AA"/>
                  </a:solidFill>
                </a:uFill>
              </a:rPr>
              <a:t> and for </a:t>
            </a:r>
            <a:r>
              <a:rPr sz="2400" i="1">
                <a:uFill>
                  <a:solidFill>
                    <a:srgbClr val="0048AA"/>
                  </a:solidFill>
                </a:uFill>
                <a:latin typeface="Times New Roman"/>
                <a:ea typeface="Times New Roman"/>
                <a:cs typeface="Times New Roman"/>
                <a:sym typeface="Times New Roman"/>
              </a:rPr>
              <a:t>N</a:t>
            </a:r>
            <a:r>
              <a:rPr sz="2400">
                <a:uFill>
                  <a:solidFill>
                    <a:srgbClr val="0048AA"/>
                  </a:solidFill>
                </a:uFill>
                <a:latin typeface="Times New Roman"/>
                <a:ea typeface="Times New Roman"/>
                <a:cs typeface="Times New Roman"/>
                <a:sym typeface="Times New Roman"/>
              </a:rPr>
              <a:t>  ≥  2</a:t>
            </a:r>
            <a:r>
              <a:rPr sz="2400">
                <a:uFill>
                  <a:solidFill>
                    <a:srgbClr val="0048AA"/>
                  </a:solidFill>
                </a:uFill>
              </a:rPr>
              <a:t>:</a:t>
            </a:r>
          </a:p>
          <a:p>
            <a:pPr lvl="1">
              <a:defRPr sz="1800">
                <a:uFillTx/>
              </a:defRPr>
            </a:pPr>
            <a:endParaRPr sz="2400">
              <a:uFill>
                <a:solidFill/>
              </a:uFill>
            </a:endParaRPr>
          </a:p>
          <a:p>
            <a:pPr lvl="1">
              <a:defRPr sz="1800">
                <a:uFillTx/>
              </a:defRPr>
            </a:pPr>
            <a:endParaRPr sz="2400">
              <a:uFill>
                <a:solidFill/>
              </a:uFill>
            </a:endParaRPr>
          </a:p>
          <a:p>
            <a:pPr lvl="1">
              <a:defRPr sz="1800">
                <a:uFillTx/>
              </a:defRPr>
            </a:pPr>
            <a:endParaRPr sz="2400">
              <a:uFill>
                <a:solidFill/>
              </a:uFill>
            </a:endParaRPr>
          </a:p>
          <a:p>
            <a:pPr lvl="1">
              <a:defRPr sz="1800">
                <a:uFillTx/>
              </a:defRPr>
            </a:pPr>
            <a:r>
              <a:rPr sz="2400">
                <a:uFill>
                  <a:solidFill/>
                </a:uFill>
              </a:rPr>
              <a:t>Multiply both sides by </a:t>
            </a:r>
            <a:r>
              <a:rPr sz="2400" i="1">
                <a:uFill>
                  <a:solidFill/>
                </a:uFill>
                <a:latin typeface="Times New Roman"/>
                <a:ea typeface="Times New Roman"/>
                <a:cs typeface="Times New Roman"/>
                <a:sym typeface="Times New Roman"/>
              </a:rPr>
              <a:t>N</a:t>
            </a:r>
            <a:r>
              <a:rPr sz="2400">
                <a:uFill>
                  <a:solidFill/>
                </a:uFill>
              </a:rPr>
              <a:t> and collect terms:</a:t>
            </a:r>
          </a:p>
          <a:p>
            <a:pPr lvl="1">
              <a:defRPr sz="1800">
                <a:uFillTx/>
              </a:defRPr>
            </a:pPr>
            <a:endParaRPr sz="2400">
              <a:uFill>
                <a:solidFill/>
              </a:uFill>
            </a:endParaRPr>
          </a:p>
          <a:p>
            <a:pPr lvl="1">
              <a:defRPr sz="1800">
                <a:uFillTx/>
              </a:defRPr>
            </a:pPr>
            <a:endParaRPr sz="2400">
              <a:uFill>
                <a:solidFill/>
              </a:uFill>
            </a:endParaRPr>
          </a:p>
          <a:p>
            <a:pPr lvl="1">
              <a:defRPr sz="1800">
                <a:uFillTx/>
              </a:defRPr>
            </a:pPr>
            <a:r>
              <a:rPr sz="2400">
                <a:uFill>
                  <a:solidFill/>
                </a:uFill>
              </a:rPr>
              <a:t>Subtract from this equation the same equation for </a:t>
            </a:r>
            <a:r>
              <a:rPr sz="2400" i="1">
                <a:uFill>
                  <a:solidFill/>
                </a:uFill>
                <a:latin typeface="Times New Roman"/>
                <a:ea typeface="Times New Roman"/>
                <a:cs typeface="Times New Roman"/>
                <a:sym typeface="Times New Roman"/>
              </a:rPr>
              <a:t>N </a:t>
            </a:r>
            <a:r>
              <a:rPr sz="2400">
                <a:uFill>
                  <a:solidFill/>
                </a:uFill>
                <a:latin typeface="Symbol"/>
                <a:ea typeface="Symbol"/>
                <a:cs typeface="Symbol"/>
                <a:sym typeface="Symbol"/>
              </a:rPr>
              <a:t>-</a:t>
            </a:r>
            <a:r>
              <a:rPr sz="2400">
                <a:uFill>
                  <a:solidFill/>
                </a:uFill>
                <a:latin typeface="Times New Roman"/>
                <a:ea typeface="Times New Roman"/>
                <a:cs typeface="Times New Roman"/>
                <a:sym typeface="Times New Roman"/>
              </a:rPr>
              <a:t> 1</a:t>
            </a:r>
            <a:r>
              <a:rPr sz="2400">
                <a:uFill>
                  <a:solidFill/>
                </a:uFill>
              </a:rPr>
              <a:t>: </a:t>
            </a:r>
          </a:p>
          <a:p>
            <a:pPr lvl="1">
              <a:defRPr sz="1800">
                <a:uFillTx/>
              </a:defRPr>
            </a:pPr>
            <a:endParaRPr sz="2400">
              <a:uFill>
                <a:solidFill/>
              </a:uFill>
            </a:endParaRPr>
          </a:p>
          <a:p>
            <a:pPr lvl="1">
              <a:defRPr sz="1800">
                <a:uFillTx/>
              </a:defRPr>
            </a:pPr>
            <a:endParaRPr sz="2400">
              <a:uFill>
                <a:solidFill/>
              </a:uFill>
            </a:endParaRPr>
          </a:p>
          <a:p>
            <a:pPr lvl="1">
              <a:defRPr sz="1800">
                <a:uFillTx/>
              </a:defRPr>
            </a:pPr>
            <a:r>
              <a:rPr sz="2400">
                <a:uFill>
                  <a:solidFill/>
                </a:uFill>
              </a:rPr>
              <a:t>Rearrange terms and divide by </a:t>
            </a:r>
            <a:r>
              <a:rPr sz="2400" i="1">
                <a:uFill>
                  <a:solidFill/>
                </a:uFill>
                <a:latin typeface="Times New Roman"/>
                <a:ea typeface="Times New Roman"/>
                <a:cs typeface="Times New Roman"/>
                <a:sym typeface="Times New Roman"/>
              </a:rPr>
              <a:t>N </a:t>
            </a:r>
            <a:r>
              <a:rPr sz="2400">
                <a:uFill>
                  <a:solidFill/>
                </a:uFill>
                <a:latin typeface="Times New Roman"/>
                <a:ea typeface="Times New Roman"/>
                <a:cs typeface="Times New Roman"/>
                <a:sym typeface="Times New Roman"/>
              </a:rPr>
              <a:t>(</a:t>
            </a:r>
            <a:r>
              <a:rPr sz="2400" i="1">
                <a:uFill>
                  <a:solidFill/>
                </a:uFill>
                <a:latin typeface="Times New Roman"/>
                <a:ea typeface="Times New Roman"/>
                <a:cs typeface="Times New Roman"/>
                <a:sym typeface="Times New Roman"/>
              </a:rPr>
              <a:t>N </a:t>
            </a:r>
            <a:r>
              <a:rPr sz="2400">
                <a:uFill>
                  <a:solidFill/>
                </a:uFill>
                <a:latin typeface="Times New Roman"/>
                <a:ea typeface="Times New Roman"/>
                <a:cs typeface="Times New Roman"/>
                <a:sym typeface="Times New Roman"/>
              </a:rPr>
              <a:t>+ 1)</a:t>
            </a:r>
            <a:r>
              <a:rPr sz="2400">
                <a:uFill>
                  <a:solidFill/>
                </a:uFill>
              </a:rPr>
              <a:t>:</a:t>
            </a:r>
          </a:p>
        </p:txBody>
      </p:sp>
      <p:sp>
        <p:nvSpPr>
          <p:cNvPr id="257" name="Shape 257"/>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42</a:t>
            </a:fld>
            <a:endParaRPr sz="1200">
              <a:uFill>
                <a:solidFill/>
              </a:uFill>
            </a:endParaRPr>
          </a:p>
        </p:txBody>
      </p:sp>
      <p:sp>
        <p:nvSpPr>
          <p:cNvPr id="258" name="Shape 258"/>
          <p:cNvSpPr>
            <a:spLocks noGrp="1"/>
          </p:cNvSpPr>
          <p:nvPr>
            <p:ph type="title"/>
          </p:nvPr>
        </p:nvSpPr>
        <p:spPr>
          <a:prstGeom prst="rect">
            <a:avLst/>
          </a:prstGeom>
        </p:spPr>
        <p:txBody>
          <a:bodyPr/>
          <a:lstStyle/>
          <a:p>
            <a:pPr lvl="0">
              <a:defRPr sz="1800">
                <a:uFillTx/>
              </a:defRPr>
            </a:pPr>
            <a:r>
              <a:rPr sz="2800">
                <a:uFill>
                  <a:solidFill/>
                </a:uFill>
              </a:rPr>
              <a:t>Quicksort:  average-case analysis</a:t>
            </a:r>
          </a:p>
        </p:txBody>
      </p:sp>
      <p:pic>
        <p:nvPicPr>
          <p:cNvPr id="259" name="droppedImage.pdf"/>
          <p:cNvPicPr/>
          <p:nvPr/>
        </p:nvPicPr>
        <p:blipFill>
          <a:blip r:embed="rId3"/>
          <a:stretch>
            <a:fillRect/>
          </a:stretch>
        </p:blipFill>
        <p:spPr>
          <a:xfrm>
            <a:off x="2906511" y="8443380"/>
            <a:ext cx="3392701" cy="626224"/>
          </a:xfrm>
          <a:prstGeom prst="rect">
            <a:avLst/>
          </a:prstGeom>
          <a:ln w="12700">
            <a:round/>
          </a:ln>
        </p:spPr>
      </p:pic>
      <p:pic>
        <p:nvPicPr>
          <p:cNvPr id="260" name="droppedImage.pdf"/>
          <p:cNvPicPr/>
          <p:nvPr/>
        </p:nvPicPr>
        <p:blipFill>
          <a:blip r:embed="rId4"/>
          <a:stretch>
            <a:fillRect/>
          </a:stretch>
        </p:blipFill>
        <p:spPr>
          <a:xfrm>
            <a:off x="3092908" y="5557098"/>
            <a:ext cx="6531894" cy="306436"/>
          </a:xfrm>
          <a:prstGeom prst="rect">
            <a:avLst/>
          </a:prstGeom>
          <a:ln w="12700">
            <a:round/>
          </a:ln>
        </p:spPr>
      </p:pic>
      <p:pic>
        <p:nvPicPr>
          <p:cNvPr id="261" name="droppedImage.pdf"/>
          <p:cNvPicPr/>
          <p:nvPr/>
        </p:nvPicPr>
        <p:blipFill>
          <a:blip r:embed="rId5"/>
          <a:stretch>
            <a:fillRect/>
          </a:stretch>
        </p:blipFill>
        <p:spPr>
          <a:xfrm>
            <a:off x="3094461" y="7048500"/>
            <a:ext cx="5402789" cy="317812"/>
          </a:xfrm>
          <a:prstGeom prst="rect">
            <a:avLst/>
          </a:prstGeom>
          <a:ln w="12700">
            <a:round/>
          </a:ln>
        </p:spPr>
      </p:pic>
      <p:grpSp>
        <p:nvGrpSpPr>
          <p:cNvPr id="271" name="Group 271"/>
          <p:cNvGrpSpPr/>
          <p:nvPr/>
        </p:nvGrpSpPr>
        <p:grpSpPr>
          <a:xfrm>
            <a:off x="1781623" y="3289300"/>
            <a:ext cx="9864277" cy="1879600"/>
            <a:chOff x="117923" y="0"/>
            <a:chExt cx="9864276" cy="1879600"/>
          </a:xfrm>
        </p:grpSpPr>
        <p:pic>
          <p:nvPicPr>
            <p:cNvPr id="262" name="droppedImage.pdf"/>
            <p:cNvPicPr/>
            <p:nvPr/>
          </p:nvPicPr>
          <p:blipFill>
            <a:blip r:embed="rId6"/>
            <a:srcRect r="1"/>
            <a:stretch>
              <a:fillRect/>
            </a:stretch>
          </p:blipFill>
          <p:spPr>
            <a:xfrm>
              <a:off x="117923" y="607787"/>
              <a:ext cx="9864277" cy="698294"/>
            </a:xfrm>
            <a:prstGeom prst="rect">
              <a:avLst/>
            </a:prstGeom>
            <a:ln w="12700" cap="flat">
              <a:noFill/>
              <a:round/>
            </a:ln>
            <a:effectLst/>
          </p:spPr>
        </p:pic>
        <p:sp>
          <p:nvSpPr>
            <p:cNvPr id="263" name="Shape 263"/>
            <p:cNvSpPr/>
            <p:nvPr/>
          </p:nvSpPr>
          <p:spPr>
            <a:xfrm>
              <a:off x="1676400" y="457200"/>
              <a:ext cx="0" cy="292100"/>
            </a:xfrm>
            <a:prstGeom prst="line">
              <a:avLst/>
            </a:prstGeom>
            <a:noFill/>
            <a:ln w="25400" cap="flat">
              <a:solidFill>
                <a:srgbClr val="8D3124"/>
              </a:solidFill>
              <a:prstDash val="solid"/>
              <a:round/>
              <a:tailEnd type="stealth"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264" name="Shape 264"/>
            <p:cNvSpPr/>
            <p:nvPr/>
          </p:nvSpPr>
          <p:spPr>
            <a:xfrm>
              <a:off x="1003300" y="139700"/>
              <a:ext cx="1328207" cy="3302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solidFill>
                    <a:srgbClr val="000000"/>
                  </a:solidFill>
                  <a:uFillTx/>
                </a:defRPr>
              </a:pPr>
              <a:r>
                <a:rPr sz="1600">
                  <a:solidFill>
                    <a:srgbClr val="8D3124"/>
                  </a:solidFill>
                  <a:uFill>
                    <a:solidFill>
                      <a:srgbClr val="8D3124"/>
                    </a:solidFill>
                  </a:uFill>
                </a:rPr>
                <a:t>partitioning</a:t>
              </a:r>
            </a:p>
          </p:txBody>
        </p:sp>
        <p:sp>
          <p:nvSpPr>
            <p:cNvPr id="265" name="Shape 265"/>
            <p:cNvSpPr/>
            <p:nvPr/>
          </p:nvSpPr>
          <p:spPr>
            <a:xfrm>
              <a:off x="6052900" y="1253349"/>
              <a:ext cx="558928" cy="360524"/>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266" name="Shape 266"/>
            <p:cNvSpPr/>
            <p:nvPr/>
          </p:nvSpPr>
          <p:spPr>
            <a:xfrm>
              <a:off x="6705600" y="1549400"/>
              <a:ext cx="2730500" cy="3302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lvl="0">
                <a:defRPr sz="1800">
                  <a:solidFill>
                    <a:srgbClr val="000000"/>
                  </a:solidFill>
                  <a:uFillTx/>
                </a:defRPr>
              </a:pPr>
              <a:r>
                <a:rPr sz="1600">
                  <a:solidFill>
                    <a:srgbClr val="8D3124"/>
                  </a:solidFill>
                  <a:uFill>
                    <a:solidFill>
                      <a:srgbClr val="8D3124"/>
                    </a:solidFill>
                  </a:uFill>
                </a:rPr>
                <a:t>partitioning probability</a:t>
              </a:r>
            </a:p>
          </p:txBody>
        </p:sp>
        <p:sp>
          <p:nvSpPr>
            <p:cNvPr id="267" name="Shape 267"/>
            <p:cNvSpPr/>
            <p:nvPr/>
          </p:nvSpPr>
          <p:spPr>
            <a:xfrm>
              <a:off x="5321300" y="292100"/>
              <a:ext cx="0" cy="292100"/>
            </a:xfrm>
            <a:prstGeom prst="line">
              <a:avLst/>
            </a:prstGeom>
            <a:noFill/>
            <a:ln w="25400" cap="flat">
              <a:solidFill>
                <a:srgbClr val="8D3124"/>
              </a:solidFill>
              <a:prstDash val="solid"/>
              <a:round/>
              <a:tailEnd type="stealth"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268" name="Shape 268"/>
            <p:cNvSpPr/>
            <p:nvPr/>
          </p:nvSpPr>
          <p:spPr>
            <a:xfrm>
              <a:off x="5061563" y="12700"/>
              <a:ext cx="685801" cy="3302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lvl="0">
                <a:defRPr sz="1800">
                  <a:solidFill>
                    <a:srgbClr val="000000"/>
                  </a:solidFill>
                  <a:uFillTx/>
                </a:defRPr>
              </a:pPr>
              <a:r>
                <a:rPr sz="1600">
                  <a:solidFill>
                    <a:srgbClr val="8D3124"/>
                  </a:solidFill>
                  <a:uFill>
                    <a:solidFill>
                      <a:srgbClr val="8D3124"/>
                    </a:solidFill>
                  </a:uFill>
                </a:rPr>
                <a:t>left</a:t>
              </a:r>
            </a:p>
          </p:txBody>
        </p:sp>
        <p:sp>
          <p:nvSpPr>
            <p:cNvPr id="269" name="Shape 269"/>
            <p:cNvSpPr/>
            <p:nvPr/>
          </p:nvSpPr>
          <p:spPr>
            <a:xfrm>
              <a:off x="5981700" y="279400"/>
              <a:ext cx="0" cy="292100"/>
            </a:xfrm>
            <a:prstGeom prst="line">
              <a:avLst/>
            </a:prstGeom>
            <a:noFill/>
            <a:ln w="25400" cap="flat">
              <a:solidFill>
                <a:srgbClr val="8D3124"/>
              </a:solidFill>
              <a:prstDash val="solid"/>
              <a:round/>
              <a:tailEnd type="stealth"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270" name="Shape 270"/>
            <p:cNvSpPr/>
            <p:nvPr/>
          </p:nvSpPr>
          <p:spPr>
            <a:xfrm>
              <a:off x="5715000" y="0"/>
              <a:ext cx="850900" cy="3302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lvl="0">
                <a:defRPr sz="1800">
                  <a:solidFill>
                    <a:srgbClr val="000000"/>
                  </a:solidFill>
                  <a:uFillTx/>
                </a:defRPr>
              </a:pPr>
              <a:r>
                <a:rPr sz="1600">
                  <a:solidFill>
                    <a:srgbClr val="8D3124"/>
                  </a:solidFill>
                  <a:uFill>
                    <a:solidFill>
                      <a:srgbClr val="8D3124"/>
                    </a:solidFill>
                  </a:uFill>
                </a:rPr>
                <a:t>right</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25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256">
                                            <p:txEl>
                                              <p:pRg st="2" end="2"/>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2" nodeType="afterEffect">
                                  <p:stCondLst>
                                    <p:cond delay="0"/>
                                  </p:stCondLst>
                                  <p:iterate>
                                    <p:tmAbs val="0"/>
                                  </p:iterate>
                                  <p:childTnLst>
                                    <p:set>
                                      <p:cBhvr>
                                        <p:cTn id="13" fill="hold"/>
                                        <p:tgtEl>
                                          <p:spTgt spid="271"/>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1" nodeType="afterEffect">
                                  <p:stCondLst>
                                    <p:cond delay="0"/>
                                  </p:stCondLst>
                                  <p:iterate>
                                    <p:tmAbs val="0"/>
                                  </p:iterate>
                                  <p:childTnLst>
                                    <p:set>
                                      <p:cBhvr>
                                        <p:cTn id="16" fill="hold"/>
                                        <p:tgtEl>
                                          <p:spTgt spid="256">
                                            <p:txEl>
                                              <p:pRg st="3" end="3"/>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1" nodeType="afterEffect">
                                  <p:stCondLst>
                                    <p:cond delay="0"/>
                                  </p:stCondLst>
                                  <p:iterate>
                                    <p:tmAbs val="0"/>
                                  </p:iterate>
                                  <p:childTnLst>
                                    <p:set>
                                      <p:cBhvr>
                                        <p:cTn id="19" fill="hold"/>
                                        <p:tgtEl>
                                          <p:spTgt spid="256">
                                            <p:txEl>
                                              <p:pRg st="4" end="4"/>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1" nodeType="afterEffect">
                                  <p:stCondLst>
                                    <p:cond delay="0"/>
                                  </p:stCondLst>
                                  <p:iterate>
                                    <p:tmAbs val="0"/>
                                  </p:iterate>
                                  <p:childTnLst>
                                    <p:set>
                                      <p:cBhvr>
                                        <p:cTn id="22" fill="hold"/>
                                        <p:tgtEl>
                                          <p:spTgt spid="25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iterate>
                                    <p:tmAbs val="0"/>
                                  </p:iterate>
                                  <p:childTnLst>
                                    <p:set>
                                      <p:cBhvr>
                                        <p:cTn id="26" fill="hold"/>
                                        <p:tgtEl>
                                          <p:spTgt spid="256">
                                            <p:txEl>
                                              <p:pRg st="6" end="6"/>
                                            </p:txEl>
                                          </p:spTgt>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3" nodeType="afterEffect">
                                  <p:stCondLst>
                                    <p:cond delay="0"/>
                                  </p:stCondLst>
                                  <p:iterate>
                                    <p:tmAbs val="0"/>
                                  </p:iterate>
                                  <p:childTnLst>
                                    <p:set>
                                      <p:cBhvr>
                                        <p:cTn id="29" fill="hold"/>
                                        <p:tgtEl>
                                          <p:spTgt spid="260"/>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1" nodeType="afterEffect">
                                  <p:stCondLst>
                                    <p:cond delay="0"/>
                                  </p:stCondLst>
                                  <p:iterate>
                                    <p:tmAbs val="0"/>
                                  </p:iterate>
                                  <p:childTnLst>
                                    <p:set>
                                      <p:cBhvr>
                                        <p:cTn id="32" fill="hold"/>
                                        <p:tgtEl>
                                          <p:spTgt spid="256">
                                            <p:txEl>
                                              <p:pRg st="7" end="7"/>
                                            </p:txEl>
                                          </p:spTgt>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1" nodeType="afterEffect">
                                  <p:stCondLst>
                                    <p:cond delay="0"/>
                                  </p:stCondLst>
                                  <p:iterate>
                                    <p:tmAbs val="0"/>
                                  </p:iterate>
                                  <p:childTnLst>
                                    <p:set>
                                      <p:cBhvr>
                                        <p:cTn id="35" fill="hold"/>
                                        <p:tgtEl>
                                          <p:spTgt spid="256">
                                            <p:txEl>
                                              <p:pRg st="8" end="8"/>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1" nodeType="clickEffect">
                                  <p:stCondLst>
                                    <p:cond delay="0"/>
                                  </p:stCondLst>
                                  <p:iterate>
                                    <p:tmAbs val="0"/>
                                  </p:iterate>
                                  <p:childTnLst>
                                    <p:set>
                                      <p:cBhvr>
                                        <p:cTn id="39" fill="hold"/>
                                        <p:tgtEl>
                                          <p:spTgt spid="256">
                                            <p:txEl>
                                              <p:pRg st="9" end="9"/>
                                            </p:txEl>
                                          </p:spTgt>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grpId="4" nodeType="afterEffect">
                                  <p:stCondLst>
                                    <p:cond delay="0"/>
                                  </p:stCondLst>
                                  <p:iterate>
                                    <p:tmAbs val="0"/>
                                  </p:iterate>
                                  <p:childTnLst>
                                    <p:set>
                                      <p:cBhvr>
                                        <p:cTn id="42" fill="hold"/>
                                        <p:tgtEl>
                                          <p:spTgt spid="261"/>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1" nodeType="afterEffect">
                                  <p:stCondLst>
                                    <p:cond delay="0"/>
                                  </p:stCondLst>
                                  <p:iterate>
                                    <p:tmAbs val="0"/>
                                  </p:iterate>
                                  <p:childTnLst>
                                    <p:set>
                                      <p:cBhvr>
                                        <p:cTn id="45" fill="hold"/>
                                        <p:tgtEl>
                                          <p:spTgt spid="256">
                                            <p:txEl>
                                              <p:pRg st="10" end="10"/>
                                            </p:txEl>
                                          </p:spTgt>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1" nodeType="afterEffect">
                                  <p:stCondLst>
                                    <p:cond delay="0"/>
                                  </p:stCondLst>
                                  <p:iterate>
                                    <p:tmAbs val="0"/>
                                  </p:iterate>
                                  <p:childTnLst>
                                    <p:set>
                                      <p:cBhvr>
                                        <p:cTn id="48" fill="hold"/>
                                        <p:tgtEl>
                                          <p:spTgt spid="256">
                                            <p:txEl>
                                              <p:pRg st="11" end="1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1" nodeType="clickEffect">
                                  <p:stCondLst>
                                    <p:cond delay="0"/>
                                  </p:stCondLst>
                                  <p:iterate>
                                    <p:tmAbs val="0"/>
                                  </p:iterate>
                                  <p:childTnLst>
                                    <p:set>
                                      <p:cBhvr>
                                        <p:cTn id="52" fill="hold"/>
                                        <p:tgtEl>
                                          <p:spTgt spid="256">
                                            <p:txEl>
                                              <p:pRg st="12" end="12"/>
                                            </p:txEl>
                                          </p:spTgt>
                                        </p:tgtEl>
                                        <p:attrNameLst>
                                          <p:attrName>style.visibility</p:attrName>
                                        </p:attrNameLst>
                                      </p:cBhvr>
                                      <p:to>
                                        <p:strVal val="visible"/>
                                      </p:to>
                                    </p:set>
                                  </p:childTnLst>
                                </p:cTn>
                              </p:par>
                            </p:childTnLst>
                          </p:cTn>
                        </p:par>
                        <p:par>
                          <p:cTn id="53" fill="hold">
                            <p:stCondLst>
                              <p:cond delay="0"/>
                            </p:stCondLst>
                            <p:childTnLst>
                              <p:par>
                                <p:cTn id="54" presetID="1" presetClass="entr" presetSubtype="0" fill="hold" grpId="5" nodeType="afterEffect">
                                  <p:stCondLst>
                                    <p:cond delay="0"/>
                                  </p:stCondLst>
                                  <p:iterate>
                                    <p:tmAbs val="0"/>
                                  </p:iterate>
                                  <p:childTnLst>
                                    <p:set>
                                      <p:cBhvr>
                                        <p:cTn id="55" fill="hold"/>
                                        <p:tgtEl>
                                          <p:spTgt spid="2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 grpId="1" build="p" bldLvl="5" animBg="1" advAuto="0"/>
      <p:bldP spid="259" grpId="5" animBg="1" advAuto="0"/>
      <p:bldP spid="260" grpId="3" animBg="1" advAuto="0"/>
      <p:bldP spid="261" grpId="4" animBg="1" advAuto="0"/>
      <p:bldP spid="271" grpId="2" animBg="1" advAuto="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5" name="Shape 275"/>
          <p:cNvSpPr>
            <a:spLocks noGrp="1"/>
          </p:cNvSpPr>
          <p:nvPr>
            <p:ph type="body" idx="1"/>
          </p:nvPr>
        </p:nvSpPr>
        <p:spPr>
          <a:prstGeom prst="rect">
            <a:avLst/>
          </a:prstGeom>
        </p:spPr>
        <p:txBody>
          <a:bodyPr/>
          <a:lstStyle/>
          <a:p>
            <a:pPr lvl="1">
              <a:defRPr sz="1800">
                <a:uFillTx/>
              </a:defRPr>
            </a:pPr>
            <a:r>
              <a:rPr sz="2400">
                <a:uFill>
                  <a:solidFill/>
                </a:uFill>
              </a:rPr>
              <a:t>Repeatedly apply above equation:</a:t>
            </a:r>
          </a:p>
          <a:p>
            <a:pPr lvl="1">
              <a:defRPr sz="1800">
                <a:uFillTx/>
              </a:defRPr>
            </a:pPr>
            <a:endParaRPr sz="2400">
              <a:uFill>
                <a:solidFill/>
              </a:uFill>
            </a:endParaRPr>
          </a:p>
          <a:p>
            <a:pPr lvl="1">
              <a:defRPr sz="1800">
                <a:uFillTx/>
              </a:defRPr>
            </a:pPr>
            <a:endParaRPr sz="2400">
              <a:uFill>
                <a:solidFill/>
              </a:uFill>
            </a:endParaRPr>
          </a:p>
          <a:p>
            <a:pPr lvl="1">
              <a:defRPr sz="1800">
                <a:uFillTx/>
              </a:defRPr>
            </a:pPr>
            <a:endParaRPr sz="2400">
              <a:uFill>
                <a:solidFill/>
              </a:uFill>
            </a:endParaRPr>
          </a:p>
          <a:p>
            <a:pPr lvl="1">
              <a:defRPr sz="1800">
                <a:uFillTx/>
              </a:defRPr>
            </a:pPr>
            <a:endParaRPr sz="2400">
              <a:uFill>
                <a:solidFill/>
              </a:uFill>
            </a:endParaRPr>
          </a:p>
          <a:p>
            <a:pPr lvl="1">
              <a:defRPr sz="1800">
                <a:uFillTx/>
              </a:defRPr>
            </a:pPr>
            <a:endParaRPr sz="2400">
              <a:uFill>
                <a:solidFill/>
              </a:uFill>
            </a:endParaRPr>
          </a:p>
          <a:p>
            <a:pPr lvl="1">
              <a:defRPr sz="1800">
                <a:uFillTx/>
              </a:defRPr>
            </a:pPr>
            <a:endParaRPr sz="2400">
              <a:uFill>
                <a:solidFill/>
              </a:uFill>
            </a:endParaRPr>
          </a:p>
          <a:p>
            <a:pPr lvl="1">
              <a:defRPr sz="1800">
                <a:uFillTx/>
              </a:defRPr>
            </a:pPr>
            <a:endParaRPr sz="2400">
              <a:uFill>
                <a:solidFill/>
              </a:uFill>
            </a:endParaRPr>
          </a:p>
          <a:p>
            <a:pPr lvl="1">
              <a:defRPr sz="1800">
                <a:uFillTx/>
              </a:defRPr>
            </a:pPr>
            <a:r>
              <a:rPr sz="2400">
                <a:uFill>
                  <a:solidFill/>
                </a:uFill>
              </a:rPr>
              <a:t>Approximate sum by an integral:</a:t>
            </a:r>
          </a:p>
          <a:p>
            <a:pPr lvl="1">
              <a:defRPr sz="1800">
                <a:uFillTx/>
              </a:defRPr>
            </a:pPr>
            <a:endParaRPr sz="2400">
              <a:uFill>
                <a:solidFill/>
              </a:uFill>
            </a:endParaRPr>
          </a:p>
          <a:p>
            <a:pPr lvl="1">
              <a:defRPr sz="1800">
                <a:uFillTx/>
              </a:defRPr>
            </a:pPr>
            <a:endParaRPr sz="2400">
              <a:uFill>
                <a:solidFill/>
              </a:uFill>
            </a:endParaRPr>
          </a:p>
          <a:p>
            <a:pPr lvl="1">
              <a:defRPr sz="1800">
                <a:uFillTx/>
              </a:defRPr>
            </a:pPr>
            <a:endParaRPr sz="2400">
              <a:uFill>
                <a:solidFill/>
              </a:uFill>
            </a:endParaRPr>
          </a:p>
          <a:p>
            <a:pPr lvl="1">
              <a:defRPr sz="1800">
                <a:uFillTx/>
              </a:defRPr>
            </a:pPr>
            <a:endParaRPr sz="2400">
              <a:uFill>
                <a:solidFill/>
              </a:uFill>
            </a:endParaRPr>
          </a:p>
          <a:p>
            <a:pPr lvl="1">
              <a:defRPr sz="1800">
                <a:uFillTx/>
              </a:defRPr>
            </a:pPr>
            <a:endParaRPr sz="2400">
              <a:uFill>
                <a:solidFill/>
              </a:uFill>
            </a:endParaRPr>
          </a:p>
          <a:p>
            <a:pPr lvl="1">
              <a:defRPr sz="1800">
                <a:uFillTx/>
              </a:defRPr>
            </a:pPr>
            <a:r>
              <a:rPr sz="2400">
                <a:uFill>
                  <a:solidFill/>
                </a:uFill>
              </a:rPr>
              <a:t>Finally, the desired result:</a:t>
            </a:r>
          </a:p>
        </p:txBody>
      </p:sp>
      <p:pic>
        <p:nvPicPr>
          <p:cNvPr id="276" name="quicksort-analysis5.pdf"/>
          <p:cNvPicPr/>
          <p:nvPr/>
        </p:nvPicPr>
        <p:blipFill>
          <a:blip r:embed="rId3"/>
          <a:stretch>
            <a:fillRect/>
          </a:stretch>
        </p:blipFill>
        <p:spPr>
          <a:xfrm>
            <a:off x="2761672" y="1884219"/>
            <a:ext cx="5972475" cy="2820561"/>
          </a:xfrm>
          <a:prstGeom prst="rect">
            <a:avLst/>
          </a:prstGeom>
          <a:ln w="12700">
            <a:round/>
          </a:ln>
        </p:spPr>
      </p:pic>
      <p:sp>
        <p:nvSpPr>
          <p:cNvPr id="277" name="Shape 277"/>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43</a:t>
            </a:fld>
            <a:endParaRPr sz="1200">
              <a:uFill>
                <a:solidFill/>
              </a:uFill>
            </a:endParaRPr>
          </a:p>
        </p:txBody>
      </p:sp>
      <p:sp>
        <p:nvSpPr>
          <p:cNvPr id="278" name="Shape 278"/>
          <p:cNvSpPr>
            <a:spLocks noGrp="1"/>
          </p:cNvSpPr>
          <p:nvPr>
            <p:ph type="title"/>
          </p:nvPr>
        </p:nvSpPr>
        <p:spPr>
          <a:prstGeom prst="rect">
            <a:avLst/>
          </a:prstGeom>
        </p:spPr>
        <p:txBody>
          <a:bodyPr/>
          <a:lstStyle/>
          <a:p>
            <a:pPr lvl="0">
              <a:defRPr sz="1800">
                <a:uFillTx/>
              </a:defRPr>
            </a:pPr>
            <a:r>
              <a:rPr sz="2800">
                <a:uFill>
                  <a:solidFill/>
                </a:uFill>
              </a:rPr>
              <a:t>Quicksort:  average-case analysis</a:t>
            </a:r>
          </a:p>
        </p:txBody>
      </p:sp>
      <p:pic>
        <p:nvPicPr>
          <p:cNvPr id="279" name="droppedImage.pdf"/>
          <p:cNvPicPr/>
          <p:nvPr/>
        </p:nvPicPr>
        <p:blipFill>
          <a:blip r:embed="rId4"/>
          <a:stretch>
            <a:fillRect/>
          </a:stretch>
        </p:blipFill>
        <p:spPr>
          <a:xfrm>
            <a:off x="2558171" y="8993349"/>
            <a:ext cx="4748173" cy="312705"/>
          </a:xfrm>
          <a:prstGeom prst="rect">
            <a:avLst/>
          </a:prstGeom>
          <a:ln w="12700">
            <a:round/>
          </a:ln>
        </p:spPr>
      </p:pic>
      <p:sp>
        <p:nvSpPr>
          <p:cNvPr id="280" name="Shape 280"/>
          <p:cNvSpPr/>
          <p:nvPr/>
        </p:nvSpPr>
        <p:spPr>
          <a:xfrm>
            <a:off x="1219200" y="3162300"/>
            <a:ext cx="1951611"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previous equation</a:t>
            </a:r>
          </a:p>
        </p:txBody>
      </p:sp>
      <p:sp>
        <p:nvSpPr>
          <p:cNvPr id="281" name="Shape 281"/>
          <p:cNvSpPr/>
          <p:nvPr/>
        </p:nvSpPr>
        <p:spPr>
          <a:xfrm flipH="1">
            <a:off x="3219669" y="2506691"/>
            <a:ext cx="594537" cy="626674"/>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pSp>
        <p:nvGrpSpPr>
          <p:cNvPr id="303" name="Group 303"/>
          <p:cNvGrpSpPr/>
          <p:nvPr/>
        </p:nvGrpSpPr>
        <p:grpSpPr>
          <a:xfrm>
            <a:off x="2456161" y="5765800"/>
            <a:ext cx="9011939" cy="2108200"/>
            <a:chOff x="220961" y="0"/>
            <a:chExt cx="9011938" cy="2108200"/>
          </a:xfrm>
        </p:grpSpPr>
        <p:grpSp>
          <p:nvGrpSpPr>
            <p:cNvPr id="301" name="Group 301"/>
            <p:cNvGrpSpPr/>
            <p:nvPr/>
          </p:nvGrpSpPr>
          <p:grpSpPr>
            <a:xfrm>
              <a:off x="6718300" y="0"/>
              <a:ext cx="2514600" cy="2108200"/>
              <a:chOff x="0" y="0"/>
              <a:chExt cx="2514600" cy="2108200"/>
            </a:xfrm>
          </p:grpSpPr>
          <p:sp>
            <p:nvSpPr>
              <p:cNvPr id="282" name="Shape 282"/>
              <p:cNvSpPr/>
              <p:nvPr/>
            </p:nvSpPr>
            <p:spPr>
              <a:xfrm>
                <a:off x="0" y="0"/>
                <a:ext cx="2514600" cy="2108200"/>
              </a:xfrm>
              <a:prstGeom prst="rect">
                <a:avLst/>
              </a:prstGeom>
              <a:solidFill>
                <a:srgbClr val="FFFFFF"/>
              </a:solidFill>
              <a:ln w="12700" cap="flat">
                <a:noFill/>
                <a:round/>
              </a:ln>
              <a:effectLst/>
            </p:spPr>
            <p:txBody>
              <a:bodyPr wrap="square" lIns="0" tIns="0" rIns="0" bIns="0" numCol="1" anchor="t">
                <a:noAutofit/>
              </a:bodyPr>
              <a:lstStyle/>
              <a:p>
                <a:pPr marL="7224" marR="7224" lvl="0">
                  <a:lnSpc>
                    <a:spcPct val="120000"/>
                  </a:lnSpc>
                  <a:defRPr sz="2200">
                    <a:solidFill>
                      <a:srgbClr val="005493"/>
                    </a:solidFill>
                    <a:uFill>
                      <a:solidFill>
                        <a:srgbClr val="0048AA"/>
                      </a:solidFill>
                    </a:uFill>
                  </a:defRPr>
                </a:pPr>
                <a:endParaRPr/>
              </a:p>
            </p:txBody>
          </p:sp>
          <p:sp>
            <p:nvSpPr>
              <p:cNvPr id="283" name="Shape 283"/>
              <p:cNvSpPr/>
              <p:nvPr/>
            </p:nvSpPr>
            <p:spPr>
              <a:xfrm rot="10800000" flipH="1">
                <a:off x="384174" y="198008"/>
                <a:ext cx="139701" cy="1653947"/>
              </a:xfrm>
              <a:prstGeom prst="rect">
                <a:avLst/>
              </a:prstGeom>
              <a:solidFill>
                <a:srgbClr val="000000"/>
              </a:solidFill>
              <a:ln w="12700" cap="flat">
                <a:noFill/>
                <a:round/>
              </a:ln>
              <a:effectLst/>
            </p:spPr>
            <p:txBody>
              <a:bodyPr wrap="square" lIns="0" tIns="0" rIns="0" bIns="0" numCol="1" anchor="t">
                <a:noAutofit/>
              </a:bodyPr>
              <a:lstStyle/>
              <a:p>
                <a:pPr marL="7224" marR="7224" lvl="0">
                  <a:lnSpc>
                    <a:spcPct val="120000"/>
                  </a:lnSpc>
                  <a:defRPr sz="2200">
                    <a:solidFill>
                      <a:srgbClr val="606060"/>
                    </a:solidFill>
                    <a:uFill>
                      <a:solidFill>
                        <a:srgbClr val="0048AA"/>
                      </a:solidFill>
                    </a:uFill>
                  </a:defRPr>
                </a:pPr>
                <a:endParaRPr/>
              </a:p>
            </p:txBody>
          </p:sp>
          <p:sp>
            <p:nvSpPr>
              <p:cNvPr id="284" name="Shape 284"/>
              <p:cNvSpPr/>
              <p:nvPr/>
            </p:nvSpPr>
            <p:spPr>
              <a:xfrm rot="10800000" flipH="1">
                <a:off x="605366" y="1013333"/>
                <a:ext cx="139701" cy="838622"/>
              </a:xfrm>
              <a:prstGeom prst="rect">
                <a:avLst/>
              </a:prstGeom>
              <a:solidFill>
                <a:srgbClr val="000000"/>
              </a:solidFill>
              <a:ln w="12700" cap="flat">
                <a:noFill/>
                <a:round/>
              </a:ln>
              <a:effectLst/>
            </p:spPr>
            <p:txBody>
              <a:bodyPr wrap="square" lIns="0" tIns="0" rIns="0" bIns="0" numCol="1" anchor="t">
                <a:noAutofit/>
              </a:bodyPr>
              <a:lstStyle/>
              <a:p>
                <a:pPr marL="7224" marR="7224" lvl="0">
                  <a:lnSpc>
                    <a:spcPct val="120000"/>
                  </a:lnSpc>
                  <a:defRPr sz="2200">
                    <a:solidFill>
                      <a:srgbClr val="606060"/>
                    </a:solidFill>
                    <a:uFill>
                      <a:solidFill>
                        <a:srgbClr val="0048AA"/>
                      </a:solidFill>
                    </a:uFill>
                  </a:defRPr>
                </a:pPr>
                <a:endParaRPr/>
              </a:p>
            </p:txBody>
          </p:sp>
          <p:sp>
            <p:nvSpPr>
              <p:cNvPr id="285" name="Shape 285"/>
              <p:cNvSpPr/>
              <p:nvPr/>
            </p:nvSpPr>
            <p:spPr>
              <a:xfrm rot="10800000" flipH="1">
                <a:off x="814916" y="1292874"/>
                <a:ext cx="139701" cy="547434"/>
              </a:xfrm>
              <a:prstGeom prst="rect">
                <a:avLst/>
              </a:prstGeom>
              <a:solidFill>
                <a:srgbClr val="000000"/>
              </a:solidFill>
              <a:ln w="12700" cap="flat">
                <a:noFill/>
                <a:round/>
              </a:ln>
              <a:effectLst/>
            </p:spPr>
            <p:txBody>
              <a:bodyPr wrap="square" lIns="0" tIns="0" rIns="0" bIns="0" numCol="1" anchor="t">
                <a:noAutofit/>
              </a:bodyPr>
              <a:lstStyle/>
              <a:p>
                <a:pPr marL="7224" marR="7224" lvl="0">
                  <a:lnSpc>
                    <a:spcPct val="120000"/>
                  </a:lnSpc>
                  <a:defRPr sz="2200">
                    <a:solidFill>
                      <a:srgbClr val="606060"/>
                    </a:solidFill>
                    <a:uFill>
                      <a:solidFill>
                        <a:srgbClr val="0048AA"/>
                      </a:solidFill>
                    </a:uFill>
                  </a:defRPr>
                </a:pPr>
                <a:endParaRPr/>
              </a:p>
            </p:txBody>
          </p:sp>
          <p:sp>
            <p:nvSpPr>
              <p:cNvPr id="286" name="Shape 286"/>
              <p:cNvSpPr/>
              <p:nvPr/>
            </p:nvSpPr>
            <p:spPr>
              <a:xfrm rot="10800000" flipH="1">
                <a:off x="1036108" y="1432644"/>
                <a:ext cx="139701" cy="419312"/>
              </a:xfrm>
              <a:prstGeom prst="rect">
                <a:avLst/>
              </a:prstGeom>
              <a:solidFill>
                <a:srgbClr val="000000"/>
              </a:solidFill>
              <a:ln w="12700" cap="flat">
                <a:noFill/>
                <a:round/>
              </a:ln>
              <a:effectLst/>
            </p:spPr>
            <p:txBody>
              <a:bodyPr wrap="square" lIns="0" tIns="0" rIns="0" bIns="0" numCol="1" anchor="t">
                <a:noAutofit/>
              </a:bodyPr>
              <a:lstStyle/>
              <a:p>
                <a:pPr marL="7224" marR="7224" lvl="0">
                  <a:lnSpc>
                    <a:spcPct val="120000"/>
                  </a:lnSpc>
                  <a:defRPr sz="2200">
                    <a:solidFill>
                      <a:srgbClr val="606060"/>
                    </a:solidFill>
                    <a:uFill>
                      <a:solidFill>
                        <a:srgbClr val="0048AA"/>
                      </a:solidFill>
                    </a:uFill>
                  </a:defRPr>
                </a:pPr>
                <a:endParaRPr/>
              </a:p>
            </p:txBody>
          </p:sp>
          <p:sp>
            <p:nvSpPr>
              <p:cNvPr id="287" name="Shape 287"/>
              <p:cNvSpPr/>
              <p:nvPr/>
            </p:nvSpPr>
            <p:spPr>
              <a:xfrm rot="10800000" flipH="1">
                <a:off x="1257300" y="1502529"/>
                <a:ext cx="139701" cy="326131"/>
              </a:xfrm>
              <a:prstGeom prst="rect">
                <a:avLst/>
              </a:prstGeom>
              <a:solidFill>
                <a:srgbClr val="000000"/>
              </a:solidFill>
              <a:ln w="12700" cap="flat">
                <a:noFill/>
                <a:round/>
              </a:ln>
              <a:effectLst/>
            </p:spPr>
            <p:txBody>
              <a:bodyPr wrap="square" lIns="0" tIns="0" rIns="0" bIns="0" numCol="1" anchor="t">
                <a:noAutofit/>
              </a:bodyPr>
              <a:lstStyle/>
              <a:p>
                <a:pPr marL="7224" marR="7224" lvl="0">
                  <a:lnSpc>
                    <a:spcPct val="120000"/>
                  </a:lnSpc>
                  <a:defRPr sz="2200">
                    <a:solidFill>
                      <a:srgbClr val="606060"/>
                    </a:solidFill>
                    <a:uFill>
                      <a:solidFill>
                        <a:srgbClr val="0048AA"/>
                      </a:solidFill>
                    </a:uFill>
                  </a:defRPr>
                </a:pPr>
                <a:endParaRPr/>
              </a:p>
            </p:txBody>
          </p:sp>
          <p:sp>
            <p:nvSpPr>
              <p:cNvPr id="288" name="Shape 288"/>
              <p:cNvSpPr/>
              <p:nvPr/>
            </p:nvSpPr>
            <p:spPr>
              <a:xfrm rot="10800000" flipH="1">
                <a:off x="1501775" y="1584062"/>
                <a:ext cx="139701" cy="267893"/>
              </a:xfrm>
              <a:prstGeom prst="rect">
                <a:avLst/>
              </a:prstGeom>
              <a:solidFill>
                <a:srgbClr val="000000"/>
              </a:solidFill>
              <a:ln w="12700" cap="flat">
                <a:noFill/>
                <a:round/>
              </a:ln>
              <a:effectLst/>
            </p:spPr>
            <p:txBody>
              <a:bodyPr wrap="square" lIns="0" tIns="0" rIns="0" bIns="0" numCol="1" anchor="t">
                <a:noAutofit/>
              </a:bodyPr>
              <a:lstStyle/>
              <a:p>
                <a:pPr marL="7224" marR="7224" lvl="0">
                  <a:lnSpc>
                    <a:spcPct val="120000"/>
                  </a:lnSpc>
                  <a:defRPr sz="2200">
                    <a:solidFill>
                      <a:srgbClr val="606060"/>
                    </a:solidFill>
                    <a:uFill>
                      <a:solidFill>
                        <a:srgbClr val="0048AA"/>
                      </a:solidFill>
                    </a:uFill>
                  </a:defRPr>
                </a:pPr>
                <a:endParaRPr/>
              </a:p>
            </p:txBody>
          </p:sp>
          <p:sp>
            <p:nvSpPr>
              <p:cNvPr id="289" name="Shape 289"/>
              <p:cNvSpPr/>
              <p:nvPr/>
            </p:nvSpPr>
            <p:spPr>
              <a:xfrm rot="10800000" flipH="1">
                <a:off x="1722966" y="1607357"/>
                <a:ext cx="139701" cy="232951"/>
              </a:xfrm>
              <a:prstGeom prst="rect">
                <a:avLst/>
              </a:prstGeom>
              <a:solidFill>
                <a:srgbClr val="000000"/>
              </a:solidFill>
              <a:ln w="12700" cap="flat">
                <a:noFill/>
                <a:round/>
              </a:ln>
              <a:effectLst/>
            </p:spPr>
            <p:txBody>
              <a:bodyPr wrap="square" lIns="0" tIns="0" rIns="0" bIns="0" numCol="1" anchor="t">
                <a:noAutofit/>
              </a:bodyPr>
              <a:lstStyle/>
              <a:p>
                <a:pPr marL="7224" marR="7224" lvl="0">
                  <a:lnSpc>
                    <a:spcPct val="120000"/>
                  </a:lnSpc>
                  <a:defRPr sz="2200">
                    <a:solidFill>
                      <a:srgbClr val="606060"/>
                    </a:solidFill>
                    <a:uFill>
                      <a:solidFill>
                        <a:srgbClr val="0048AA"/>
                      </a:solidFill>
                    </a:uFill>
                  </a:defRPr>
                </a:pPr>
                <a:endParaRPr/>
              </a:p>
            </p:txBody>
          </p:sp>
          <p:sp>
            <p:nvSpPr>
              <p:cNvPr id="290" name="Shape 290"/>
              <p:cNvSpPr/>
              <p:nvPr/>
            </p:nvSpPr>
            <p:spPr>
              <a:xfrm>
                <a:off x="465666" y="198007"/>
                <a:ext cx="74507" cy="513527"/>
              </a:xfrm>
              <a:prstGeom prst="line">
                <a:avLst/>
              </a:prstGeom>
              <a:noFill/>
              <a:ln w="25400" cap="flat">
                <a:solidFill>
                  <a:srgbClr val="8D3124"/>
                </a:solidFill>
                <a:prstDash val="solid"/>
                <a:roun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291" name="Shape 291"/>
              <p:cNvSpPr/>
              <p:nvPr/>
            </p:nvSpPr>
            <p:spPr>
              <a:xfrm>
                <a:off x="889682" y="1301674"/>
                <a:ext cx="215242" cy="136665"/>
              </a:xfrm>
              <a:prstGeom prst="line">
                <a:avLst/>
              </a:prstGeom>
              <a:noFill/>
              <a:ln w="25400" cap="flat">
                <a:solidFill>
                  <a:srgbClr val="8D3124"/>
                </a:solidFill>
                <a:prstDash val="solid"/>
                <a:roun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292" name="Shape 292"/>
              <p:cNvSpPr/>
              <p:nvPr/>
            </p:nvSpPr>
            <p:spPr>
              <a:xfrm>
                <a:off x="662023" y="1024204"/>
                <a:ext cx="107621" cy="165655"/>
              </a:xfrm>
              <a:prstGeom prst="line">
                <a:avLst/>
              </a:prstGeom>
              <a:noFill/>
              <a:ln w="25400" cap="flat">
                <a:solidFill>
                  <a:srgbClr val="8D3124"/>
                </a:solidFill>
                <a:prstDash val="solid"/>
                <a:roun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293" name="Shape 293"/>
              <p:cNvSpPr/>
              <p:nvPr/>
            </p:nvSpPr>
            <p:spPr>
              <a:xfrm>
                <a:off x="1094316" y="1432644"/>
                <a:ext cx="244218" cy="86968"/>
              </a:xfrm>
              <a:prstGeom prst="line">
                <a:avLst/>
              </a:prstGeom>
              <a:noFill/>
              <a:ln w="25400" cap="flat">
                <a:solidFill>
                  <a:srgbClr val="8D3124"/>
                </a:solidFill>
                <a:prstDash val="solid"/>
                <a:roun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294" name="Shape 294"/>
              <p:cNvSpPr/>
              <p:nvPr/>
            </p:nvSpPr>
            <p:spPr>
              <a:xfrm>
                <a:off x="1336722" y="1502529"/>
                <a:ext cx="235939" cy="66262"/>
              </a:xfrm>
              <a:prstGeom prst="line">
                <a:avLst/>
              </a:prstGeom>
              <a:noFill/>
              <a:ln w="25400" cap="flat">
                <a:solidFill>
                  <a:srgbClr val="8D3124"/>
                </a:solidFill>
                <a:prstDash val="solid"/>
                <a:roun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295" name="Shape 295"/>
              <p:cNvSpPr/>
              <p:nvPr/>
            </p:nvSpPr>
            <p:spPr>
              <a:xfrm>
                <a:off x="1568520" y="1575002"/>
                <a:ext cx="227660" cy="37273"/>
              </a:xfrm>
              <a:prstGeom prst="line">
                <a:avLst/>
              </a:prstGeom>
              <a:noFill/>
              <a:ln w="25400" cap="flat">
                <a:solidFill>
                  <a:srgbClr val="8D3124"/>
                </a:solidFill>
                <a:prstDash val="solid"/>
                <a:roun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296" name="Shape 296"/>
              <p:cNvSpPr/>
              <p:nvPr/>
            </p:nvSpPr>
            <p:spPr>
              <a:xfrm rot="10800000" flipH="1">
                <a:off x="1944158" y="1642299"/>
                <a:ext cx="139701" cy="198009"/>
              </a:xfrm>
              <a:prstGeom prst="rect">
                <a:avLst/>
              </a:prstGeom>
              <a:solidFill>
                <a:srgbClr val="000000"/>
              </a:solidFill>
              <a:ln w="12700" cap="flat">
                <a:noFill/>
                <a:round/>
              </a:ln>
              <a:effectLst/>
            </p:spPr>
            <p:txBody>
              <a:bodyPr wrap="square" lIns="0" tIns="0" rIns="0" bIns="0" numCol="1" anchor="t">
                <a:noAutofit/>
              </a:bodyPr>
              <a:lstStyle/>
              <a:p>
                <a:pPr marL="7224" marR="7224" lvl="0">
                  <a:lnSpc>
                    <a:spcPct val="120000"/>
                  </a:lnSpc>
                  <a:defRPr sz="2200">
                    <a:solidFill>
                      <a:srgbClr val="606060"/>
                    </a:solidFill>
                    <a:uFill>
                      <a:solidFill>
                        <a:srgbClr val="0048AA"/>
                      </a:solidFill>
                    </a:uFill>
                  </a:defRPr>
                </a:pPr>
                <a:endParaRPr/>
              </a:p>
            </p:txBody>
          </p:sp>
          <p:sp>
            <p:nvSpPr>
              <p:cNvPr id="297" name="Shape 297"/>
              <p:cNvSpPr/>
              <p:nvPr/>
            </p:nvSpPr>
            <p:spPr>
              <a:xfrm>
                <a:off x="1787901" y="1608133"/>
                <a:ext cx="289749" cy="28990"/>
              </a:xfrm>
              <a:prstGeom prst="line">
                <a:avLst/>
              </a:prstGeom>
              <a:noFill/>
              <a:ln w="25400" cap="flat">
                <a:solidFill>
                  <a:srgbClr val="8D3124"/>
                </a:solidFill>
                <a:prstDash val="solid"/>
                <a:roun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298" name="Shape 298"/>
              <p:cNvSpPr/>
              <p:nvPr/>
            </p:nvSpPr>
            <p:spPr>
              <a:xfrm>
                <a:off x="2083858" y="1641264"/>
                <a:ext cx="289749" cy="12425"/>
              </a:xfrm>
              <a:prstGeom prst="line">
                <a:avLst/>
              </a:prstGeom>
              <a:noFill/>
              <a:ln w="25400" cap="flat">
                <a:solidFill>
                  <a:srgbClr val="8D3124"/>
                </a:solidFill>
                <a:prstDash val="solid"/>
                <a:roun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299" name="Shape 299"/>
              <p:cNvSpPr/>
              <p:nvPr/>
            </p:nvSpPr>
            <p:spPr>
              <a:xfrm>
                <a:off x="541984" y="688756"/>
                <a:ext cx="125344" cy="338597"/>
              </a:xfrm>
              <a:prstGeom prst="line">
                <a:avLst/>
              </a:prstGeom>
              <a:noFill/>
              <a:ln w="25400" cap="flat">
                <a:solidFill>
                  <a:srgbClr val="8D3124"/>
                </a:solidFill>
                <a:prstDash val="solid"/>
                <a:roun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300" name="Shape 300"/>
              <p:cNvSpPr/>
              <p:nvPr/>
            </p:nvSpPr>
            <p:spPr>
              <a:xfrm>
                <a:off x="761365" y="1177433"/>
                <a:ext cx="136597" cy="132524"/>
              </a:xfrm>
              <a:prstGeom prst="line">
                <a:avLst/>
              </a:prstGeom>
              <a:noFill/>
              <a:ln w="25400" cap="flat">
                <a:solidFill>
                  <a:srgbClr val="8D3124"/>
                </a:solidFill>
                <a:prstDash val="solid"/>
                <a:roun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pSp>
        <p:pic>
          <p:nvPicPr>
            <p:cNvPr id="302" name="droppedImage.pdf"/>
            <p:cNvPicPr/>
            <p:nvPr/>
          </p:nvPicPr>
          <p:blipFill>
            <a:blip r:embed="rId5"/>
            <a:srcRect/>
            <a:stretch>
              <a:fillRect/>
            </a:stretch>
          </p:blipFill>
          <p:spPr>
            <a:xfrm>
              <a:off x="220960" y="259621"/>
              <a:ext cx="5981044" cy="1632732"/>
            </a:xfrm>
            <a:prstGeom prst="rect">
              <a:avLst/>
            </a:prstGeom>
            <a:ln w="12700" cap="flat">
              <a:noFill/>
              <a:round/>
            </a:ln>
            <a:effectLst/>
          </p:spPr>
        </p:pic>
      </p:grpSp>
      <p:sp>
        <p:nvSpPr>
          <p:cNvPr id="304" name="Shape 304"/>
          <p:cNvSpPr/>
          <p:nvPr/>
        </p:nvSpPr>
        <p:spPr>
          <a:xfrm>
            <a:off x="8496300" y="2806700"/>
            <a:ext cx="3002967"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substitute previous equation</a:t>
            </a:r>
          </a:p>
        </p:txBody>
      </p:sp>
      <p:sp>
        <p:nvSpPr>
          <p:cNvPr id="305" name="Shape 305"/>
          <p:cNvSpPr/>
          <p:nvPr/>
        </p:nvSpPr>
        <p:spPr>
          <a:xfrm>
            <a:off x="7757834" y="2963472"/>
            <a:ext cx="674966" cy="1"/>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275">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275">
                                            <p:txEl>
                                              <p:pRg st="8" end="8"/>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2" nodeType="afterEffect">
                                  <p:stCondLst>
                                    <p:cond delay="0"/>
                                  </p:stCondLst>
                                  <p:iterate>
                                    <p:tmAbs val="0"/>
                                  </p:iterate>
                                  <p:childTnLst>
                                    <p:set>
                                      <p:cBhvr>
                                        <p:cTn id="13" fill="hold"/>
                                        <p:tgtEl>
                                          <p:spTgt spid="303"/>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1" nodeType="afterEffect">
                                  <p:stCondLst>
                                    <p:cond delay="0"/>
                                  </p:stCondLst>
                                  <p:iterate>
                                    <p:tmAbs val="0"/>
                                  </p:iterate>
                                  <p:childTnLst>
                                    <p:set>
                                      <p:cBhvr>
                                        <p:cTn id="16" fill="hold"/>
                                        <p:tgtEl>
                                          <p:spTgt spid="275">
                                            <p:txEl>
                                              <p:pRg st="9" end="9"/>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1" nodeType="afterEffect">
                                  <p:stCondLst>
                                    <p:cond delay="0"/>
                                  </p:stCondLst>
                                  <p:iterate>
                                    <p:tmAbs val="0"/>
                                  </p:iterate>
                                  <p:childTnLst>
                                    <p:set>
                                      <p:cBhvr>
                                        <p:cTn id="19" fill="hold"/>
                                        <p:tgtEl>
                                          <p:spTgt spid="275">
                                            <p:txEl>
                                              <p:pRg st="10" end="10"/>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1" nodeType="afterEffect">
                                  <p:stCondLst>
                                    <p:cond delay="0"/>
                                  </p:stCondLst>
                                  <p:iterate>
                                    <p:tmAbs val="0"/>
                                  </p:iterate>
                                  <p:childTnLst>
                                    <p:set>
                                      <p:cBhvr>
                                        <p:cTn id="22" fill="hold"/>
                                        <p:tgtEl>
                                          <p:spTgt spid="275">
                                            <p:txEl>
                                              <p:pRg st="11" end="11"/>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1" nodeType="afterEffect">
                                  <p:stCondLst>
                                    <p:cond delay="0"/>
                                  </p:stCondLst>
                                  <p:iterate>
                                    <p:tmAbs val="0"/>
                                  </p:iterate>
                                  <p:childTnLst>
                                    <p:set>
                                      <p:cBhvr>
                                        <p:cTn id="25" fill="hold"/>
                                        <p:tgtEl>
                                          <p:spTgt spid="275">
                                            <p:txEl>
                                              <p:pRg st="12" end="12"/>
                                            </p:txEl>
                                          </p:spTgt>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1" nodeType="afterEffect">
                                  <p:stCondLst>
                                    <p:cond delay="0"/>
                                  </p:stCondLst>
                                  <p:iterate>
                                    <p:tmAbs val="0"/>
                                  </p:iterate>
                                  <p:childTnLst>
                                    <p:set>
                                      <p:cBhvr>
                                        <p:cTn id="28" fill="hold"/>
                                        <p:tgtEl>
                                          <p:spTgt spid="275">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275">
                                            <p:txEl>
                                              <p:pRg st="14" end="14"/>
                                            </p:txEl>
                                          </p:spTgt>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3" nodeType="afterEffect">
                                  <p:stCondLst>
                                    <p:cond delay="0"/>
                                  </p:stCondLst>
                                  <p:iterate>
                                    <p:tmAbs val="0"/>
                                  </p:iterate>
                                  <p:childTnLst>
                                    <p:set>
                                      <p:cBhvr>
                                        <p:cTn id="35" fill="hold"/>
                                        <p:tgtEl>
                                          <p:spTgt spid="2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 grpId="1" build="p" bldLvl="5" animBg="1" advAuto="0"/>
      <p:bldP spid="279" grpId="3" animBg="1" advAuto="0"/>
      <p:bldP spid="303" grpId="2"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44</a:t>
            </a:fld>
            <a:endParaRPr sz="1200">
              <a:uFill>
                <a:solidFill/>
              </a:uFill>
            </a:endParaRPr>
          </a:p>
        </p:txBody>
      </p:sp>
      <p:sp>
        <p:nvSpPr>
          <p:cNvPr id="312" name="Shape 312"/>
          <p:cNvSpPr>
            <a:spLocks noGrp="1"/>
          </p:cNvSpPr>
          <p:nvPr>
            <p:ph type="title"/>
          </p:nvPr>
        </p:nvSpPr>
        <p:spPr>
          <a:prstGeom prst="rect">
            <a:avLst/>
          </a:prstGeom>
        </p:spPr>
        <p:txBody>
          <a:bodyPr/>
          <a:lstStyle/>
          <a:p>
            <a:pPr lvl="0">
              <a:defRPr sz="1800">
                <a:uFillTx/>
              </a:defRPr>
            </a:pPr>
            <a:r>
              <a:rPr sz="2800" dirty="0">
                <a:uFill>
                  <a:solidFill/>
                </a:uFill>
              </a:rPr>
              <a:t>Quicksort:  </a:t>
            </a:r>
            <a:r>
              <a:rPr lang="en-US" sz="2800" dirty="0">
                <a:uFill>
                  <a:solidFill/>
                </a:uFill>
              </a:rPr>
              <a:t>BEST Case </a:t>
            </a:r>
            <a:r>
              <a:rPr sz="2800" dirty="0">
                <a:uFill>
                  <a:solidFill/>
                </a:uFill>
              </a:rPr>
              <a:t>analysis</a:t>
            </a:r>
          </a:p>
        </p:txBody>
      </p:sp>
      <p:pic>
        <p:nvPicPr>
          <p:cNvPr id="4" name="Picture 3"/>
          <p:cNvPicPr>
            <a:picLocks noChangeAspect="1"/>
          </p:cNvPicPr>
          <p:nvPr/>
        </p:nvPicPr>
        <p:blipFill rotWithShape="1">
          <a:blip r:embed="rId3"/>
          <a:srcRect t="7168"/>
          <a:stretch/>
        </p:blipFill>
        <p:spPr>
          <a:xfrm>
            <a:off x="812800" y="1068947"/>
            <a:ext cx="10448925" cy="6941108"/>
          </a:xfrm>
          <a:prstGeom prst="rect">
            <a:avLst/>
          </a:prstGeom>
        </p:spPr>
      </p:pic>
      <p:pic>
        <p:nvPicPr>
          <p:cNvPr id="5" name="Picture 4"/>
          <p:cNvPicPr>
            <a:picLocks noChangeAspect="1"/>
          </p:cNvPicPr>
          <p:nvPr/>
        </p:nvPicPr>
        <p:blipFill rotWithShape="1">
          <a:blip r:embed="rId4"/>
          <a:srcRect b="40255"/>
          <a:stretch/>
        </p:blipFill>
        <p:spPr>
          <a:xfrm>
            <a:off x="874712" y="8010056"/>
            <a:ext cx="10325100" cy="1121066"/>
          </a:xfrm>
          <a:prstGeom prst="rect">
            <a:avLst/>
          </a:prstGeom>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a:spLocks noGrp="1"/>
          </p:cNvSpPr>
          <p:nvPr>
            <p:ph type="body" idx="1"/>
          </p:nvPr>
        </p:nvSpPr>
        <p:spPr>
          <a:prstGeom prst="rect">
            <a:avLst/>
          </a:prstGeom>
        </p:spPr>
        <p:txBody>
          <a:bodyPr/>
          <a:lstStyle/>
          <a:p>
            <a:pPr lvl="0">
              <a:defRPr sz="1800">
                <a:solidFill>
                  <a:srgbClr val="000000"/>
                </a:solidFill>
                <a:uFillTx/>
              </a:defRPr>
            </a:pPr>
            <a:r>
              <a:rPr sz="2400">
                <a:solidFill>
                  <a:srgbClr val="0048AA"/>
                </a:solidFill>
                <a:uFill>
                  <a:solidFill>
                    <a:srgbClr val="0048AA"/>
                  </a:solidFill>
                </a:uFill>
              </a:rPr>
              <a:t>Proposition. </a:t>
            </a:r>
            <a:r>
              <a:rPr sz="2400">
                <a:uFill>
                  <a:solidFill/>
                </a:uFill>
              </a:rPr>
              <a:t> The average number of compares </a:t>
            </a:r>
            <a:r>
              <a:rPr sz="2400" i="1">
                <a:uFill>
                  <a:solidFill>
                    <a:srgbClr val="0048AA"/>
                  </a:solidFill>
                </a:uFill>
                <a:latin typeface="Times New Roman"/>
                <a:ea typeface="Times New Roman"/>
                <a:cs typeface="Times New Roman"/>
                <a:sym typeface="Times New Roman"/>
              </a:rPr>
              <a:t>C</a:t>
            </a:r>
            <a:r>
              <a:rPr sz="2400" i="1" baseline="-20250">
                <a:uFill>
                  <a:solidFill>
                    <a:srgbClr val="0048AA"/>
                  </a:solidFill>
                </a:uFill>
                <a:latin typeface="Times New Roman"/>
                <a:ea typeface="Times New Roman"/>
                <a:cs typeface="Times New Roman"/>
                <a:sym typeface="Times New Roman"/>
              </a:rPr>
              <a:t>N</a:t>
            </a:r>
            <a:r>
              <a:rPr sz="2400">
                <a:uFill>
                  <a:solidFill/>
                </a:uFill>
              </a:rPr>
              <a:t> to quicksort an array of</a:t>
            </a:r>
            <a:br>
              <a:rPr sz="2400">
                <a:uFill>
                  <a:solidFill/>
                </a:uFill>
              </a:rPr>
            </a:br>
            <a:r>
              <a:rPr sz="2400" i="1">
                <a:uFill>
                  <a:solidFill/>
                </a:uFill>
                <a:latin typeface="Times New Roman"/>
                <a:ea typeface="Times New Roman"/>
                <a:cs typeface="Times New Roman"/>
                <a:sym typeface="Times New Roman"/>
              </a:rPr>
              <a:t>N</a:t>
            </a:r>
            <a:r>
              <a:rPr sz="2400">
                <a:uFill>
                  <a:solidFill/>
                </a:uFill>
              </a:rPr>
              <a:t> distinct keys is </a:t>
            </a:r>
            <a:r>
              <a:rPr sz="2400">
                <a:uFill>
                  <a:solidFill/>
                </a:uFill>
                <a:latin typeface="Times New Roman"/>
                <a:ea typeface="Times New Roman"/>
                <a:cs typeface="Times New Roman"/>
                <a:sym typeface="Times New Roman"/>
              </a:rPr>
              <a:t>~ 2</a:t>
            </a:r>
            <a:r>
              <a:rPr sz="2400" i="1">
                <a:uFill>
                  <a:solidFill/>
                </a:uFill>
                <a:latin typeface="Times New Roman"/>
                <a:ea typeface="Times New Roman"/>
                <a:cs typeface="Times New Roman"/>
                <a:sym typeface="Times New Roman"/>
              </a:rPr>
              <a:t>N</a:t>
            </a:r>
            <a:r>
              <a:rPr sz="2400">
                <a:uFill>
                  <a:solidFill/>
                </a:uFill>
                <a:latin typeface="Times New Roman"/>
                <a:ea typeface="Times New Roman"/>
                <a:cs typeface="Times New Roman"/>
                <a:sym typeface="Times New Roman"/>
              </a:rPr>
              <a:t> ln</a:t>
            </a:r>
            <a:r>
              <a:rPr sz="2400" baseline="-20250">
                <a:uFill>
                  <a:solidFill/>
                </a:uFill>
                <a:latin typeface="Times New Roman"/>
                <a:ea typeface="Times New Roman"/>
                <a:cs typeface="Times New Roman"/>
                <a:sym typeface="Times New Roman"/>
              </a:rPr>
              <a:t> </a:t>
            </a:r>
            <a:r>
              <a:rPr sz="2400" i="1">
                <a:uFill>
                  <a:solidFill/>
                </a:uFill>
                <a:latin typeface="Times New Roman"/>
                <a:ea typeface="Times New Roman"/>
                <a:cs typeface="Times New Roman"/>
                <a:sym typeface="Times New Roman"/>
              </a:rPr>
              <a:t>N</a:t>
            </a:r>
            <a:r>
              <a:rPr sz="2400">
                <a:uFill>
                  <a:solidFill/>
                </a:uFill>
              </a:rPr>
              <a:t> (and the number of exchanges is </a:t>
            </a:r>
            <a:r>
              <a:rPr sz="2400">
                <a:uFill>
                  <a:solidFill/>
                </a:uFill>
                <a:latin typeface="Times New Roman"/>
                <a:ea typeface="Times New Roman"/>
                <a:cs typeface="Times New Roman"/>
                <a:sym typeface="Times New Roman"/>
              </a:rPr>
              <a:t>~ ⅓ </a:t>
            </a:r>
            <a:r>
              <a:rPr sz="2400" i="1">
                <a:uFill>
                  <a:solidFill/>
                </a:uFill>
                <a:latin typeface="Times New Roman"/>
                <a:ea typeface="Times New Roman"/>
                <a:cs typeface="Times New Roman"/>
                <a:sym typeface="Times New Roman"/>
              </a:rPr>
              <a:t>N</a:t>
            </a:r>
            <a:r>
              <a:rPr sz="2400">
                <a:uFill>
                  <a:solidFill/>
                </a:uFill>
                <a:latin typeface="Times New Roman"/>
                <a:ea typeface="Times New Roman"/>
                <a:cs typeface="Times New Roman"/>
                <a:sym typeface="Times New Roman"/>
              </a:rPr>
              <a:t> ln </a:t>
            </a:r>
            <a:r>
              <a:rPr sz="2400" i="1">
                <a:uFill>
                  <a:solidFill/>
                </a:uFill>
                <a:latin typeface="Times New Roman"/>
                <a:ea typeface="Times New Roman"/>
                <a:cs typeface="Times New Roman"/>
                <a:sym typeface="Times New Roman"/>
              </a:rPr>
              <a:t>N</a:t>
            </a:r>
            <a:r>
              <a:rPr sz="2400">
                <a:uFill>
                  <a:solidFill/>
                </a:uFill>
              </a:rPr>
              <a:t>).</a:t>
            </a:r>
          </a:p>
          <a:p>
            <a:pPr lvl="0">
              <a:defRPr sz="1800">
                <a:solidFill>
                  <a:srgbClr val="000000"/>
                </a:solidFill>
                <a:uFillTx/>
              </a:defRPr>
            </a:pPr>
            <a:endParaRPr sz="2400">
              <a:solidFill>
                <a:srgbClr val="005493"/>
              </a:solidFill>
              <a:uFill>
                <a:solidFill/>
              </a:uFill>
            </a:endParaRPr>
          </a:p>
          <a:p>
            <a:pPr lvl="0">
              <a:defRPr sz="1800">
                <a:solidFill>
                  <a:srgbClr val="000000"/>
                </a:solidFill>
                <a:uFillTx/>
              </a:defRPr>
            </a:pPr>
            <a:r>
              <a:rPr sz="2400">
                <a:solidFill>
                  <a:srgbClr val="005493"/>
                </a:solidFill>
                <a:uFill>
                  <a:solidFill/>
                </a:uFill>
              </a:rPr>
              <a:t>Pf 2.</a:t>
            </a:r>
            <a:r>
              <a:rPr sz="2400">
                <a:solidFill>
                  <a:srgbClr val="005493"/>
                </a:solidFill>
                <a:uFill>
                  <a:solidFill>
                    <a:srgbClr val="0048AA"/>
                  </a:solidFill>
                </a:uFill>
              </a:rPr>
              <a:t>  </a:t>
            </a:r>
            <a:r>
              <a:rPr sz="2400">
                <a:uFill>
                  <a:solidFill/>
                </a:uFill>
              </a:rPr>
              <a:t>Consider BST representation of keys </a:t>
            </a:r>
            <a:r>
              <a:rPr sz="2400">
                <a:uFill>
                  <a:solidFill/>
                </a:uFill>
                <a:latin typeface="Times New Roman"/>
                <a:ea typeface="Times New Roman"/>
                <a:cs typeface="Times New Roman"/>
                <a:sym typeface="Times New Roman"/>
              </a:rPr>
              <a:t>1</a:t>
            </a:r>
            <a:r>
              <a:rPr sz="2400">
                <a:uFill>
                  <a:solidFill/>
                </a:uFill>
              </a:rPr>
              <a:t> to </a:t>
            </a:r>
            <a:r>
              <a:rPr sz="2400" i="1">
                <a:uFill>
                  <a:solidFill/>
                </a:uFill>
                <a:latin typeface="Times New Roman"/>
                <a:ea typeface="Times New Roman"/>
                <a:cs typeface="Times New Roman"/>
                <a:sym typeface="Times New Roman"/>
              </a:rPr>
              <a:t>N</a:t>
            </a:r>
            <a:r>
              <a:rPr sz="2400">
                <a:uFill>
                  <a:solidFill/>
                </a:uFill>
              </a:rPr>
              <a:t>.</a:t>
            </a:r>
          </a:p>
        </p:txBody>
      </p:sp>
      <p:pic>
        <p:nvPicPr>
          <p:cNvPr id="310" name="BST10.pdf"/>
          <p:cNvPicPr/>
          <p:nvPr/>
        </p:nvPicPr>
        <p:blipFill>
          <a:blip r:embed="rId3"/>
          <a:srcRect r="1"/>
          <a:stretch>
            <a:fillRect/>
          </a:stretch>
        </p:blipFill>
        <p:spPr>
          <a:xfrm>
            <a:off x="3639031" y="6729740"/>
            <a:ext cx="6349868" cy="2789565"/>
          </a:xfrm>
          <a:prstGeom prst="rect">
            <a:avLst/>
          </a:prstGeom>
          <a:ln w="12700">
            <a:round/>
          </a:ln>
        </p:spPr>
      </p:pic>
      <p:sp>
        <p:nvSpPr>
          <p:cNvPr id="311" name="Shape 311"/>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45</a:t>
            </a:fld>
            <a:endParaRPr sz="1200">
              <a:uFill>
                <a:solidFill/>
              </a:uFill>
            </a:endParaRPr>
          </a:p>
        </p:txBody>
      </p:sp>
      <p:sp>
        <p:nvSpPr>
          <p:cNvPr id="312" name="Shape 312"/>
          <p:cNvSpPr>
            <a:spLocks noGrp="1"/>
          </p:cNvSpPr>
          <p:nvPr>
            <p:ph type="title"/>
          </p:nvPr>
        </p:nvSpPr>
        <p:spPr>
          <a:prstGeom prst="rect">
            <a:avLst/>
          </a:prstGeom>
        </p:spPr>
        <p:txBody>
          <a:bodyPr/>
          <a:lstStyle/>
          <a:p>
            <a:pPr lvl="0">
              <a:defRPr sz="1800">
                <a:uFillTx/>
              </a:defRPr>
            </a:pPr>
            <a:r>
              <a:rPr sz="2800">
                <a:uFill>
                  <a:solidFill/>
                </a:uFill>
              </a:rPr>
              <a:t>Quicksort:  average-case analysis</a:t>
            </a:r>
          </a:p>
        </p:txBody>
      </p:sp>
      <p:graphicFrame>
        <p:nvGraphicFramePr>
          <p:cNvPr id="313" name="Table 313"/>
          <p:cNvGraphicFramePr/>
          <p:nvPr/>
        </p:nvGraphicFramePr>
        <p:xfrm>
          <a:off x="2870201" y="4152900"/>
          <a:ext cx="7901686" cy="609600"/>
        </p:xfrm>
        <a:graphic>
          <a:graphicData uri="http://schemas.openxmlformats.org/drawingml/2006/table">
            <a:tbl>
              <a:tblPr>
                <a:tableStyleId>{8F44A2F1-9E1F-4B54-A3A2-5F16C0AD49E2}</a:tableStyleId>
              </a:tblPr>
              <a:tblGrid>
                <a:gridCol w="607822">
                  <a:extLst>
                    <a:ext uri="{9D8B030D-6E8A-4147-A177-3AD203B41FA5}">
                      <a16:colId xmlns:a16="http://schemas.microsoft.com/office/drawing/2014/main" val="20000"/>
                    </a:ext>
                  </a:extLst>
                </a:gridCol>
                <a:gridCol w="607822">
                  <a:extLst>
                    <a:ext uri="{9D8B030D-6E8A-4147-A177-3AD203B41FA5}">
                      <a16:colId xmlns:a16="http://schemas.microsoft.com/office/drawing/2014/main" val="20001"/>
                    </a:ext>
                  </a:extLst>
                </a:gridCol>
                <a:gridCol w="607822">
                  <a:extLst>
                    <a:ext uri="{9D8B030D-6E8A-4147-A177-3AD203B41FA5}">
                      <a16:colId xmlns:a16="http://schemas.microsoft.com/office/drawing/2014/main" val="20002"/>
                    </a:ext>
                  </a:extLst>
                </a:gridCol>
                <a:gridCol w="607822">
                  <a:extLst>
                    <a:ext uri="{9D8B030D-6E8A-4147-A177-3AD203B41FA5}">
                      <a16:colId xmlns:a16="http://schemas.microsoft.com/office/drawing/2014/main" val="20003"/>
                    </a:ext>
                  </a:extLst>
                </a:gridCol>
                <a:gridCol w="607822">
                  <a:extLst>
                    <a:ext uri="{9D8B030D-6E8A-4147-A177-3AD203B41FA5}">
                      <a16:colId xmlns:a16="http://schemas.microsoft.com/office/drawing/2014/main" val="20004"/>
                    </a:ext>
                  </a:extLst>
                </a:gridCol>
                <a:gridCol w="607822">
                  <a:extLst>
                    <a:ext uri="{9D8B030D-6E8A-4147-A177-3AD203B41FA5}">
                      <a16:colId xmlns:a16="http://schemas.microsoft.com/office/drawing/2014/main" val="20005"/>
                    </a:ext>
                  </a:extLst>
                </a:gridCol>
                <a:gridCol w="607822">
                  <a:extLst>
                    <a:ext uri="{9D8B030D-6E8A-4147-A177-3AD203B41FA5}">
                      <a16:colId xmlns:a16="http://schemas.microsoft.com/office/drawing/2014/main" val="20006"/>
                    </a:ext>
                  </a:extLst>
                </a:gridCol>
                <a:gridCol w="607822">
                  <a:extLst>
                    <a:ext uri="{9D8B030D-6E8A-4147-A177-3AD203B41FA5}">
                      <a16:colId xmlns:a16="http://schemas.microsoft.com/office/drawing/2014/main" val="20007"/>
                    </a:ext>
                  </a:extLst>
                </a:gridCol>
                <a:gridCol w="607822">
                  <a:extLst>
                    <a:ext uri="{9D8B030D-6E8A-4147-A177-3AD203B41FA5}">
                      <a16:colId xmlns:a16="http://schemas.microsoft.com/office/drawing/2014/main" val="20008"/>
                    </a:ext>
                  </a:extLst>
                </a:gridCol>
                <a:gridCol w="607822">
                  <a:extLst>
                    <a:ext uri="{9D8B030D-6E8A-4147-A177-3AD203B41FA5}">
                      <a16:colId xmlns:a16="http://schemas.microsoft.com/office/drawing/2014/main" val="20009"/>
                    </a:ext>
                  </a:extLst>
                </a:gridCol>
                <a:gridCol w="607822">
                  <a:extLst>
                    <a:ext uri="{9D8B030D-6E8A-4147-A177-3AD203B41FA5}">
                      <a16:colId xmlns:a16="http://schemas.microsoft.com/office/drawing/2014/main" val="20010"/>
                    </a:ext>
                  </a:extLst>
                </a:gridCol>
                <a:gridCol w="607822">
                  <a:extLst>
                    <a:ext uri="{9D8B030D-6E8A-4147-A177-3AD203B41FA5}">
                      <a16:colId xmlns:a16="http://schemas.microsoft.com/office/drawing/2014/main" val="20011"/>
                    </a:ext>
                  </a:extLst>
                </a:gridCol>
                <a:gridCol w="607822">
                  <a:extLst>
                    <a:ext uri="{9D8B030D-6E8A-4147-A177-3AD203B41FA5}">
                      <a16:colId xmlns:a16="http://schemas.microsoft.com/office/drawing/2014/main" val="20012"/>
                    </a:ext>
                  </a:extLst>
                </a:gridCol>
              </a:tblGrid>
              <a:tr h="609600">
                <a:tc>
                  <a:txBody>
                    <a:bodyPr/>
                    <a:lstStyle/>
                    <a:p>
                      <a:pPr marL="58702" marR="58702" lvl="0" defTabSz="1295400">
                        <a:lnSpc>
                          <a:spcPct val="130000"/>
                        </a:lnSpc>
                        <a:defRPr sz="1800">
                          <a:uFillTx/>
                        </a:defRPr>
                      </a:pPr>
                      <a:r>
                        <a:rPr>
                          <a:uFill>
                            <a:solidFill/>
                          </a:uFill>
                        </a:rPr>
                        <a:t>9</a:t>
                      </a:r>
                    </a:p>
                  </a:txBody>
                  <a:tcPr marL="50800" marR="50800" marT="50800" marB="50800" anchor="ctr" horzOverflow="overflow">
                    <a:lnL w="28575">
                      <a:miter lim="400000"/>
                    </a:lnL>
                    <a:lnT w="28575">
                      <a:miter lim="400000"/>
                    </a:lnT>
                    <a:lnB w="28575">
                      <a:miter lim="400000"/>
                    </a:lnB>
                  </a:tcPr>
                </a:tc>
                <a:tc>
                  <a:txBody>
                    <a:bodyPr/>
                    <a:lstStyle/>
                    <a:p>
                      <a:pPr marL="58702" marR="58702" lvl="0" defTabSz="1295400">
                        <a:lnSpc>
                          <a:spcPct val="130000"/>
                        </a:lnSpc>
                        <a:defRPr sz="1800">
                          <a:uFillTx/>
                        </a:defRPr>
                      </a:pPr>
                      <a:r>
                        <a:rPr>
                          <a:uFill>
                            <a:solidFill/>
                          </a:uFill>
                        </a:rPr>
                        <a:t>10</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a:uFill>
                            <a:solidFill/>
                          </a:uFill>
                        </a:rPr>
                        <a:t>2</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a:uFill>
                            <a:solidFill/>
                          </a:uFill>
                        </a:rPr>
                        <a:t>5</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a:uFill>
                            <a:solidFill/>
                          </a:uFill>
                        </a:rPr>
                        <a:t>8</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a:uFill>
                            <a:solidFill/>
                          </a:uFill>
                        </a:rPr>
                        <a:t>7</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a:uFill>
                            <a:solidFill/>
                          </a:uFill>
                        </a:rPr>
                        <a:t>6</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a:uFill>
                            <a:solidFill/>
                          </a:uFill>
                        </a:rPr>
                        <a:t>1</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a:uFill>
                            <a:solidFill/>
                          </a:uFill>
                        </a:rPr>
                        <a:t>11</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a:uFill>
                            <a:solidFill/>
                          </a:uFill>
                        </a:rPr>
                        <a:t>12</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a:uFill>
                            <a:solidFill/>
                          </a:uFill>
                        </a:rPr>
                        <a:t>13</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a:uFill>
                            <a:solidFill/>
                          </a:uFill>
                        </a:rPr>
                        <a:t>3</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a:uFill>
                            <a:solidFill/>
                          </a:uFill>
                        </a:rPr>
                        <a:t>4</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sp>
        <p:nvSpPr>
          <p:cNvPr id="314" name="Shape 314"/>
          <p:cNvSpPr/>
          <p:nvPr/>
        </p:nvSpPr>
        <p:spPr>
          <a:xfrm>
            <a:off x="2819400" y="3721100"/>
            <a:ext cx="880135"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b="1">
                <a:latin typeface="Lucida Grande"/>
                <a:ea typeface="Lucida Grande"/>
                <a:cs typeface="Lucida Grande"/>
                <a:sym typeface="Lucida Grande"/>
              </a:defRPr>
            </a:lvl1pPr>
          </a:lstStyle>
          <a:p>
            <a:pPr lvl="0">
              <a:defRPr sz="1800" b="0">
                <a:solidFill>
                  <a:srgbClr val="000000"/>
                </a:solidFill>
                <a:uFillTx/>
              </a:defRPr>
            </a:pPr>
            <a:r>
              <a:rPr sz="1600" b="1">
                <a:solidFill>
                  <a:srgbClr val="8D3124"/>
                </a:solidFill>
                <a:uFill>
                  <a:solidFill>
                    <a:srgbClr val="8D3124"/>
                  </a:solidFill>
                </a:uFill>
              </a:rPr>
              <a:t>shuffle</a:t>
            </a:r>
          </a:p>
        </p:txBody>
      </p:sp>
      <p:sp>
        <p:nvSpPr>
          <p:cNvPr id="315" name="Shape 315"/>
          <p:cNvSpPr/>
          <p:nvPr/>
        </p:nvSpPr>
        <p:spPr>
          <a:xfrm>
            <a:off x="4666530" y="5854700"/>
            <a:ext cx="1852975" cy="62738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lgn="ctr">
              <a:lnSpc>
                <a:spcPct val="130000"/>
              </a:lnSpc>
              <a:defRPr sz="1800">
                <a:solidFill>
                  <a:srgbClr val="000000"/>
                </a:solidFill>
                <a:uFillTx/>
              </a:defRPr>
            </a:pPr>
            <a:r>
              <a:rPr sz="1600">
                <a:solidFill>
                  <a:srgbClr val="8D3124"/>
                </a:solidFill>
                <a:uFill>
                  <a:solidFill>
                    <a:srgbClr val="8D3124"/>
                  </a:solidFill>
                </a:uFill>
              </a:rPr>
              <a:t>first partitioning</a:t>
            </a:r>
          </a:p>
          <a:p>
            <a:pPr lvl="0" algn="ctr">
              <a:lnSpc>
                <a:spcPct val="130000"/>
              </a:lnSpc>
              <a:defRPr sz="1800">
                <a:solidFill>
                  <a:srgbClr val="000000"/>
                </a:solidFill>
                <a:uFillTx/>
              </a:defRPr>
            </a:pPr>
            <a:r>
              <a:rPr sz="1600">
                <a:solidFill>
                  <a:srgbClr val="8D3124"/>
                </a:solidFill>
                <a:uFill>
                  <a:solidFill>
                    <a:srgbClr val="8D3124"/>
                  </a:solidFill>
                </a:uFill>
              </a:rPr>
              <a:t>item</a:t>
            </a:r>
          </a:p>
        </p:txBody>
      </p:sp>
      <p:sp>
        <p:nvSpPr>
          <p:cNvPr id="316" name="Shape 316"/>
          <p:cNvSpPr/>
          <p:nvPr/>
        </p:nvSpPr>
        <p:spPr>
          <a:xfrm flipH="1" flipV="1">
            <a:off x="6277526" y="6246272"/>
            <a:ext cx="910674" cy="497428"/>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317" name="Shape 317"/>
          <p:cNvSpPr/>
          <p:nvPr/>
        </p:nvSpPr>
        <p:spPr>
          <a:xfrm>
            <a:off x="1859830" y="6273800"/>
            <a:ext cx="1852975" cy="92456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lgn="ctr">
              <a:lnSpc>
                <a:spcPct val="130000"/>
              </a:lnSpc>
              <a:defRPr sz="1800">
                <a:solidFill>
                  <a:srgbClr val="000000"/>
                </a:solidFill>
                <a:uFillTx/>
              </a:defRPr>
            </a:pPr>
            <a:r>
              <a:rPr sz="1600">
                <a:solidFill>
                  <a:srgbClr val="8D3124"/>
                </a:solidFill>
                <a:uFill>
                  <a:solidFill>
                    <a:srgbClr val="8D3124"/>
                  </a:solidFill>
                </a:uFill>
              </a:rPr>
              <a:t>first partitioning</a:t>
            </a:r>
          </a:p>
          <a:p>
            <a:pPr lvl="0" algn="ctr">
              <a:lnSpc>
                <a:spcPct val="130000"/>
              </a:lnSpc>
              <a:defRPr sz="1800">
                <a:solidFill>
                  <a:srgbClr val="000000"/>
                </a:solidFill>
                <a:uFillTx/>
              </a:defRPr>
            </a:pPr>
            <a:r>
              <a:rPr sz="1600">
                <a:solidFill>
                  <a:srgbClr val="8D3124"/>
                </a:solidFill>
                <a:uFill>
                  <a:solidFill>
                    <a:srgbClr val="8D3124"/>
                  </a:solidFill>
                </a:uFill>
              </a:rPr>
              <a:t>item in</a:t>
            </a:r>
          </a:p>
          <a:p>
            <a:pPr lvl="0" algn="ctr">
              <a:lnSpc>
                <a:spcPct val="130000"/>
              </a:lnSpc>
              <a:defRPr sz="1800">
                <a:solidFill>
                  <a:srgbClr val="000000"/>
                </a:solidFill>
                <a:uFillTx/>
              </a:defRPr>
            </a:pPr>
            <a:r>
              <a:rPr sz="1600">
                <a:solidFill>
                  <a:srgbClr val="8D3124"/>
                </a:solidFill>
                <a:uFill>
                  <a:solidFill>
                    <a:srgbClr val="8D3124"/>
                  </a:solidFill>
                </a:uFill>
              </a:rPr>
              <a:t>left subarray</a:t>
            </a:r>
          </a:p>
        </p:txBody>
      </p:sp>
      <p:sp>
        <p:nvSpPr>
          <p:cNvPr id="318" name="Shape 318"/>
          <p:cNvSpPr/>
          <p:nvPr/>
        </p:nvSpPr>
        <p:spPr>
          <a:xfrm flipH="1" flipV="1">
            <a:off x="3543300" y="6705600"/>
            <a:ext cx="910674" cy="497428"/>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Tree>
    <p:extLst>
      <p:ext uri="{BB962C8B-B14F-4D97-AF65-F5344CB8AC3E}">
        <p14:creationId xmlns:p14="http://schemas.microsoft.com/office/powerpoint/2010/main" val="919802162"/>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2" name="Shape 322"/>
          <p:cNvSpPr>
            <a:spLocks noGrp="1"/>
          </p:cNvSpPr>
          <p:nvPr>
            <p:ph type="body" idx="1"/>
          </p:nvPr>
        </p:nvSpPr>
        <p:spPr>
          <a:prstGeom prst="rect">
            <a:avLst/>
          </a:prstGeom>
        </p:spPr>
        <p:txBody>
          <a:bodyPr/>
          <a:lstStyle/>
          <a:p>
            <a:pPr lvl="0">
              <a:defRPr sz="1800">
                <a:solidFill>
                  <a:srgbClr val="000000"/>
                </a:solidFill>
                <a:uFillTx/>
              </a:defRPr>
            </a:pPr>
            <a:r>
              <a:rPr sz="2400">
                <a:solidFill>
                  <a:srgbClr val="0048AA"/>
                </a:solidFill>
                <a:uFill>
                  <a:solidFill>
                    <a:srgbClr val="0048AA"/>
                  </a:solidFill>
                </a:uFill>
              </a:rPr>
              <a:t>Proposition. </a:t>
            </a:r>
            <a:r>
              <a:rPr sz="2400">
                <a:uFill>
                  <a:solidFill/>
                </a:uFill>
              </a:rPr>
              <a:t> The average number of compares </a:t>
            </a:r>
            <a:r>
              <a:rPr sz="2400" i="1">
                <a:uFill>
                  <a:solidFill>
                    <a:srgbClr val="0048AA"/>
                  </a:solidFill>
                </a:uFill>
                <a:latin typeface="Times New Roman"/>
                <a:ea typeface="Times New Roman"/>
                <a:cs typeface="Times New Roman"/>
                <a:sym typeface="Times New Roman"/>
              </a:rPr>
              <a:t>C</a:t>
            </a:r>
            <a:r>
              <a:rPr sz="2400" i="1" baseline="-20250">
                <a:uFill>
                  <a:solidFill>
                    <a:srgbClr val="0048AA"/>
                  </a:solidFill>
                </a:uFill>
                <a:latin typeface="Times New Roman"/>
                <a:ea typeface="Times New Roman"/>
                <a:cs typeface="Times New Roman"/>
                <a:sym typeface="Times New Roman"/>
              </a:rPr>
              <a:t>N</a:t>
            </a:r>
            <a:r>
              <a:rPr sz="2400">
                <a:uFill>
                  <a:solidFill/>
                </a:uFill>
              </a:rPr>
              <a:t> to quicksort an array of</a:t>
            </a:r>
            <a:br>
              <a:rPr sz="2400">
                <a:uFill>
                  <a:solidFill/>
                </a:uFill>
              </a:rPr>
            </a:br>
            <a:r>
              <a:rPr sz="2400" i="1">
                <a:uFill>
                  <a:solidFill/>
                </a:uFill>
                <a:latin typeface="Times New Roman"/>
                <a:ea typeface="Times New Roman"/>
                <a:cs typeface="Times New Roman"/>
                <a:sym typeface="Times New Roman"/>
              </a:rPr>
              <a:t>N</a:t>
            </a:r>
            <a:r>
              <a:rPr sz="2400">
                <a:uFill>
                  <a:solidFill/>
                </a:uFill>
              </a:rPr>
              <a:t> distinct keys is </a:t>
            </a:r>
            <a:r>
              <a:rPr sz="2400">
                <a:uFill>
                  <a:solidFill/>
                </a:uFill>
                <a:latin typeface="Times New Roman"/>
                <a:ea typeface="Times New Roman"/>
                <a:cs typeface="Times New Roman"/>
                <a:sym typeface="Times New Roman"/>
              </a:rPr>
              <a:t>~ 2</a:t>
            </a:r>
            <a:r>
              <a:rPr sz="2400" i="1">
                <a:uFill>
                  <a:solidFill/>
                </a:uFill>
                <a:latin typeface="Times New Roman"/>
                <a:ea typeface="Times New Roman"/>
                <a:cs typeface="Times New Roman"/>
                <a:sym typeface="Times New Roman"/>
              </a:rPr>
              <a:t>N</a:t>
            </a:r>
            <a:r>
              <a:rPr sz="2400">
                <a:uFill>
                  <a:solidFill/>
                </a:uFill>
                <a:latin typeface="Times New Roman"/>
                <a:ea typeface="Times New Roman"/>
                <a:cs typeface="Times New Roman"/>
                <a:sym typeface="Times New Roman"/>
              </a:rPr>
              <a:t> ln</a:t>
            </a:r>
            <a:r>
              <a:rPr sz="2400" baseline="-20250">
                <a:uFill>
                  <a:solidFill/>
                </a:uFill>
                <a:latin typeface="Times New Roman"/>
                <a:ea typeface="Times New Roman"/>
                <a:cs typeface="Times New Roman"/>
                <a:sym typeface="Times New Roman"/>
              </a:rPr>
              <a:t> </a:t>
            </a:r>
            <a:r>
              <a:rPr sz="2400" i="1">
                <a:uFill>
                  <a:solidFill/>
                </a:uFill>
                <a:latin typeface="Times New Roman"/>
                <a:ea typeface="Times New Roman"/>
                <a:cs typeface="Times New Roman"/>
                <a:sym typeface="Times New Roman"/>
              </a:rPr>
              <a:t>N</a:t>
            </a:r>
            <a:r>
              <a:rPr sz="2400">
                <a:uFill>
                  <a:solidFill/>
                </a:uFill>
              </a:rPr>
              <a:t> (and the number of exchanges is </a:t>
            </a:r>
            <a:r>
              <a:rPr sz="2400">
                <a:uFill>
                  <a:solidFill/>
                </a:uFill>
                <a:latin typeface="Times New Roman"/>
                <a:ea typeface="Times New Roman"/>
                <a:cs typeface="Times New Roman"/>
                <a:sym typeface="Times New Roman"/>
              </a:rPr>
              <a:t>~ ⅓ </a:t>
            </a:r>
            <a:r>
              <a:rPr sz="2400" i="1">
                <a:uFill>
                  <a:solidFill/>
                </a:uFill>
                <a:latin typeface="Times New Roman"/>
                <a:ea typeface="Times New Roman"/>
                <a:cs typeface="Times New Roman"/>
                <a:sym typeface="Times New Roman"/>
              </a:rPr>
              <a:t>N</a:t>
            </a:r>
            <a:r>
              <a:rPr sz="2400">
                <a:uFill>
                  <a:solidFill/>
                </a:uFill>
                <a:latin typeface="Times New Roman"/>
                <a:ea typeface="Times New Roman"/>
                <a:cs typeface="Times New Roman"/>
                <a:sym typeface="Times New Roman"/>
              </a:rPr>
              <a:t> ln </a:t>
            </a:r>
            <a:r>
              <a:rPr sz="2400" i="1">
                <a:uFill>
                  <a:solidFill/>
                </a:uFill>
                <a:latin typeface="Times New Roman"/>
                <a:ea typeface="Times New Roman"/>
                <a:cs typeface="Times New Roman"/>
                <a:sym typeface="Times New Roman"/>
              </a:rPr>
              <a:t>N</a:t>
            </a:r>
            <a:r>
              <a:rPr sz="2400">
                <a:uFill>
                  <a:solidFill/>
                </a:uFill>
              </a:rPr>
              <a:t>).</a:t>
            </a:r>
          </a:p>
          <a:p>
            <a:pPr lvl="0">
              <a:defRPr sz="1800">
                <a:solidFill>
                  <a:srgbClr val="000000"/>
                </a:solidFill>
                <a:uFillTx/>
              </a:defRPr>
            </a:pPr>
            <a:endParaRPr sz="2400">
              <a:solidFill>
                <a:srgbClr val="005493"/>
              </a:solidFill>
              <a:uFill>
                <a:solidFill/>
              </a:uFill>
            </a:endParaRPr>
          </a:p>
          <a:p>
            <a:pPr lvl="0">
              <a:defRPr sz="1800">
                <a:solidFill>
                  <a:srgbClr val="000000"/>
                </a:solidFill>
                <a:uFillTx/>
              </a:defRPr>
            </a:pPr>
            <a:r>
              <a:rPr sz="2400">
                <a:solidFill>
                  <a:srgbClr val="005493"/>
                </a:solidFill>
                <a:uFill>
                  <a:solidFill/>
                </a:uFill>
              </a:rPr>
              <a:t>Pf 2.</a:t>
            </a:r>
            <a:r>
              <a:rPr sz="2400">
                <a:solidFill>
                  <a:srgbClr val="005493"/>
                </a:solidFill>
                <a:uFill>
                  <a:solidFill>
                    <a:srgbClr val="0048AA"/>
                  </a:solidFill>
                </a:uFill>
              </a:rPr>
              <a:t>  </a:t>
            </a:r>
            <a:r>
              <a:rPr sz="2400">
                <a:uFill>
                  <a:solidFill/>
                </a:uFill>
              </a:rPr>
              <a:t>Consider BST representation of keys </a:t>
            </a:r>
            <a:r>
              <a:rPr sz="2400">
                <a:uFill>
                  <a:solidFill/>
                </a:uFill>
                <a:latin typeface="Times New Roman"/>
                <a:ea typeface="Times New Roman"/>
                <a:cs typeface="Times New Roman"/>
                <a:sym typeface="Times New Roman"/>
              </a:rPr>
              <a:t>1</a:t>
            </a:r>
            <a:r>
              <a:rPr sz="2400">
                <a:uFill>
                  <a:solidFill/>
                </a:uFill>
              </a:rPr>
              <a:t> to </a:t>
            </a:r>
            <a:r>
              <a:rPr sz="2400" i="1">
                <a:uFill>
                  <a:solidFill/>
                </a:uFill>
                <a:latin typeface="Times New Roman"/>
                <a:ea typeface="Times New Roman"/>
                <a:cs typeface="Times New Roman"/>
                <a:sym typeface="Times New Roman"/>
              </a:rPr>
              <a:t>N</a:t>
            </a:r>
            <a:r>
              <a:rPr sz="2400">
                <a:uFill>
                  <a:solidFill/>
                </a:uFill>
              </a:rPr>
              <a:t>.</a:t>
            </a:r>
          </a:p>
          <a:p>
            <a:pPr lvl="1">
              <a:defRPr sz="1800">
                <a:uFillTx/>
              </a:defRPr>
            </a:pPr>
            <a:r>
              <a:rPr sz="2400">
                <a:uFill>
                  <a:solidFill/>
                </a:uFill>
              </a:rPr>
              <a:t>A key is compared only with its ancestors and descendants.</a:t>
            </a:r>
          </a:p>
          <a:p>
            <a:pPr lvl="1">
              <a:defRPr sz="1800">
                <a:uFillTx/>
              </a:defRPr>
            </a:pPr>
            <a:r>
              <a:rPr sz="2400">
                <a:uFill>
                  <a:solidFill/>
                </a:uFill>
              </a:rPr>
              <a:t>Probability </a:t>
            </a:r>
            <a:r>
              <a:rPr sz="2400" i="1">
                <a:uFill>
                  <a:solidFill/>
                </a:uFill>
                <a:latin typeface="Times New Roman"/>
                <a:ea typeface="Times New Roman"/>
                <a:cs typeface="Times New Roman"/>
                <a:sym typeface="Times New Roman"/>
              </a:rPr>
              <a:t>i</a:t>
            </a:r>
            <a:r>
              <a:rPr sz="2400">
                <a:uFill>
                  <a:solidFill/>
                </a:uFill>
              </a:rPr>
              <a:t> and </a:t>
            </a:r>
            <a:r>
              <a:rPr sz="2400" i="1">
                <a:uFill>
                  <a:solidFill/>
                </a:uFill>
                <a:latin typeface="Times New Roman"/>
                <a:ea typeface="Times New Roman"/>
                <a:cs typeface="Times New Roman"/>
                <a:sym typeface="Times New Roman"/>
              </a:rPr>
              <a:t>j</a:t>
            </a:r>
            <a:r>
              <a:rPr sz="2400">
                <a:uFill>
                  <a:solidFill/>
                </a:uFill>
              </a:rPr>
              <a:t> are compared equals </a:t>
            </a:r>
            <a:r>
              <a:rPr sz="2400">
                <a:uFill>
                  <a:solidFill/>
                </a:uFill>
                <a:latin typeface="Times New Roman"/>
                <a:ea typeface="Times New Roman"/>
                <a:cs typeface="Times New Roman"/>
                <a:sym typeface="Times New Roman"/>
              </a:rPr>
              <a:t>2 / | </a:t>
            </a:r>
            <a:r>
              <a:rPr sz="2400" i="1">
                <a:uFill>
                  <a:solidFill/>
                </a:uFill>
                <a:latin typeface="Times New Roman"/>
                <a:ea typeface="Times New Roman"/>
                <a:cs typeface="Times New Roman"/>
                <a:sym typeface="Times New Roman"/>
              </a:rPr>
              <a:t>j</a:t>
            </a:r>
            <a:r>
              <a:rPr sz="2400">
                <a:uFill>
                  <a:solidFill/>
                </a:uFill>
                <a:latin typeface="Times New Roman"/>
                <a:ea typeface="Times New Roman"/>
                <a:cs typeface="Times New Roman"/>
                <a:sym typeface="Times New Roman"/>
              </a:rPr>
              <a:t> </a:t>
            </a:r>
            <a:r>
              <a:rPr sz="2400">
                <a:uFill>
                  <a:solidFill/>
                </a:uFill>
                <a:latin typeface="Symbol"/>
                <a:ea typeface="Symbol"/>
                <a:cs typeface="Symbol"/>
                <a:sym typeface="Symbol"/>
              </a:rPr>
              <a:t>-</a:t>
            </a:r>
            <a:r>
              <a:rPr sz="2400">
                <a:uFill>
                  <a:solidFill/>
                </a:uFill>
                <a:latin typeface="Times New Roman"/>
                <a:ea typeface="Times New Roman"/>
                <a:cs typeface="Times New Roman"/>
                <a:sym typeface="Times New Roman"/>
              </a:rPr>
              <a:t> </a:t>
            </a:r>
            <a:r>
              <a:rPr sz="2400" i="1">
                <a:uFill>
                  <a:solidFill/>
                </a:uFill>
                <a:latin typeface="Times New Roman"/>
                <a:ea typeface="Times New Roman"/>
                <a:cs typeface="Times New Roman"/>
                <a:sym typeface="Times New Roman"/>
              </a:rPr>
              <a:t>i</a:t>
            </a:r>
            <a:r>
              <a:rPr sz="2400">
                <a:uFill>
                  <a:solidFill/>
                </a:uFill>
                <a:latin typeface="Times New Roman"/>
                <a:ea typeface="Times New Roman"/>
                <a:cs typeface="Times New Roman"/>
                <a:sym typeface="Times New Roman"/>
              </a:rPr>
              <a:t> + 1|</a:t>
            </a:r>
            <a:r>
              <a:rPr sz="2400">
                <a:uFill>
                  <a:solidFill/>
                </a:uFill>
              </a:rPr>
              <a:t>.</a:t>
            </a:r>
          </a:p>
        </p:txBody>
      </p:sp>
      <p:sp>
        <p:nvSpPr>
          <p:cNvPr id="323" name="Shape 323"/>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46</a:t>
            </a:fld>
            <a:endParaRPr sz="1200">
              <a:uFill>
                <a:solidFill/>
              </a:uFill>
            </a:endParaRPr>
          </a:p>
        </p:txBody>
      </p:sp>
      <p:sp>
        <p:nvSpPr>
          <p:cNvPr id="324" name="Shape 324"/>
          <p:cNvSpPr>
            <a:spLocks noGrp="1"/>
          </p:cNvSpPr>
          <p:nvPr>
            <p:ph type="title"/>
          </p:nvPr>
        </p:nvSpPr>
        <p:spPr>
          <a:prstGeom prst="rect">
            <a:avLst/>
          </a:prstGeom>
        </p:spPr>
        <p:txBody>
          <a:bodyPr/>
          <a:lstStyle/>
          <a:p>
            <a:pPr lvl="0">
              <a:defRPr sz="1800">
                <a:uFillTx/>
              </a:defRPr>
            </a:pPr>
            <a:r>
              <a:rPr sz="2800">
                <a:uFill>
                  <a:solidFill/>
                </a:uFill>
              </a:rPr>
              <a:t>Quicksort:  average-case analysis</a:t>
            </a:r>
          </a:p>
        </p:txBody>
      </p:sp>
      <p:sp>
        <p:nvSpPr>
          <p:cNvPr id="325" name="Shape 325"/>
          <p:cNvSpPr/>
          <p:nvPr/>
        </p:nvSpPr>
        <p:spPr>
          <a:xfrm>
            <a:off x="4666530" y="5854700"/>
            <a:ext cx="1852975" cy="62738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lgn="ctr">
              <a:lnSpc>
                <a:spcPct val="130000"/>
              </a:lnSpc>
              <a:defRPr sz="1800">
                <a:solidFill>
                  <a:srgbClr val="000000"/>
                </a:solidFill>
                <a:uFillTx/>
              </a:defRPr>
            </a:pPr>
            <a:r>
              <a:rPr sz="1600">
                <a:solidFill>
                  <a:srgbClr val="8D3124"/>
                </a:solidFill>
                <a:uFill>
                  <a:solidFill>
                    <a:srgbClr val="8D3124"/>
                  </a:solidFill>
                </a:uFill>
              </a:rPr>
              <a:t>first partitioning</a:t>
            </a:r>
          </a:p>
          <a:p>
            <a:pPr lvl="0" algn="ctr">
              <a:lnSpc>
                <a:spcPct val="130000"/>
              </a:lnSpc>
              <a:defRPr sz="1800">
                <a:solidFill>
                  <a:srgbClr val="000000"/>
                </a:solidFill>
                <a:uFillTx/>
              </a:defRPr>
            </a:pPr>
            <a:r>
              <a:rPr sz="1600">
                <a:solidFill>
                  <a:srgbClr val="8D3124"/>
                </a:solidFill>
                <a:uFill>
                  <a:solidFill>
                    <a:srgbClr val="8D3124"/>
                  </a:solidFill>
                </a:uFill>
              </a:rPr>
              <a:t>item</a:t>
            </a:r>
          </a:p>
        </p:txBody>
      </p:sp>
      <p:sp>
        <p:nvSpPr>
          <p:cNvPr id="326" name="Shape 326"/>
          <p:cNvSpPr/>
          <p:nvPr/>
        </p:nvSpPr>
        <p:spPr>
          <a:xfrm flipH="1" flipV="1">
            <a:off x="6277526" y="6246272"/>
            <a:ext cx="910674" cy="497428"/>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327" name="Shape 327"/>
          <p:cNvSpPr/>
          <p:nvPr/>
        </p:nvSpPr>
        <p:spPr>
          <a:xfrm>
            <a:off x="1859830" y="6273800"/>
            <a:ext cx="1852975" cy="92456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lgn="ctr">
              <a:lnSpc>
                <a:spcPct val="130000"/>
              </a:lnSpc>
              <a:defRPr sz="1800">
                <a:solidFill>
                  <a:srgbClr val="000000"/>
                </a:solidFill>
                <a:uFillTx/>
              </a:defRPr>
            </a:pPr>
            <a:r>
              <a:rPr sz="1600">
                <a:solidFill>
                  <a:srgbClr val="8D3124"/>
                </a:solidFill>
                <a:uFill>
                  <a:solidFill>
                    <a:srgbClr val="8D3124"/>
                  </a:solidFill>
                </a:uFill>
              </a:rPr>
              <a:t>first partitioning</a:t>
            </a:r>
          </a:p>
          <a:p>
            <a:pPr lvl="0" algn="ctr">
              <a:lnSpc>
                <a:spcPct val="130000"/>
              </a:lnSpc>
              <a:defRPr sz="1800">
                <a:solidFill>
                  <a:srgbClr val="000000"/>
                </a:solidFill>
                <a:uFillTx/>
              </a:defRPr>
            </a:pPr>
            <a:r>
              <a:rPr sz="1600">
                <a:solidFill>
                  <a:srgbClr val="8D3124"/>
                </a:solidFill>
                <a:uFill>
                  <a:solidFill>
                    <a:srgbClr val="8D3124"/>
                  </a:solidFill>
                </a:uFill>
              </a:rPr>
              <a:t>item in</a:t>
            </a:r>
          </a:p>
          <a:p>
            <a:pPr lvl="0" algn="ctr">
              <a:lnSpc>
                <a:spcPct val="130000"/>
              </a:lnSpc>
              <a:defRPr sz="1800">
                <a:solidFill>
                  <a:srgbClr val="000000"/>
                </a:solidFill>
                <a:uFillTx/>
              </a:defRPr>
            </a:pPr>
            <a:r>
              <a:rPr sz="1600">
                <a:solidFill>
                  <a:srgbClr val="8D3124"/>
                </a:solidFill>
                <a:uFill>
                  <a:solidFill>
                    <a:srgbClr val="8D3124"/>
                  </a:solidFill>
                </a:uFill>
              </a:rPr>
              <a:t>left subarray</a:t>
            </a:r>
          </a:p>
        </p:txBody>
      </p:sp>
      <p:sp>
        <p:nvSpPr>
          <p:cNvPr id="328" name="Shape 328"/>
          <p:cNvSpPr/>
          <p:nvPr/>
        </p:nvSpPr>
        <p:spPr>
          <a:xfrm flipH="1" flipV="1">
            <a:off x="3543300" y="6705600"/>
            <a:ext cx="910674" cy="497428"/>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pic>
        <p:nvPicPr>
          <p:cNvPr id="329" name="BST10.pdf"/>
          <p:cNvPicPr/>
          <p:nvPr/>
        </p:nvPicPr>
        <p:blipFill>
          <a:blip r:embed="rId3"/>
          <a:srcRect r="1"/>
          <a:stretch>
            <a:fillRect/>
          </a:stretch>
        </p:blipFill>
        <p:spPr>
          <a:xfrm>
            <a:off x="3639031" y="6729740"/>
            <a:ext cx="6349868" cy="2789565"/>
          </a:xfrm>
          <a:prstGeom prst="rect">
            <a:avLst/>
          </a:prstGeom>
          <a:ln w="12700">
            <a:round/>
          </a:ln>
        </p:spPr>
      </p:pic>
      <p:sp>
        <p:nvSpPr>
          <p:cNvPr id="330" name="Shape 330"/>
          <p:cNvSpPr/>
          <p:nvPr/>
        </p:nvSpPr>
        <p:spPr>
          <a:xfrm>
            <a:off x="9434766" y="4254500"/>
            <a:ext cx="2794001" cy="17018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lvl="0">
              <a:defRPr sz="1800">
                <a:solidFill>
                  <a:srgbClr val="000000"/>
                </a:solidFill>
                <a:uFillTx/>
              </a:defRPr>
            </a:pPr>
            <a:r>
              <a:rPr sz="1600">
                <a:solidFill>
                  <a:srgbClr val="8D3124"/>
                </a:solidFill>
                <a:uFill>
                  <a:solidFill>
                    <a:srgbClr val="8D3124"/>
                  </a:solidFill>
                </a:uFill>
              </a:rPr>
              <a:t>3 and 6 are compared</a:t>
            </a:r>
            <a:br>
              <a:rPr sz="1600">
                <a:solidFill>
                  <a:srgbClr val="8D3124"/>
                </a:solidFill>
                <a:uFill>
                  <a:solidFill>
                    <a:srgbClr val="8D3124"/>
                  </a:solidFill>
                </a:uFill>
              </a:rPr>
            </a:br>
            <a:r>
              <a:rPr sz="1600">
                <a:solidFill>
                  <a:srgbClr val="8D3124"/>
                </a:solidFill>
                <a:uFill>
                  <a:solidFill>
                    <a:srgbClr val="8D3124"/>
                  </a:solidFill>
                </a:uFill>
              </a:rPr>
              <a:t>(when 3 is partition)</a:t>
            </a:r>
          </a:p>
          <a:p>
            <a:pPr lvl="0">
              <a:defRPr sz="1800">
                <a:solidFill>
                  <a:srgbClr val="000000"/>
                </a:solidFill>
                <a:uFillTx/>
              </a:defRPr>
            </a:pPr>
            <a:endParaRPr sz="1600">
              <a:solidFill>
                <a:srgbClr val="8D3124"/>
              </a:solidFill>
              <a:uFill>
                <a:solidFill>
                  <a:srgbClr val="8D3124"/>
                </a:solidFill>
              </a:uFill>
            </a:endParaRPr>
          </a:p>
          <a:p>
            <a:pPr lvl="0">
              <a:defRPr sz="1800">
                <a:solidFill>
                  <a:srgbClr val="000000"/>
                </a:solidFill>
                <a:uFillTx/>
              </a:defRPr>
            </a:pPr>
            <a:r>
              <a:rPr sz="1600">
                <a:solidFill>
                  <a:srgbClr val="8D3124"/>
                </a:solidFill>
                <a:uFill>
                  <a:solidFill>
                    <a:srgbClr val="8D3124"/>
                  </a:solidFill>
                </a:uFill>
              </a:rPr>
              <a:t>1 and 6 are not compared</a:t>
            </a:r>
            <a:br>
              <a:rPr sz="1600">
                <a:solidFill>
                  <a:srgbClr val="8D3124"/>
                </a:solidFill>
                <a:uFill>
                  <a:solidFill>
                    <a:srgbClr val="8D3124"/>
                  </a:solidFill>
                </a:uFill>
              </a:rPr>
            </a:br>
            <a:r>
              <a:rPr sz="1600">
                <a:solidFill>
                  <a:srgbClr val="8D3124"/>
                </a:solidFill>
                <a:uFill>
                  <a:solidFill>
                    <a:srgbClr val="8D3124"/>
                  </a:solidFill>
                </a:uFill>
              </a:rPr>
              <a:t>(because 3 is partition)</a:t>
            </a:r>
          </a:p>
        </p:txBody>
      </p:sp>
      <p:sp>
        <p:nvSpPr>
          <p:cNvPr id="331" name="Shape 331"/>
          <p:cNvSpPr/>
          <p:nvPr/>
        </p:nvSpPr>
        <p:spPr>
          <a:xfrm>
            <a:off x="9131300" y="3746500"/>
            <a:ext cx="338582" cy="474929"/>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5" name="Shape 335"/>
          <p:cNvSpPr>
            <a:spLocks noGrp="1"/>
          </p:cNvSpPr>
          <p:nvPr>
            <p:ph type="body" idx="1"/>
          </p:nvPr>
        </p:nvSpPr>
        <p:spPr>
          <a:prstGeom prst="rect">
            <a:avLst/>
          </a:prstGeom>
        </p:spPr>
        <p:txBody>
          <a:bodyPr/>
          <a:lstStyle/>
          <a:p>
            <a:pPr lvl="0">
              <a:defRPr sz="1800">
                <a:solidFill>
                  <a:srgbClr val="000000"/>
                </a:solidFill>
                <a:uFillTx/>
              </a:defRPr>
            </a:pPr>
            <a:r>
              <a:rPr sz="2400">
                <a:solidFill>
                  <a:srgbClr val="0048AA"/>
                </a:solidFill>
                <a:uFill>
                  <a:solidFill>
                    <a:srgbClr val="0048AA"/>
                  </a:solidFill>
                </a:uFill>
              </a:rPr>
              <a:t>Proposition. </a:t>
            </a:r>
            <a:r>
              <a:rPr sz="2400">
                <a:uFill>
                  <a:solidFill/>
                </a:uFill>
              </a:rPr>
              <a:t> The average number of compares </a:t>
            </a:r>
            <a:r>
              <a:rPr sz="2400" i="1">
                <a:uFill>
                  <a:solidFill>
                    <a:srgbClr val="0048AA"/>
                  </a:solidFill>
                </a:uFill>
                <a:latin typeface="Times New Roman"/>
                <a:ea typeface="Times New Roman"/>
                <a:cs typeface="Times New Roman"/>
                <a:sym typeface="Times New Roman"/>
              </a:rPr>
              <a:t>C</a:t>
            </a:r>
            <a:r>
              <a:rPr sz="2400" i="1" baseline="-20250">
                <a:uFill>
                  <a:solidFill>
                    <a:srgbClr val="0048AA"/>
                  </a:solidFill>
                </a:uFill>
                <a:latin typeface="Times New Roman"/>
                <a:ea typeface="Times New Roman"/>
                <a:cs typeface="Times New Roman"/>
                <a:sym typeface="Times New Roman"/>
              </a:rPr>
              <a:t>N</a:t>
            </a:r>
            <a:r>
              <a:rPr sz="2400">
                <a:uFill>
                  <a:solidFill/>
                </a:uFill>
              </a:rPr>
              <a:t> to quicksort an array of</a:t>
            </a:r>
            <a:br>
              <a:rPr sz="2400">
                <a:uFill>
                  <a:solidFill/>
                </a:uFill>
              </a:rPr>
            </a:br>
            <a:r>
              <a:rPr sz="2400" i="1">
                <a:uFill>
                  <a:solidFill/>
                </a:uFill>
                <a:latin typeface="Times New Roman"/>
                <a:ea typeface="Times New Roman"/>
                <a:cs typeface="Times New Roman"/>
                <a:sym typeface="Times New Roman"/>
              </a:rPr>
              <a:t>N</a:t>
            </a:r>
            <a:r>
              <a:rPr sz="2400">
                <a:uFill>
                  <a:solidFill/>
                </a:uFill>
              </a:rPr>
              <a:t> distinct keys is </a:t>
            </a:r>
            <a:r>
              <a:rPr sz="2400">
                <a:uFill>
                  <a:solidFill/>
                </a:uFill>
                <a:latin typeface="Times New Roman"/>
                <a:ea typeface="Times New Roman"/>
                <a:cs typeface="Times New Roman"/>
                <a:sym typeface="Times New Roman"/>
              </a:rPr>
              <a:t>~ 2</a:t>
            </a:r>
            <a:r>
              <a:rPr sz="2400" i="1">
                <a:uFill>
                  <a:solidFill/>
                </a:uFill>
                <a:latin typeface="Times New Roman"/>
                <a:ea typeface="Times New Roman"/>
                <a:cs typeface="Times New Roman"/>
                <a:sym typeface="Times New Roman"/>
              </a:rPr>
              <a:t>N</a:t>
            </a:r>
            <a:r>
              <a:rPr sz="2400">
                <a:uFill>
                  <a:solidFill/>
                </a:uFill>
                <a:latin typeface="Times New Roman"/>
                <a:ea typeface="Times New Roman"/>
                <a:cs typeface="Times New Roman"/>
                <a:sym typeface="Times New Roman"/>
              </a:rPr>
              <a:t> ln</a:t>
            </a:r>
            <a:r>
              <a:rPr sz="2400" baseline="-20250">
                <a:uFill>
                  <a:solidFill/>
                </a:uFill>
                <a:latin typeface="Times New Roman"/>
                <a:ea typeface="Times New Roman"/>
                <a:cs typeface="Times New Roman"/>
                <a:sym typeface="Times New Roman"/>
              </a:rPr>
              <a:t> </a:t>
            </a:r>
            <a:r>
              <a:rPr sz="2400" i="1">
                <a:uFill>
                  <a:solidFill/>
                </a:uFill>
                <a:latin typeface="Times New Roman"/>
                <a:ea typeface="Times New Roman"/>
                <a:cs typeface="Times New Roman"/>
                <a:sym typeface="Times New Roman"/>
              </a:rPr>
              <a:t>N</a:t>
            </a:r>
            <a:r>
              <a:rPr sz="2400">
                <a:uFill>
                  <a:solidFill/>
                </a:uFill>
              </a:rPr>
              <a:t> (and the number of exchanges is </a:t>
            </a:r>
            <a:r>
              <a:rPr sz="2400">
                <a:uFill>
                  <a:solidFill/>
                </a:uFill>
                <a:latin typeface="Times New Roman"/>
                <a:ea typeface="Times New Roman"/>
                <a:cs typeface="Times New Roman"/>
                <a:sym typeface="Times New Roman"/>
              </a:rPr>
              <a:t>~ ⅓ </a:t>
            </a:r>
            <a:r>
              <a:rPr sz="2400" i="1">
                <a:uFill>
                  <a:solidFill/>
                </a:uFill>
                <a:latin typeface="Times New Roman"/>
                <a:ea typeface="Times New Roman"/>
                <a:cs typeface="Times New Roman"/>
                <a:sym typeface="Times New Roman"/>
              </a:rPr>
              <a:t>N</a:t>
            </a:r>
            <a:r>
              <a:rPr sz="2400">
                <a:uFill>
                  <a:solidFill/>
                </a:uFill>
                <a:latin typeface="Times New Roman"/>
                <a:ea typeface="Times New Roman"/>
                <a:cs typeface="Times New Roman"/>
                <a:sym typeface="Times New Roman"/>
              </a:rPr>
              <a:t> ln </a:t>
            </a:r>
            <a:r>
              <a:rPr sz="2400" i="1">
                <a:uFill>
                  <a:solidFill/>
                </a:uFill>
                <a:latin typeface="Times New Roman"/>
                <a:ea typeface="Times New Roman"/>
                <a:cs typeface="Times New Roman"/>
                <a:sym typeface="Times New Roman"/>
              </a:rPr>
              <a:t>N</a:t>
            </a:r>
            <a:r>
              <a:rPr sz="2400">
                <a:uFill>
                  <a:solidFill/>
                </a:uFill>
              </a:rPr>
              <a:t>).</a:t>
            </a:r>
          </a:p>
          <a:p>
            <a:pPr lvl="0">
              <a:defRPr sz="1800">
                <a:solidFill>
                  <a:srgbClr val="000000"/>
                </a:solidFill>
                <a:uFillTx/>
              </a:defRPr>
            </a:pPr>
            <a:endParaRPr sz="2400">
              <a:solidFill>
                <a:srgbClr val="005493"/>
              </a:solidFill>
              <a:uFill>
                <a:solidFill/>
              </a:uFill>
            </a:endParaRPr>
          </a:p>
          <a:p>
            <a:pPr lvl="0">
              <a:defRPr sz="1800">
                <a:solidFill>
                  <a:srgbClr val="000000"/>
                </a:solidFill>
                <a:uFillTx/>
              </a:defRPr>
            </a:pPr>
            <a:r>
              <a:rPr sz="2400">
                <a:solidFill>
                  <a:srgbClr val="005493"/>
                </a:solidFill>
                <a:uFill>
                  <a:solidFill/>
                </a:uFill>
              </a:rPr>
              <a:t>Pf 2.</a:t>
            </a:r>
            <a:r>
              <a:rPr sz="2400">
                <a:solidFill>
                  <a:srgbClr val="005493"/>
                </a:solidFill>
                <a:uFill>
                  <a:solidFill>
                    <a:srgbClr val="0048AA"/>
                  </a:solidFill>
                </a:uFill>
              </a:rPr>
              <a:t>  </a:t>
            </a:r>
            <a:r>
              <a:rPr sz="2400">
                <a:uFill>
                  <a:solidFill/>
                </a:uFill>
              </a:rPr>
              <a:t>Consider BST representation of keys </a:t>
            </a:r>
            <a:r>
              <a:rPr sz="2400">
                <a:uFill>
                  <a:solidFill/>
                </a:uFill>
                <a:latin typeface="Times New Roman"/>
                <a:ea typeface="Times New Roman"/>
                <a:cs typeface="Times New Roman"/>
                <a:sym typeface="Times New Roman"/>
              </a:rPr>
              <a:t>1</a:t>
            </a:r>
            <a:r>
              <a:rPr sz="2400">
                <a:uFill>
                  <a:solidFill/>
                </a:uFill>
              </a:rPr>
              <a:t> to </a:t>
            </a:r>
            <a:r>
              <a:rPr sz="2400" i="1">
                <a:uFill>
                  <a:solidFill/>
                </a:uFill>
                <a:latin typeface="Times New Roman"/>
                <a:ea typeface="Times New Roman"/>
                <a:cs typeface="Times New Roman"/>
                <a:sym typeface="Times New Roman"/>
              </a:rPr>
              <a:t>N</a:t>
            </a:r>
            <a:r>
              <a:rPr sz="2400">
                <a:uFill>
                  <a:solidFill/>
                </a:uFill>
              </a:rPr>
              <a:t>.</a:t>
            </a:r>
          </a:p>
          <a:p>
            <a:pPr lvl="1">
              <a:defRPr sz="1800">
                <a:uFillTx/>
              </a:defRPr>
            </a:pPr>
            <a:r>
              <a:rPr sz="2400">
                <a:uFill>
                  <a:solidFill/>
                </a:uFill>
              </a:rPr>
              <a:t>A key is compared only with its ancestors and descendants.</a:t>
            </a:r>
          </a:p>
          <a:p>
            <a:pPr lvl="1">
              <a:defRPr sz="1800">
                <a:uFillTx/>
              </a:defRPr>
            </a:pPr>
            <a:r>
              <a:rPr sz="2400">
                <a:uFill>
                  <a:solidFill/>
                </a:uFill>
              </a:rPr>
              <a:t>Probability </a:t>
            </a:r>
            <a:r>
              <a:rPr sz="2400" i="1">
                <a:uFill>
                  <a:solidFill/>
                </a:uFill>
                <a:latin typeface="Times New Roman"/>
                <a:ea typeface="Times New Roman"/>
                <a:cs typeface="Times New Roman"/>
                <a:sym typeface="Times New Roman"/>
              </a:rPr>
              <a:t>i</a:t>
            </a:r>
            <a:r>
              <a:rPr sz="2400">
                <a:uFill>
                  <a:solidFill/>
                </a:uFill>
              </a:rPr>
              <a:t> and </a:t>
            </a:r>
            <a:r>
              <a:rPr sz="2400" i="1">
                <a:uFill>
                  <a:solidFill/>
                </a:uFill>
                <a:latin typeface="Times New Roman"/>
                <a:ea typeface="Times New Roman"/>
                <a:cs typeface="Times New Roman"/>
                <a:sym typeface="Times New Roman"/>
              </a:rPr>
              <a:t>j</a:t>
            </a:r>
            <a:r>
              <a:rPr sz="2400">
                <a:uFill>
                  <a:solidFill/>
                </a:uFill>
              </a:rPr>
              <a:t> are compared equals </a:t>
            </a:r>
            <a:r>
              <a:rPr sz="2400">
                <a:uFill>
                  <a:solidFill/>
                </a:uFill>
                <a:latin typeface="Times New Roman"/>
                <a:ea typeface="Times New Roman"/>
                <a:cs typeface="Times New Roman"/>
                <a:sym typeface="Times New Roman"/>
              </a:rPr>
              <a:t>2 / | </a:t>
            </a:r>
            <a:r>
              <a:rPr sz="2400" i="1">
                <a:uFill>
                  <a:solidFill/>
                </a:uFill>
                <a:latin typeface="Times New Roman"/>
                <a:ea typeface="Times New Roman"/>
                <a:cs typeface="Times New Roman"/>
                <a:sym typeface="Times New Roman"/>
              </a:rPr>
              <a:t>j</a:t>
            </a:r>
            <a:r>
              <a:rPr sz="2400">
                <a:uFill>
                  <a:solidFill/>
                </a:uFill>
                <a:latin typeface="Times New Roman"/>
                <a:ea typeface="Times New Roman"/>
                <a:cs typeface="Times New Roman"/>
                <a:sym typeface="Times New Roman"/>
              </a:rPr>
              <a:t> </a:t>
            </a:r>
            <a:r>
              <a:rPr sz="2400">
                <a:uFill>
                  <a:solidFill/>
                </a:uFill>
                <a:latin typeface="Symbol"/>
                <a:ea typeface="Symbol"/>
                <a:cs typeface="Symbol"/>
                <a:sym typeface="Symbol"/>
              </a:rPr>
              <a:t>-</a:t>
            </a:r>
            <a:r>
              <a:rPr sz="2400">
                <a:uFill>
                  <a:solidFill/>
                </a:uFill>
                <a:latin typeface="Times New Roman"/>
                <a:ea typeface="Times New Roman"/>
                <a:cs typeface="Times New Roman"/>
                <a:sym typeface="Times New Roman"/>
              </a:rPr>
              <a:t> </a:t>
            </a:r>
            <a:r>
              <a:rPr sz="2400" i="1">
                <a:uFill>
                  <a:solidFill/>
                </a:uFill>
                <a:latin typeface="Times New Roman"/>
                <a:ea typeface="Times New Roman"/>
                <a:cs typeface="Times New Roman"/>
                <a:sym typeface="Times New Roman"/>
              </a:rPr>
              <a:t>i</a:t>
            </a:r>
            <a:r>
              <a:rPr sz="2400">
                <a:uFill>
                  <a:solidFill/>
                </a:uFill>
                <a:latin typeface="Times New Roman"/>
                <a:ea typeface="Times New Roman"/>
                <a:cs typeface="Times New Roman"/>
                <a:sym typeface="Times New Roman"/>
              </a:rPr>
              <a:t> + 1|</a:t>
            </a:r>
            <a:r>
              <a:rPr sz="2400">
                <a:uFill>
                  <a:solidFill/>
                </a:uFill>
              </a:rPr>
              <a:t>.</a:t>
            </a:r>
          </a:p>
          <a:p>
            <a:pPr lvl="1">
              <a:defRPr sz="1800">
                <a:uFillTx/>
              </a:defRPr>
            </a:pPr>
            <a:endParaRPr sz="2400">
              <a:uFill>
                <a:solidFill/>
              </a:uFill>
            </a:endParaRPr>
          </a:p>
          <a:p>
            <a:pPr lvl="1">
              <a:defRPr sz="1800">
                <a:uFillTx/>
              </a:defRPr>
            </a:pPr>
            <a:r>
              <a:rPr sz="2400">
                <a:uFill>
                  <a:solidFill/>
                </a:uFill>
              </a:rPr>
              <a:t>Expected number of compares  </a:t>
            </a:r>
            <a:r>
              <a:rPr sz="2400">
                <a:uFill>
                  <a:solidFill/>
                </a:uFill>
                <a:latin typeface="Symbol"/>
                <a:ea typeface="Symbol"/>
                <a:cs typeface="Symbol"/>
                <a:sym typeface="Symbol"/>
              </a:rPr>
              <a:t>=</a:t>
            </a:r>
            <a:r>
              <a:rPr sz="2400">
                <a:uFill>
                  <a:solidFill/>
                </a:uFill>
              </a:rPr>
              <a:t> </a:t>
            </a:r>
          </a:p>
        </p:txBody>
      </p:sp>
      <p:sp>
        <p:nvSpPr>
          <p:cNvPr id="336" name="Shape 336"/>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47</a:t>
            </a:fld>
            <a:endParaRPr sz="1200">
              <a:uFill>
                <a:solidFill/>
              </a:uFill>
            </a:endParaRPr>
          </a:p>
        </p:txBody>
      </p:sp>
      <p:sp>
        <p:nvSpPr>
          <p:cNvPr id="337" name="Shape 337"/>
          <p:cNvSpPr>
            <a:spLocks noGrp="1"/>
          </p:cNvSpPr>
          <p:nvPr>
            <p:ph type="title"/>
          </p:nvPr>
        </p:nvSpPr>
        <p:spPr>
          <a:prstGeom prst="rect">
            <a:avLst/>
          </a:prstGeom>
        </p:spPr>
        <p:txBody>
          <a:bodyPr/>
          <a:lstStyle/>
          <a:p>
            <a:pPr lvl="0">
              <a:defRPr sz="1800">
                <a:uFillTx/>
              </a:defRPr>
            </a:pPr>
            <a:r>
              <a:rPr sz="2800">
                <a:uFill>
                  <a:solidFill/>
                </a:uFill>
              </a:rPr>
              <a:t>Quicksort:  average-case analysis</a:t>
            </a:r>
          </a:p>
        </p:txBody>
      </p:sp>
      <p:pic>
        <p:nvPicPr>
          <p:cNvPr id="338" name="latex-image-1.pdf"/>
          <p:cNvPicPr/>
          <p:nvPr/>
        </p:nvPicPr>
        <p:blipFill>
          <a:blip r:embed="rId2"/>
          <a:stretch>
            <a:fillRect/>
          </a:stretch>
        </p:blipFill>
        <p:spPr>
          <a:xfrm>
            <a:off x="6489700" y="4668951"/>
            <a:ext cx="4622801" cy="2938349"/>
          </a:xfrm>
          <a:prstGeom prst="rect">
            <a:avLst/>
          </a:prstGeom>
          <a:ln w="12700">
            <a:round/>
          </a:ln>
        </p:spPr>
      </p:pic>
      <p:sp>
        <p:nvSpPr>
          <p:cNvPr id="339" name="Shape 339"/>
          <p:cNvSpPr/>
          <p:nvPr/>
        </p:nvSpPr>
        <p:spPr>
          <a:xfrm>
            <a:off x="4837366" y="6121400"/>
            <a:ext cx="1955801" cy="3302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lvl="0">
              <a:defRPr sz="1800">
                <a:solidFill>
                  <a:srgbClr val="000000"/>
                </a:solidFill>
                <a:uFillTx/>
              </a:defRPr>
            </a:pPr>
            <a:r>
              <a:rPr sz="1600">
                <a:solidFill>
                  <a:srgbClr val="8D3124"/>
                </a:solidFill>
                <a:uFill>
                  <a:solidFill>
                    <a:srgbClr val="8D3124"/>
                  </a:solidFill>
                </a:uFill>
              </a:rPr>
              <a:t>all pairs i and j</a:t>
            </a:r>
          </a:p>
        </p:txBody>
      </p:sp>
      <p:sp>
        <p:nvSpPr>
          <p:cNvPr id="340" name="Shape 340"/>
          <p:cNvSpPr/>
          <p:nvPr/>
        </p:nvSpPr>
        <p:spPr>
          <a:xfrm flipH="1">
            <a:off x="6296661" y="5656593"/>
            <a:ext cx="269239" cy="358953"/>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48</a:t>
            </a:fld>
            <a:endParaRPr sz="1200">
              <a:uFill>
                <a:solidFill/>
              </a:uFill>
            </a:endParaRPr>
          </a:p>
        </p:txBody>
      </p:sp>
      <p:sp>
        <p:nvSpPr>
          <p:cNvPr id="343" name="Shape 343"/>
          <p:cNvSpPr>
            <a:spLocks noGrp="1"/>
          </p:cNvSpPr>
          <p:nvPr>
            <p:ph type="title"/>
          </p:nvPr>
        </p:nvSpPr>
        <p:spPr>
          <a:prstGeom prst="rect">
            <a:avLst/>
          </a:prstGeom>
        </p:spPr>
        <p:txBody>
          <a:bodyPr/>
          <a:lstStyle/>
          <a:p>
            <a:pPr lvl="0">
              <a:defRPr sz="1800">
                <a:uFillTx/>
              </a:defRPr>
            </a:pPr>
            <a:r>
              <a:rPr sz="2800">
                <a:uFill>
                  <a:solidFill/>
                </a:uFill>
              </a:rPr>
              <a:t>Quicksort:  summary of performance characteristics</a:t>
            </a:r>
          </a:p>
        </p:txBody>
      </p:sp>
      <p:sp>
        <p:nvSpPr>
          <p:cNvPr id="344" name="Shape 344"/>
          <p:cNvSpPr>
            <a:spLocks noGrp="1"/>
          </p:cNvSpPr>
          <p:nvPr>
            <p:ph type="body" idx="1"/>
          </p:nvPr>
        </p:nvSpPr>
        <p:spPr>
          <a:prstGeom prst="rect">
            <a:avLst/>
          </a:prstGeom>
        </p:spPr>
        <p:txBody>
          <a:bodyPr/>
          <a:lstStyle/>
          <a:p>
            <a:pPr lvl="0">
              <a:defRPr sz="1800">
                <a:solidFill>
                  <a:srgbClr val="000000"/>
                </a:solidFill>
                <a:uFillTx/>
              </a:defRPr>
            </a:pPr>
            <a:r>
              <a:rPr sz="2400">
                <a:uFill>
                  <a:solidFill/>
                </a:uFill>
              </a:rPr>
              <a:t>Quicksort is a (Las Vegas)</a:t>
            </a:r>
            <a:r>
              <a:rPr sz="2400">
                <a:solidFill>
                  <a:srgbClr val="8D3124"/>
                </a:solidFill>
                <a:uFill>
                  <a:solidFill>
                    <a:srgbClr val="8D3124"/>
                  </a:solidFill>
                </a:uFill>
              </a:rPr>
              <a:t> randomized algorithm</a:t>
            </a:r>
            <a:r>
              <a:rPr sz="2400">
                <a:uFill>
                  <a:solidFill/>
                </a:uFill>
              </a:rPr>
              <a:t>.</a:t>
            </a:r>
          </a:p>
          <a:p>
            <a:pPr lvl="1">
              <a:defRPr sz="1800">
                <a:uFillTx/>
              </a:defRPr>
            </a:pPr>
            <a:r>
              <a:rPr sz="2400">
                <a:uFill>
                  <a:solidFill/>
                </a:uFill>
              </a:rPr>
              <a:t>Guaranteed to be correct.</a:t>
            </a:r>
          </a:p>
          <a:p>
            <a:pPr lvl="1">
              <a:defRPr sz="1800">
                <a:uFillTx/>
              </a:defRPr>
            </a:pPr>
            <a:r>
              <a:rPr sz="2400">
                <a:uFill>
                  <a:solidFill/>
                </a:uFill>
              </a:rPr>
              <a:t>Running time depends on random shuffle. </a:t>
            </a:r>
          </a:p>
          <a:p>
            <a:pPr lvl="1">
              <a:defRPr sz="1800">
                <a:uFillTx/>
              </a:defRPr>
            </a:pPr>
            <a:endParaRPr sz="2400">
              <a:uFill>
                <a:solidFill/>
              </a:uFill>
            </a:endParaRPr>
          </a:p>
          <a:p>
            <a:pPr lvl="0">
              <a:defRPr sz="1800">
                <a:solidFill>
                  <a:srgbClr val="000000"/>
                </a:solidFill>
                <a:uFillTx/>
              </a:defRPr>
            </a:pPr>
            <a:r>
              <a:rPr sz="2400">
                <a:solidFill>
                  <a:srgbClr val="005493"/>
                </a:solidFill>
                <a:uFill>
                  <a:solidFill>
                    <a:srgbClr val="0048AA"/>
                  </a:solidFill>
                </a:uFill>
              </a:rPr>
              <a:t>Average case.  </a:t>
            </a:r>
            <a:r>
              <a:rPr sz="2400">
                <a:uFill>
                  <a:solidFill/>
                </a:uFill>
              </a:rPr>
              <a:t>Expected number of compares is </a:t>
            </a:r>
            <a:r>
              <a:rPr sz="2400">
                <a:uFill>
                  <a:solidFill/>
                </a:uFill>
                <a:latin typeface="Times Roman"/>
                <a:ea typeface="Times Roman"/>
                <a:cs typeface="Times Roman"/>
                <a:sym typeface="Times Roman"/>
              </a:rPr>
              <a:t>~ 1.39 </a:t>
            </a:r>
            <a:r>
              <a:rPr sz="2400" i="1">
                <a:uFill>
                  <a:solidFill/>
                </a:uFill>
                <a:latin typeface="Times Roman"/>
                <a:ea typeface="Times Roman"/>
                <a:cs typeface="Times Roman"/>
                <a:sym typeface="Times Roman"/>
              </a:rPr>
              <a:t>N</a:t>
            </a:r>
            <a:r>
              <a:rPr sz="2400">
                <a:uFill>
                  <a:solidFill/>
                </a:uFill>
                <a:latin typeface="Times Roman"/>
                <a:ea typeface="Times Roman"/>
                <a:cs typeface="Times Roman"/>
                <a:sym typeface="Times Roman"/>
              </a:rPr>
              <a:t> lg </a:t>
            </a:r>
            <a:r>
              <a:rPr sz="2400" i="1">
                <a:uFill>
                  <a:solidFill/>
                </a:uFill>
                <a:latin typeface="Times Roman"/>
                <a:ea typeface="Times Roman"/>
                <a:cs typeface="Times Roman"/>
                <a:sym typeface="Times Roman"/>
              </a:rPr>
              <a:t>N</a:t>
            </a:r>
            <a:r>
              <a:rPr sz="2400">
                <a:uFill>
                  <a:solidFill/>
                </a:uFill>
              </a:rPr>
              <a:t>.</a:t>
            </a:r>
            <a:endParaRPr sz="2400">
              <a:solidFill>
                <a:srgbClr val="005493"/>
              </a:solidFill>
              <a:uFill>
                <a:solidFill>
                  <a:srgbClr val="0048AA"/>
                </a:solidFill>
              </a:uFill>
            </a:endParaRPr>
          </a:p>
          <a:p>
            <a:pPr lvl="1">
              <a:defRPr sz="1800">
                <a:uFillTx/>
              </a:defRPr>
            </a:pPr>
            <a:r>
              <a:rPr sz="2400">
                <a:uFill>
                  <a:solidFill/>
                </a:uFill>
              </a:rPr>
              <a:t>39% more compares than mergesort.</a:t>
            </a:r>
          </a:p>
          <a:p>
            <a:pPr lvl="1">
              <a:defRPr sz="1800">
                <a:uFillTx/>
              </a:defRPr>
            </a:pPr>
            <a:r>
              <a:rPr sz="2400">
                <a:uFill>
                  <a:solidFill/>
                </a:uFill>
              </a:rPr>
              <a:t>Faster than mergesort in practice because of less data movement.</a:t>
            </a:r>
          </a:p>
          <a:p>
            <a:pPr lvl="0">
              <a:defRPr sz="1800">
                <a:solidFill>
                  <a:srgbClr val="000000"/>
                </a:solidFill>
                <a:uFillTx/>
              </a:defRPr>
            </a:pPr>
            <a:br>
              <a:rPr sz="2400">
                <a:solidFill>
                  <a:srgbClr val="005493"/>
                </a:solidFill>
                <a:uFill>
                  <a:solidFill>
                    <a:srgbClr val="0048AA"/>
                  </a:solidFill>
                </a:uFill>
              </a:rPr>
            </a:br>
            <a:r>
              <a:rPr sz="2400">
                <a:solidFill>
                  <a:srgbClr val="005493"/>
                </a:solidFill>
                <a:uFill>
                  <a:solidFill>
                    <a:srgbClr val="0048AA"/>
                  </a:solidFill>
                </a:uFill>
              </a:rPr>
              <a:t>Best case. </a:t>
            </a:r>
            <a:r>
              <a:rPr sz="2400">
                <a:uFill>
                  <a:solidFill/>
                </a:uFill>
              </a:rPr>
              <a:t> Number of compares is </a:t>
            </a:r>
            <a:r>
              <a:rPr sz="2400">
                <a:uFill>
                  <a:solidFill/>
                </a:uFill>
                <a:latin typeface="Times Roman"/>
                <a:ea typeface="Times Roman"/>
                <a:cs typeface="Times Roman"/>
                <a:sym typeface="Times Roman"/>
              </a:rPr>
              <a:t>~  </a:t>
            </a:r>
            <a:r>
              <a:rPr sz="2400" i="1">
                <a:uFill>
                  <a:solidFill/>
                </a:uFill>
                <a:latin typeface="Times Roman"/>
                <a:ea typeface="Times Roman"/>
                <a:cs typeface="Times Roman"/>
                <a:sym typeface="Times Roman"/>
              </a:rPr>
              <a:t>N</a:t>
            </a:r>
            <a:r>
              <a:rPr sz="2400">
                <a:uFill>
                  <a:solidFill/>
                </a:uFill>
                <a:latin typeface="Times Roman"/>
                <a:ea typeface="Times Roman"/>
                <a:cs typeface="Times Roman"/>
                <a:sym typeface="Times Roman"/>
              </a:rPr>
              <a:t> lg </a:t>
            </a:r>
            <a:r>
              <a:rPr sz="2400" i="1">
                <a:uFill>
                  <a:solidFill/>
                </a:uFill>
                <a:latin typeface="Times Roman"/>
                <a:ea typeface="Times Roman"/>
                <a:cs typeface="Times Roman"/>
                <a:sym typeface="Times Roman"/>
              </a:rPr>
              <a:t>N</a:t>
            </a:r>
            <a:r>
              <a:rPr sz="2400">
                <a:uFill>
                  <a:solidFill/>
                </a:uFill>
              </a:rPr>
              <a:t>.</a:t>
            </a:r>
            <a:br>
              <a:rPr sz="2400">
                <a:uFill>
                  <a:solidFill/>
                </a:uFill>
              </a:rPr>
            </a:br>
            <a:r>
              <a:rPr sz="2400">
                <a:solidFill>
                  <a:srgbClr val="005493"/>
                </a:solidFill>
                <a:uFill>
                  <a:solidFill>
                    <a:srgbClr val="0048AA"/>
                  </a:solidFill>
                </a:uFill>
              </a:rPr>
              <a:t>Worst case.  </a:t>
            </a:r>
            <a:r>
              <a:rPr sz="2400">
                <a:uFill>
                  <a:solidFill/>
                </a:uFill>
              </a:rPr>
              <a:t>Number of compares is </a:t>
            </a:r>
            <a:r>
              <a:rPr sz="2400">
                <a:uFill>
                  <a:solidFill/>
                </a:uFill>
                <a:latin typeface="Times Roman"/>
                <a:ea typeface="Times Roman"/>
                <a:cs typeface="Times Roman"/>
                <a:sym typeface="Times Roman"/>
              </a:rPr>
              <a:t>~  ½ </a:t>
            </a:r>
            <a:r>
              <a:rPr sz="2400" i="1">
                <a:uFill>
                  <a:solidFill/>
                </a:uFill>
                <a:latin typeface="Times Roman"/>
                <a:ea typeface="Times Roman"/>
                <a:cs typeface="Times Roman"/>
                <a:sym typeface="Times Roman"/>
              </a:rPr>
              <a:t>N</a:t>
            </a:r>
            <a:r>
              <a:rPr sz="2400" baseline="31999">
                <a:uFill>
                  <a:solidFill/>
                </a:uFill>
                <a:latin typeface="Times Roman"/>
                <a:ea typeface="Times Roman"/>
                <a:cs typeface="Times Roman"/>
                <a:sym typeface="Times Roman"/>
              </a:rPr>
              <a:t> 2</a:t>
            </a:r>
            <a:r>
              <a:rPr sz="2400">
                <a:uFill>
                  <a:solidFill/>
                </a:uFill>
              </a:rPr>
              <a:t>.</a:t>
            </a:r>
          </a:p>
          <a:p>
            <a:pPr lvl="0">
              <a:defRPr sz="1800">
                <a:solidFill>
                  <a:srgbClr val="000000"/>
                </a:solidFill>
                <a:uFillTx/>
              </a:defRPr>
            </a:pPr>
            <a:r>
              <a:rPr sz="2400">
                <a:solidFill>
                  <a:srgbClr val="606060"/>
                </a:solidFill>
                <a:uFill>
                  <a:solidFill>
                    <a:srgbClr val="606060"/>
                  </a:solidFill>
                </a:uFill>
              </a:rPr>
              <a:t>[ but more likely that lightning bolt strikes computer during execution ]</a:t>
            </a:r>
          </a:p>
        </p:txBody>
      </p:sp>
      <p:pic>
        <p:nvPicPr>
          <p:cNvPr id="345" name="lig-150339.jpg"/>
          <p:cNvPicPr/>
          <p:nvPr/>
        </p:nvPicPr>
        <p:blipFill>
          <a:blip r:embed="rId3"/>
          <a:stretch>
            <a:fillRect/>
          </a:stretch>
        </p:blipFill>
        <p:spPr>
          <a:xfrm>
            <a:off x="4065124" y="7012633"/>
            <a:ext cx="3263800" cy="2117112"/>
          </a:xfrm>
          <a:prstGeom prst="rect">
            <a:avLst/>
          </a:prstGeom>
          <a:ln w="12700">
            <a:round/>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44">
                                            <p:txEl>
                                              <p:pRg st="4" end="4"/>
                                            </p:txEl>
                                          </p:spTgt>
                                        </p:tgtEl>
                                        <p:attrNameLst>
                                          <p:attrName>style.visibility</p:attrName>
                                        </p:attrNameLst>
                                      </p:cBhvr>
                                      <p:to>
                                        <p:strVal val="visible"/>
                                      </p:to>
                                    </p:set>
                                  </p:childTnLst>
                                </p:cTn>
                              </p:par>
                              <p:par>
                                <p:cTn id="7" presetID="1" presetClass="entr" presetSubtype="0" fill="hold" grpId="1">
                                  <p:stCondLst>
                                    <p:cond delay="0"/>
                                  </p:stCondLst>
                                  <p:iterate>
                                    <p:tmAbs val="0"/>
                                  </p:iterate>
                                  <p:childTnLst>
                                    <p:set>
                                      <p:cBhvr>
                                        <p:cTn id="8" fill="hold"/>
                                        <p:tgtEl>
                                          <p:spTgt spid="344">
                                            <p:txEl>
                                              <p:pRg st="5" end="5"/>
                                            </p:txEl>
                                          </p:spTgt>
                                        </p:tgtEl>
                                        <p:attrNameLst>
                                          <p:attrName>style.visibility</p:attrName>
                                        </p:attrNameLst>
                                      </p:cBhvr>
                                      <p:to>
                                        <p:strVal val="visible"/>
                                      </p:to>
                                    </p:set>
                                  </p:childTnLst>
                                </p:cTn>
                              </p:par>
                              <p:par>
                                <p:cTn id="9" presetID="1" presetClass="entr" presetSubtype="0" fill="hold" grpId="1">
                                  <p:stCondLst>
                                    <p:cond delay="0"/>
                                  </p:stCondLst>
                                  <p:iterate>
                                    <p:tmAbs val="0"/>
                                  </p:iterate>
                                  <p:childTnLst>
                                    <p:set>
                                      <p:cBhvr>
                                        <p:cTn id="10" fill="hold"/>
                                        <p:tgtEl>
                                          <p:spTgt spid="344">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34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344">
                                            <p:txEl>
                                              <p:pRg st="8" end="8"/>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2" nodeType="afterEffect">
                                  <p:stCondLst>
                                    <p:cond delay="0"/>
                                  </p:stCondLst>
                                  <p:iterate>
                                    <p:tmAbs val="0"/>
                                  </p:iterate>
                                  <p:childTnLst>
                                    <p:set>
                                      <p:cBhvr>
                                        <p:cTn id="21" fill="hold"/>
                                        <p:tgtEl>
                                          <p:spTgt spid="3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 grpId="1" build="p" animBg="1" advAuto="0"/>
      <p:bldP spid="345" grpId="2"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Shape 349"/>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Proposition.  </a:t>
            </a:r>
            <a:r>
              <a:rPr sz="2400">
                <a:uFill>
                  <a:solidFill/>
                </a:uFill>
              </a:rPr>
              <a:t>Quicksort is an </a:t>
            </a:r>
            <a:r>
              <a:rPr sz="2400">
                <a:solidFill>
                  <a:srgbClr val="8D3124"/>
                </a:solidFill>
                <a:uFill>
                  <a:solidFill>
                    <a:srgbClr val="8D3124"/>
                  </a:solidFill>
                </a:uFill>
              </a:rPr>
              <a:t>in-place</a:t>
            </a:r>
            <a:r>
              <a:rPr sz="2400">
                <a:uFill>
                  <a:solidFill/>
                </a:uFill>
              </a:rPr>
              <a:t> sorting algorithm.</a:t>
            </a:r>
          </a:p>
          <a:p>
            <a:pPr lvl="0">
              <a:defRPr sz="1800">
                <a:solidFill>
                  <a:srgbClr val="000000"/>
                </a:solidFill>
                <a:uFillTx/>
              </a:defRPr>
            </a:pPr>
            <a:r>
              <a:rPr sz="2400">
                <a:solidFill>
                  <a:srgbClr val="005493"/>
                </a:solidFill>
                <a:uFill>
                  <a:solidFill>
                    <a:srgbClr val="0048AA"/>
                  </a:solidFill>
                </a:uFill>
              </a:rPr>
              <a:t>Pf.</a:t>
            </a:r>
          </a:p>
          <a:p>
            <a:pPr lvl="1">
              <a:defRPr sz="1800">
                <a:uFillTx/>
              </a:defRPr>
            </a:pPr>
            <a:r>
              <a:rPr sz="2400">
                <a:uFill>
                  <a:solidFill/>
                </a:uFill>
              </a:rPr>
              <a:t>Partitioning:  constant extra space.</a:t>
            </a:r>
          </a:p>
          <a:p>
            <a:pPr lvl="1">
              <a:defRPr sz="1800">
                <a:uFillTx/>
              </a:defRPr>
            </a:pPr>
            <a:r>
              <a:rPr sz="2400">
                <a:uFill>
                  <a:solidFill/>
                </a:uFill>
              </a:rPr>
              <a:t>Depth of recursion:  logarithmic extra space (with high probability).</a:t>
            </a:r>
          </a:p>
          <a:p>
            <a:pPr lvl="0">
              <a:defRPr sz="1800">
                <a:solidFill>
                  <a:srgbClr val="000000"/>
                </a:solidFill>
                <a:uFillTx/>
              </a:defRPr>
            </a:pPr>
            <a:br>
              <a:rPr sz="2400">
                <a:uFill>
                  <a:solidFill/>
                </a:uFill>
              </a:rPr>
            </a:br>
            <a:br>
              <a:rPr sz="2400">
                <a:uFill>
                  <a:solidFill/>
                </a:uFill>
              </a:rPr>
            </a:br>
            <a:br>
              <a:rPr sz="2400">
                <a:uFill>
                  <a:solidFill/>
                </a:uFill>
              </a:rPr>
            </a:br>
            <a:br>
              <a:rPr sz="2400">
                <a:uFill>
                  <a:solidFill/>
                </a:uFill>
              </a:rPr>
            </a:br>
            <a:r>
              <a:rPr sz="2400">
                <a:solidFill>
                  <a:srgbClr val="005493"/>
                </a:solidFill>
                <a:uFill>
                  <a:solidFill>
                    <a:srgbClr val="0048AA"/>
                  </a:solidFill>
                </a:uFill>
              </a:rPr>
              <a:t>Proposition.  </a:t>
            </a:r>
            <a:r>
              <a:rPr sz="2400">
                <a:uFill>
                  <a:solidFill/>
                </a:uFill>
              </a:rPr>
              <a:t>Quicksort is </a:t>
            </a:r>
            <a:r>
              <a:rPr sz="2400">
                <a:solidFill>
                  <a:srgbClr val="8D3124"/>
                </a:solidFill>
                <a:uFill>
                  <a:solidFill>
                    <a:srgbClr val="8D3124"/>
                  </a:solidFill>
                </a:uFill>
              </a:rPr>
              <a:t>not stable</a:t>
            </a:r>
            <a:r>
              <a:rPr sz="2400">
                <a:uFill>
                  <a:solidFill/>
                </a:uFill>
              </a:rPr>
              <a:t>.</a:t>
            </a:r>
          </a:p>
          <a:p>
            <a:pPr lvl="0">
              <a:defRPr sz="1800">
                <a:solidFill>
                  <a:srgbClr val="000000"/>
                </a:solidFill>
                <a:uFillTx/>
              </a:defRPr>
            </a:pPr>
            <a:r>
              <a:rPr sz="2400">
                <a:solidFill>
                  <a:srgbClr val="005493"/>
                </a:solidFill>
                <a:uFill>
                  <a:solidFill>
                    <a:srgbClr val="0048AA"/>
                  </a:solidFill>
                </a:uFill>
              </a:rPr>
              <a:t>Pf.  </a:t>
            </a:r>
            <a:r>
              <a:rPr sz="2400">
                <a:solidFill>
                  <a:srgbClr val="606060"/>
                </a:solidFill>
                <a:uFill>
                  <a:solidFill>
                    <a:srgbClr val="606060"/>
                  </a:solidFill>
                </a:uFill>
              </a:rPr>
              <a:t>[ by counterexample ]</a:t>
            </a:r>
          </a:p>
        </p:txBody>
      </p:sp>
      <p:sp>
        <p:nvSpPr>
          <p:cNvPr id="350" name="Shape 350"/>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49</a:t>
            </a:fld>
            <a:endParaRPr sz="1200">
              <a:uFill>
                <a:solidFill/>
              </a:uFill>
            </a:endParaRPr>
          </a:p>
        </p:txBody>
      </p:sp>
      <p:sp>
        <p:nvSpPr>
          <p:cNvPr id="351" name="Shape 351"/>
          <p:cNvSpPr>
            <a:spLocks noGrp="1"/>
          </p:cNvSpPr>
          <p:nvPr>
            <p:ph type="title"/>
          </p:nvPr>
        </p:nvSpPr>
        <p:spPr>
          <a:prstGeom prst="rect">
            <a:avLst/>
          </a:prstGeom>
        </p:spPr>
        <p:txBody>
          <a:bodyPr/>
          <a:lstStyle/>
          <a:p>
            <a:pPr lvl="0">
              <a:defRPr sz="1800">
                <a:uFillTx/>
              </a:defRPr>
            </a:pPr>
            <a:r>
              <a:rPr sz="2800">
                <a:uFill>
                  <a:solidFill/>
                </a:uFill>
              </a:rPr>
              <a:t>Quicksort properties</a:t>
            </a:r>
          </a:p>
        </p:txBody>
      </p:sp>
      <p:sp>
        <p:nvSpPr>
          <p:cNvPr id="352" name="Shape 352"/>
          <p:cNvSpPr/>
          <p:nvPr/>
        </p:nvSpPr>
        <p:spPr>
          <a:xfrm>
            <a:off x="5511800" y="6096000"/>
            <a:ext cx="5524500" cy="3187700"/>
          </a:xfrm>
          <a:prstGeom prst="rect">
            <a:avLst/>
          </a:prstGeom>
          <a:solidFill>
            <a:srgbClr val="FFFFFF"/>
          </a:solidFill>
          <a:ln w="12700">
            <a:round/>
          </a:ln>
        </p:spPr>
        <p:txBody>
          <a:bodyPr lIns="0" tIns="0" rIns="0" bIns="0"/>
          <a:lstStyle/>
          <a:p>
            <a:pPr marL="7224" marR="7224" lvl="0">
              <a:lnSpc>
                <a:spcPct val="120000"/>
              </a:lnSpc>
              <a:defRPr sz="2200">
                <a:solidFill>
                  <a:srgbClr val="005493"/>
                </a:solidFill>
                <a:uFill>
                  <a:solidFill>
                    <a:srgbClr val="0048AA"/>
                  </a:solidFill>
                </a:uFill>
              </a:defRPr>
            </a:pPr>
            <a:endParaRPr/>
          </a:p>
        </p:txBody>
      </p:sp>
      <p:graphicFrame>
        <p:nvGraphicFramePr>
          <p:cNvPr id="353" name="Table 353"/>
          <p:cNvGraphicFramePr/>
          <p:nvPr/>
        </p:nvGraphicFramePr>
        <p:xfrm>
          <a:off x="5868947" y="6314852"/>
          <a:ext cx="4802236" cy="2735383"/>
        </p:xfrm>
        <a:graphic>
          <a:graphicData uri="http://schemas.openxmlformats.org/drawingml/2006/table">
            <a:tbl>
              <a:tblPr firstRow="1">
                <a:tableStyleId>{8F44A2F1-9E1F-4B54-A3A2-5F16C0AD49E2}</a:tableStyleId>
              </a:tblPr>
              <a:tblGrid>
                <a:gridCol w="734543">
                  <a:extLst>
                    <a:ext uri="{9D8B030D-6E8A-4147-A177-3AD203B41FA5}">
                      <a16:colId xmlns:a16="http://schemas.microsoft.com/office/drawing/2014/main" val="20000"/>
                    </a:ext>
                  </a:extLst>
                </a:gridCol>
                <a:gridCol w="1082145">
                  <a:extLst>
                    <a:ext uri="{9D8B030D-6E8A-4147-A177-3AD203B41FA5}">
                      <a16:colId xmlns:a16="http://schemas.microsoft.com/office/drawing/2014/main" val="20001"/>
                    </a:ext>
                  </a:extLst>
                </a:gridCol>
                <a:gridCol w="746387">
                  <a:extLst>
                    <a:ext uri="{9D8B030D-6E8A-4147-A177-3AD203B41FA5}">
                      <a16:colId xmlns:a16="http://schemas.microsoft.com/office/drawing/2014/main" val="20002"/>
                    </a:ext>
                  </a:extLst>
                </a:gridCol>
                <a:gridCol w="746387">
                  <a:extLst>
                    <a:ext uri="{9D8B030D-6E8A-4147-A177-3AD203B41FA5}">
                      <a16:colId xmlns:a16="http://schemas.microsoft.com/office/drawing/2014/main" val="20003"/>
                    </a:ext>
                  </a:extLst>
                </a:gridCol>
                <a:gridCol w="746387">
                  <a:extLst>
                    <a:ext uri="{9D8B030D-6E8A-4147-A177-3AD203B41FA5}">
                      <a16:colId xmlns:a16="http://schemas.microsoft.com/office/drawing/2014/main" val="20004"/>
                    </a:ext>
                  </a:extLst>
                </a:gridCol>
                <a:gridCol w="746387">
                  <a:extLst>
                    <a:ext uri="{9D8B030D-6E8A-4147-A177-3AD203B41FA5}">
                      <a16:colId xmlns:a16="http://schemas.microsoft.com/office/drawing/2014/main" val="20005"/>
                    </a:ext>
                  </a:extLst>
                </a:gridCol>
              </a:tblGrid>
              <a:tr h="548489">
                <a:tc>
                  <a:txBody>
                    <a:bodyPr/>
                    <a:lstStyle/>
                    <a:p>
                      <a:pPr marL="58702" marR="58702" lvl="0" defTabSz="1295400">
                        <a:lnSpc>
                          <a:spcPct val="130000"/>
                        </a:lnSpc>
                        <a:defRPr sz="1800">
                          <a:solidFill>
                            <a:srgbClr val="000000"/>
                          </a:solidFill>
                          <a:uFillTx/>
                        </a:defRPr>
                      </a:pPr>
                      <a:r>
                        <a:rPr sz="2000">
                          <a:uFill>
                            <a:solidFill/>
                          </a:uFill>
                        </a:rPr>
                        <a:t>i</a:t>
                      </a:r>
                    </a:p>
                  </a:txBody>
                  <a:tcPr marL="50800" marR="50800" marT="50800" marB="50800" anchor="ctr" horzOverflow="overflow">
                    <a:lnL w="28575">
                      <a:miter lim="400000"/>
                    </a:lnL>
                    <a:lnR w="3175">
                      <a:miter lim="400000"/>
                    </a:lnR>
                    <a:lnB w="12700">
                      <a:solidFill>
                        <a:srgbClr val="96231F"/>
                      </a:solidFill>
                      <a:miter lim="400000"/>
                    </a:lnB>
                    <a:solidFill>
                      <a:srgbClr val="FFFFFF"/>
                    </a:solidFill>
                  </a:tcPr>
                </a:tc>
                <a:tc>
                  <a:txBody>
                    <a:bodyPr/>
                    <a:lstStyle/>
                    <a:p>
                      <a:pPr marL="58702" marR="58702" lvl="0" defTabSz="1295400">
                        <a:lnSpc>
                          <a:spcPct val="130000"/>
                        </a:lnSpc>
                        <a:defRPr sz="1800">
                          <a:solidFill>
                            <a:srgbClr val="000000"/>
                          </a:solidFill>
                          <a:uFillTx/>
                        </a:defRPr>
                      </a:pPr>
                      <a:r>
                        <a:rPr sz="2000">
                          <a:uFill>
                            <a:solidFill/>
                          </a:uFill>
                        </a:rPr>
                        <a:t>j</a:t>
                      </a:r>
                    </a:p>
                  </a:txBody>
                  <a:tcPr marL="50800" marR="50800" marT="50800" marB="50800" anchor="ctr" horzOverflow="overflow">
                    <a:lnL w="3175">
                      <a:miter lim="400000"/>
                    </a:lnL>
                    <a:lnR w="3175">
                      <a:miter lim="400000"/>
                    </a:lnR>
                    <a:lnB w="12700">
                      <a:solidFill>
                        <a:srgbClr val="96231F"/>
                      </a:solidFill>
                      <a:miter lim="400000"/>
                    </a:lnB>
                    <a:solidFill>
                      <a:srgbClr val="FFFFFF"/>
                    </a:solidFill>
                  </a:tcPr>
                </a:tc>
                <a:tc>
                  <a:txBody>
                    <a:bodyPr/>
                    <a:lstStyle/>
                    <a:p>
                      <a:pPr marL="58702" marR="58702" lvl="0" defTabSz="1295400">
                        <a:lnSpc>
                          <a:spcPct val="130000"/>
                        </a:lnSpc>
                        <a:defRPr sz="1800">
                          <a:solidFill>
                            <a:srgbClr val="000000"/>
                          </a:solidFill>
                          <a:uFillTx/>
                        </a:defRPr>
                      </a:pPr>
                      <a:r>
                        <a:rPr sz="2000">
                          <a:uFill>
                            <a:solidFill/>
                          </a:uFill>
                        </a:rPr>
                        <a:t>0</a:t>
                      </a:r>
                    </a:p>
                  </a:txBody>
                  <a:tcPr marL="50800" marR="50800" marT="50800" marB="50800" anchor="ctr" horzOverflow="overflow">
                    <a:lnL w="3175">
                      <a:miter lim="400000"/>
                    </a:lnL>
                    <a:lnR w="3175">
                      <a:miter lim="400000"/>
                    </a:lnR>
                    <a:lnB w="12700">
                      <a:solidFill>
                        <a:srgbClr val="96231F"/>
                      </a:solidFill>
                      <a:miter lim="400000"/>
                    </a:lnB>
                    <a:solidFill>
                      <a:srgbClr val="FFFFFF"/>
                    </a:solidFill>
                  </a:tcPr>
                </a:tc>
                <a:tc>
                  <a:txBody>
                    <a:bodyPr/>
                    <a:lstStyle/>
                    <a:p>
                      <a:pPr marL="58702" marR="58702" lvl="0" defTabSz="1295400">
                        <a:lnSpc>
                          <a:spcPct val="130000"/>
                        </a:lnSpc>
                        <a:defRPr sz="1800">
                          <a:solidFill>
                            <a:srgbClr val="000000"/>
                          </a:solidFill>
                          <a:uFillTx/>
                        </a:defRPr>
                      </a:pPr>
                      <a:r>
                        <a:rPr sz="2000">
                          <a:uFill>
                            <a:solidFill/>
                          </a:uFill>
                        </a:rPr>
                        <a:t>1</a:t>
                      </a:r>
                    </a:p>
                  </a:txBody>
                  <a:tcPr marL="50800" marR="50800" marT="50800" marB="50800" anchor="ctr" horzOverflow="overflow">
                    <a:lnL w="3175">
                      <a:miter lim="400000"/>
                    </a:lnL>
                    <a:lnR w="3175">
                      <a:miter lim="400000"/>
                    </a:lnR>
                    <a:lnB w="12700">
                      <a:solidFill>
                        <a:srgbClr val="96231F"/>
                      </a:solidFill>
                      <a:miter lim="400000"/>
                    </a:lnB>
                    <a:solidFill>
                      <a:srgbClr val="FFFFFF"/>
                    </a:solidFill>
                  </a:tcPr>
                </a:tc>
                <a:tc>
                  <a:txBody>
                    <a:bodyPr/>
                    <a:lstStyle/>
                    <a:p>
                      <a:pPr marL="58702" marR="58702" lvl="0" defTabSz="1295400">
                        <a:lnSpc>
                          <a:spcPct val="130000"/>
                        </a:lnSpc>
                        <a:defRPr sz="1800">
                          <a:solidFill>
                            <a:srgbClr val="000000"/>
                          </a:solidFill>
                          <a:uFillTx/>
                        </a:defRPr>
                      </a:pPr>
                      <a:r>
                        <a:rPr sz="2000">
                          <a:uFill>
                            <a:solidFill/>
                          </a:uFill>
                        </a:rPr>
                        <a:t>2</a:t>
                      </a:r>
                    </a:p>
                  </a:txBody>
                  <a:tcPr marL="50800" marR="50800" marT="50800" marB="50800" anchor="ctr" horzOverflow="overflow">
                    <a:lnL w="3175">
                      <a:miter lim="400000"/>
                    </a:lnL>
                    <a:lnR w="3175">
                      <a:miter lim="400000"/>
                    </a:lnR>
                    <a:lnB w="12700">
                      <a:solidFill>
                        <a:srgbClr val="96231F"/>
                      </a:solidFill>
                      <a:miter lim="400000"/>
                    </a:lnB>
                    <a:solidFill>
                      <a:srgbClr val="FFFFFF"/>
                    </a:solidFill>
                  </a:tcPr>
                </a:tc>
                <a:tc>
                  <a:txBody>
                    <a:bodyPr/>
                    <a:lstStyle/>
                    <a:p>
                      <a:pPr marL="58702" marR="58702" lvl="0" defTabSz="1295400">
                        <a:lnSpc>
                          <a:spcPct val="130000"/>
                        </a:lnSpc>
                        <a:defRPr sz="1800">
                          <a:solidFill>
                            <a:srgbClr val="000000"/>
                          </a:solidFill>
                          <a:uFillTx/>
                        </a:defRPr>
                      </a:pPr>
                      <a:r>
                        <a:rPr sz="2000">
                          <a:uFill>
                            <a:solidFill/>
                          </a:uFill>
                        </a:rPr>
                        <a:t>3</a:t>
                      </a:r>
                    </a:p>
                  </a:txBody>
                  <a:tcPr marL="50800" marR="50800" marT="50800" marB="50800" anchor="ctr" horzOverflow="overflow">
                    <a:lnL w="3175">
                      <a:miter lim="400000"/>
                    </a:lnL>
                    <a:lnR w="28575">
                      <a:miter lim="400000"/>
                    </a:lnR>
                    <a:lnB w="12700">
                      <a:solidFill>
                        <a:srgbClr val="96231F"/>
                      </a:solidFill>
                      <a:miter lim="400000"/>
                    </a:lnB>
                    <a:solidFill>
                      <a:srgbClr val="FFFFFF"/>
                    </a:solidFill>
                  </a:tcPr>
                </a:tc>
                <a:extLst>
                  <a:ext uri="{0D108BD9-81ED-4DB2-BD59-A6C34878D82A}">
                    <a16:rowId xmlns:a16="http://schemas.microsoft.com/office/drawing/2014/main" val="10000"/>
                  </a:ext>
                </a:extLst>
              </a:tr>
              <a:tr h="548489">
                <a:tc>
                  <a:txBody>
                    <a:bodyPr/>
                    <a:lstStyle/>
                    <a:p>
                      <a:pPr marL="58702" marR="58702" lvl="0" defTabSz="1295400">
                        <a:lnSpc>
                          <a:spcPct val="130000"/>
                        </a:lnSpc>
                        <a:defRPr sz="2000"/>
                      </a:pPr>
                      <a:endParaRPr/>
                    </a:p>
                  </a:txBody>
                  <a:tcPr marL="50800" marR="50800" marT="50800" marB="50800" anchor="ctr" horzOverflow="overflow">
                    <a:lnL w="28575">
                      <a:miter lim="400000"/>
                    </a:lnL>
                    <a:lnR w="3175">
                      <a:miter lim="400000"/>
                    </a:lnR>
                    <a:lnT w="12700">
                      <a:solidFill>
                        <a:srgbClr val="96231F"/>
                      </a:solidFill>
                      <a:miter lim="400000"/>
                    </a:lnT>
                    <a:lnB w="3175">
                      <a:miter lim="400000"/>
                    </a:lnB>
                  </a:tcPr>
                </a:tc>
                <a:tc>
                  <a:txBody>
                    <a:bodyPr/>
                    <a:lstStyle/>
                    <a:p>
                      <a:pPr marL="58702" marR="58702" lvl="0" defTabSz="1295400">
                        <a:lnSpc>
                          <a:spcPct val="130000"/>
                        </a:lnSpc>
                        <a:defRPr sz="2000"/>
                      </a:pPr>
                      <a:endParaRPr/>
                    </a:p>
                  </a:txBody>
                  <a:tcPr marL="50800" marR="50800" marT="50800" marB="50800" anchor="ctr" horzOverflow="overflow">
                    <a:lnL w="3175">
                      <a:miter lim="400000"/>
                    </a:lnL>
                    <a:lnR w="3175">
                      <a:miter lim="400000"/>
                    </a:lnR>
                    <a:lnT w="12700">
                      <a:solidFill>
                        <a:srgbClr val="96231F"/>
                      </a:solidFill>
                      <a:miter lim="400000"/>
                    </a:lnT>
                    <a:lnB w="3175">
                      <a:miter lim="400000"/>
                    </a:lnB>
                  </a:tcPr>
                </a:tc>
                <a:tc>
                  <a:txBody>
                    <a:bodyPr/>
                    <a:lstStyle/>
                    <a:p>
                      <a:pPr marL="58702" marR="58702" lvl="0" defTabSz="1295400">
                        <a:lnSpc>
                          <a:spcPct val="130000"/>
                        </a:lnSpc>
                        <a:defRPr sz="1800">
                          <a:uFillTx/>
                        </a:defRPr>
                      </a:pPr>
                      <a:r>
                        <a:rPr sz="2000">
                          <a:uFill>
                            <a:solidFill/>
                          </a:uFill>
                        </a:rPr>
                        <a:t>B</a:t>
                      </a:r>
                      <a:r>
                        <a:rPr sz="2000" baseline="-5999">
                          <a:uFill>
                            <a:solidFill/>
                          </a:uFill>
                        </a:rPr>
                        <a:t>1</a:t>
                      </a:r>
                    </a:p>
                  </a:txBody>
                  <a:tcPr marL="50800" marR="50800" marT="50800" marB="50800" anchor="ctr" horzOverflow="overflow">
                    <a:lnL w="3175">
                      <a:miter lim="400000"/>
                    </a:lnL>
                    <a:lnR w="3175">
                      <a:miter lim="400000"/>
                    </a:lnR>
                    <a:lnT w="12700">
                      <a:solidFill>
                        <a:srgbClr val="96231F"/>
                      </a:solidFill>
                      <a:miter lim="400000"/>
                    </a:lnT>
                    <a:lnB w="3175">
                      <a:miter lim="400000"/>
                    </a:lnB>
                  </a:tcPr>
                </a:tc>
                <a:tc>
                  <a:txBody>
                    <a:bodyPr/>
                    <a:lstStyle/>
                    <a:p>
                      <a:pPr marL="58702" marR="58702" lvl="0" defTabSz="1295400">
                        <a:lnSpc>
                          <a:spcPct val="130000"/>
                        </a:lnSpc>
                        <a:defRPr sz="1800">
                          <a:uFillTx/>
                        </a:defRPr>
                      </a:pPr>
                      <a:r>
                        <a:rPr sz="2000">
                          <a:uFill>
                            <a:solidFill/>
                          </a:uFill>
                        </a:rPr>
                        <a:t>C</a:t>
                      </a:r>
                      <a:r>
                        <a:rPr sz="2000" baseline="-5999">
                          <a:uFill>
                            <a:solidFill/>
                          </a:uFill>
                        </a:rPr>
                        <a:t>1</a:t>
                      </a:r>
                    </a:p>
                  </a:txBody>
                  <a:tcPr marL="50800" marR="50800" marT="50800" marB="50800" anchor="ctr" horzOverflow="overflow">
                    <a:lnL w="3175">
                      <a:miter lim="400000"/>
                    </a:lnL>
                    <a:lnR w="3175">
                      <a:miter lim="400000"/>
                    </a:lnR>
                    <a:lnT w="12700">
                      <a:solidFill>
                        <a:srgbClr val="96231F"/>
                      </a:solidFill>
                      <a:miter lim="400000"/>
                    </a:lnT>
                    <a:lnB w="3175">
                      <a:miter lim="400000"/>
                    </a:lnB>
                  </a:tcPr>
                </a:tc>
                <a:tc>
                  <a:txBody>
                    <a:bodyPr/>
                    <a:lstStyle/>
                    <a:p>
                      <a:pPr marL="58702" marR="58702" lvl="0" defTabSz="1295400">
                        <a:lnSpc>
                          <a:spcPct val="130000"/>
                        </a:lnSpc>
                        <a:defRPr sz="1800">
                          <a:uFillTx/>
                        </a:defRPr>
                      </a:pPr>
                      <a:r>
                        <a:rPr sz="2000">
                          <a:uFill>
                            <a:solidFill/>
                          </a:uFill>
                        </a:rPr>
                        <a:t>C</a:t>
                      </a:r>
                      <a:r>
                        <a:rPr sz="2000" baseline="-5999">
                          <a:uFill>
                            <a:solidFill/>
                          </a:uFill>
                        </a:rPr>
                        <a:t>2</a:t>
                      </a:r>
                    </a:p>
                  </a:txBody>
                  <a:tcPr marL="50800" marR="50800" marT="50800" marB="50800" anchor="ctr" horzOverflow="overflow">
                    <a:lnL w="3175">
                      <a:miter lim="400000"/>
                    </a:lnL>
                    <a:lnR w="3175">
                      <a:miter lim="400000"/>
                    </a:lnR>
                    <a:lnT w="12700">
                      <a:solidFill>
                        <a:srgbClr val="96231F"/>
                      </a:solidFill>
                      <a:miter lim="400000"/>
                    </a:lnT>
                    <a:lnB w="3175">
                      <a:miter lim="400000"/>
                    </a:lnB>
                  </a:tcPr>
                </a:tc>
                <a:tc>
                  <a:txBody>
                    <a:bodyPr/>
                    <a:lstStyle/>
                    <a:p>
                      <a:pPr marL="58702" marR="58702" lvl="0" defTabSz="1295400">
                        <a:lnSpc>
                          <a:spcPct val="130000"/>
                        </a:lnSpc>
                        <a:defRPr sz="1800">
                          <a:uFillTx/>
                        </a:defRPr>
                      </a:pPr>
                      <a:r>
                        <a:rPr sz="2000">
                          <a:uFill>
                            <a:solidFill/>
                          </a:uFill>
                        </a:rPr>
                        <a:t>A</a:t>
                      </a:r>
                      <a:r>
                        <a:rPr sz="2000" baseline="-5999">
                          <a:uFill>
                            <a:solidFill/>
                          </a:uFill>
                        </a:rPr>
                        <a:t>1</a:t>
                      </a:r>
                    </a:p>
                  </a:txBody>
                  <a:tcPr marL="50800" marR="50800" marT="50800" marB="50800" anchor="ctr" horzOverflow="overflow">
                    <a:lnL w="3175">
                      <a:miter lim="400000"/>
                    </a:lnL>
                    <a:lnR w="28575">
                      <a:miter lim="400000"/>
                    </a:lnR>
                    <a:lnT w="12700">
                      <a:solidFill>
                        <a:srgbClr val="96231F"/>
                      </a:solidFill>
                      <a:miter lim="400000"/>
                    </a:lnT>
                    <a:lnB w="3175">
                      <a:miter lim="400000"/>
                    </a:lnB>
                  </a:tcPr>
                </a:tc>
                <a:extLst>
                  <a:ext uri="{0D108BD9-81ED-4DB2-BD59-A6C34878D82A}">
                    <a16:rowId xmlns:a16="http://schemas.microsoft.com/office/drawing/2014/main" val="10001"/>
                  </a:ext>
                </a:extLst>
              </a:tr>
              <a:tr h="546135">
                <a:tc>
                  <a:txBody>
                    <a:bodyPr/>
                    <a:lstStyle/>
                    <a:p>
                      <a:pPr marL="58702" marR="58702" lvl="0" defTabSz="1295400">
                        <a:lnSpc>
                          <a:spcPct val="130000"/>
                        </a:lnSpc>
                        <a:defRPr sz="1800">
                          <a:uFillTx/>
                        </a:defRPr>
                      </a:pPr>
                      <a:r>
                        <a:rPr sz="2000">
                          <a:uFill>
                            <a:solidFill/>
                          </a:uFill>
                        </a:rPr>
                        <a:t>1</a:t>
                      </a:r>
                    </a:p>
                  </a:txBody>
                  <a:tcPr marL="50800" marR="50800" marT="50800" marB="50800" anchor="ctr" horzOverflow="overflow">
                    <a:lnL w="28575">
                      <a:miter lim="400000"/>
                    </a:lnL>
                    <a:lnR w="3175">
                      <a:miter lim="400000"/>
                    </a:lnR>
                    <a:lnT w="3175">
                      <a:miter lim="400000"/>
                    </a:lnT>
                    <a:lnB w="3175">
                      <a:miter lim="400000"/>
                    </a:lnB>
                  </a:tcPr>
                </a:tc>
                <a:tc>
                  <a:txBody>
                    <a:bodyPr/>
                    <a:lstStyle/>
                    <a:p>
                      <a:pPr marL="58702" marR="58702" lvl="0" defTabSz="1295400">
                        <a:lnSpc>
                          <a:spcPct val="130000"/>
                        </a:lnSpc>
                        <a:defRPr sz="1800">
                          <a:uFillTx/>
                        </a:defRPr>
                      </a:pPr>
                      <a:r>
                        <a:rPr sz="2000">
                          <a:uFill>
                            <a:solidFill/>
                          </a:uFill>
                        </a:rPr>
                        <a:t>3</a:t>
                      </a:r>
                    </a:p>
                  </a:txBody>
                  <a:tcPr marL="50800" marR="50800" marT="50800" marB="50800" anchor="ctr" horzOverflow="overflow">
                    <a:lnL w="3175">
                      <a:miter lim="400000"/>
                    </a:lnL>
                    <a:lnR w="3175">
                      <a:miter lim="400000"/>
                    </a:lnR>
                    <a:lnT w="3175">
                      <a:miter lim="400000"/>
                    </a:lnT>
                    <a:lnB w="3175">
                      <a:miter lim="400000"/>
                    </a:lnB>
                  </a:tcPr>
                </a:tc>
                <a:tc>
                  <a:txBody>
                    <a:bodyPr/>
                    <a:lstStyle/>
                    <a:p>
                      <a:pPr marL="58702" marR="58702" lvl="0" defTabSz="1295400">
                        <a:lnSpc>
                          <a:spcPct val="130000"/>
                        </a:lnSpc>
                        <a:defRPr sz="1800">
                          <a:uFillTx/>
                        </a:defRPr>
                      </a:pPr>
                      <a:r>
                        <a:rPr sz="2000">
                          <a:uFill>
                            <a:solidFill/>
                          </a:uFill>
                        </a:rPr>
                        <a:t>B</a:t>
                      </a:r>
                      <a:r>
                        <a:rPr sz="2000" baseline="-5999">
                          <a:uFill>
                            <a:solidFill/>
                          </a:uFill>
                        </a:rPr>
                        <a:t>1</a:t>
                      </a:r>
                    </a:p>
                  </a:txBody>
                  <a:tcPr marL="50800" marR="50800" marT="50800" marB="50800" anchor="ctr" horzOverflow="overflow">
                    <a:lnL w="3175">
                      <a:miter lim="400000"/>
                    </a:lnL>
                    <a:lnR w="3175">
                      <a:miter lim="400000"/>
                    </a:lnR>
                    <a:lnT w="3175">
                      <a:miter lim="400000"/>
                    </a:lnT>
                    <a:lnB w="3175">
                      <a:miter lim="400000"/>
                    </a:lnB>
                  </a:tcPr>
                </a:tc>
                <a:tc>
                  <a:txBody>
                    <a:bodyPr/>
                    <a:lstStyle/>
                    <a:p>
                      <a:pPr marL="58702" marR="58702" lvl="0" defTabSz="1295400">
                        <a:lnSpc>
                          <a:spcPct val="130000"/>
                        </a:lnSpc>
                        <a:defRPr sz="1800">
                          <a:uFillTx/>
                        </a:defRPr>
                      </a:pPr>
                      <a:r>
                        <a:rPr sz="2000">
                          <a:uFill>
                            <a:solidFill/>
                          </a:uFill>
                        </a:rPr>
                        <a:t>C</a:t>
                      </a:r>
                      <a:r>
                        <a:rPr sz="2000" baseline="-5999">
                          <a:uFill>
                            <a:solidFill/>
                          </a:uFill>
                        </a:rPr>
                        <a:t>1</a:t>
                      </a:r>
                    </a:p>
                  </a:txBody>
                  <a:tcPr marL="50800" marR="50800" marT="50800" marB="50800" anchor="ctr" horzOverflow="overflow">
                    <a:lnL w="3175">
                      <a:miter lim="400000"/>
                    </a:lnL>
                    <a:lnR w="3175">
                      <a:miter lim="400000"/>
                    </a:lnR>
                    <a:lnT w="3175">
                      <a:miter lim="400000"/>
                    </a:lnT>
                    <a:lnB w="3175">
                      <a:miter lim="400000"/>
                    </a:lnB>
                  </a:tcPr>
                </a:tc>
                <a:tc>
                  <a:txBody>
                    <a:bodyPr/>
                    <a:lstStyle/>
                    <a:p>
                      <a:pPr marL="58702" marR="58702" lvl="0" defTabSz="1295400">
                        <a:lnSpc>
                          <a:spcPct val="130000"/>
                        </a:lnSpc>
                        <a:defRPr sz="1800">
                          <a:uFillTx/>
                        </a:defRPr>
                      </a:pPr>
                      <a:r>
                        <a:rPr sz="2000">
                          <a:solidFill>
                            <a:srgbClr val="C0C0C0"/>
                          </a:solidFill>
                          <a:uFill>
                            <a:solidFill/>
                          </a:uFill>
                        </a:rPr>
                        <a:t>C</a:t>
                      </a:r>
                      <a:r>
                        <a:rPr sz="2000" baseline="-5999">
                          <a:solidFill>
                            <a:srgbClr val="C0C0C0"/>
                          </a:solidFill>
                          <a:uFill>
                            <a:solidFill/>
                          </a:uFill>
                        </a:rPr>
                        <a:t>2</a:t>
                      </a:r>
                    </a:p>
                  </a:txBody>
                  <a:tcPr marL="50800" marR="50800" marT="50800" marB="50800" anchor="ctr" horzOverflow="overflow">
                    <a:lnL w="3175">
                      <a:miter lim="400000"/>
                    </a:lnL>
                    <a:lnR w="3175">
                      <a:miter lim="400000"/>
                    </a:lnR>
                    <a:lnT w="3175">
                      <a:miter lim="400000"/>
                    </a:lnT>
                    <a:lnB w="3175">
                      <a:miter lim="400000"/>
                    </a:lnB>
                  </a:tcPr>
                </a:tc>
                <a:tc>
                  <a:txBody>
                    <a:bodyPr/>
                    <a:lstStyle/>
                    <a:p>
                      <a:pPr marL="58702" marR="58702" lvl="0" defTabSz="1295400">
                        <a:lnSpc>
                          <a:spcPct val="130000"/>
                        </a:lnSpc>
                        <a:defRPr sz="1800">
                          <a:uFillTx/>
                        </a:defRPr>
                      </a:pPr>
                      <a:r>
                        <a:rPr sz="2000">
                          <a:uFill>
                            <a:solidFill/>
                          </a:uFill>
                        </a:rPr>
                        <a:t>A</a:t>
                      </a:r>
                      <a:r>
                        <a:rPr sz="2000" baseline="-5999">
                          <a:uFill>
                            <a:solidFill/>
                          </a:uFill>
                        </a:rPr>
                        <a:t>1</a:t>
                      </a:r>
                    </a:p>
                  </a:txBody>
                  <a:tcPr marL="50800" marR="50800" marT="50800" marB="50800" anchor="ctr" horzOverflow="overflow">
                    <a:lnL w="3175">
                      <a:miter lim="400000"/>
                    </a:lnL>
                    <a:lnR w="28575">
                      <a:miter lim="400000"/>
                    </a:lnR>
                    <a:lnT w="3175">
                      <a:miter lim="400000"/>
                    </a:lnT>
                    <a:lnB w="3175">
                      <a:miter lim="400000"/>
                    </a:lnB>
                  </a:tcPr>
                </a:tc>
                <a:extLst>
                  <a:ext uri="{0D108BD9-81ED-4DB2-BD59-A6C34878D82A}">
                    <a16:rowId xmlns:a16="http://schemas.microsoft.com/office/drawing/2014/main" val="10002"/>
                  </a:ext>
                </a:extLst>
              </a:tr>
              <a:tr h="546135">
                <a:tc>
                  <a:txBody>
                    <a:bodyPr/>
                    <a:lstStyle/>
                    <a:p>
                      <a:pPr marL="58702" marR="58702" lvl="0" defTabSz="1295400">
                        <a:lnSpc>
                          <a:spcPct val="130000"/>
                        </a:lnSpc>
                        <a:defRPr sz="1800">
                          <a:uFillTx/>
                        </a:defRPr>
                      </a:pPr>
                      <a:r>
                        <a:rPr sz="2000">
                          <a:solidFill>
                            <a:srgbClr val="8D3124"/>
                          </a:solidFill>
                          <a:uFill>
                            <a:solidFill/>
                          </a:uFill>
                        </a:rPr>
                        <a:t>1</a:t>
                      </a:r>
                    </a:p>
                  </a:txBody>
                  <a:tcPr marL="50800" marR="50800" marT="50800" marB="50800" anchor="ctr" horzOverflow="overflow">
                    <a:lnL w="28575">
                      <a:miter lim="400000"/>
                    </a:lnL>
                    <a:lnR w="3175">
                      <a:miter lim="400000"/>
                    </a:lnR>
                    <a:lnT w="3175">
                      <a:miter lim="400000"/>
                    </a:lnT>
                    <a:lnB w="3175">
                      <a:miter lim="400000"/>
                    </a:lnB>
                  </a:tcPr>
                </a:tc>
                <a:tc>
                  <a:txBody>
                    <a:bodyPr/>
                    <a:lstStyle/>
                    <a:p>
                      <a:pPr marL="58702" marR="58702" lvl="0" defTabSz="1295400">
                        <a:lnSpc>
                          <a:spcPct val="130000"/>
                        </a:lnSpc>
                        <a:defRPr sz="1800">
                          <a:uFillTx/>
                        </a:defRPr>
                      </a:pPr>
                      <a:r>
                        <a:rPr sz="2000">
                          <a:solidFill>
                            <a:srgbClr val="8D3124"/>
                          </a:solidFill>
                          <a:uFill>
                            <a:solidFill/>
                          </a:uFill>
                        </a:rPr>
                        <a:t>3</a:t>
                      </a:r>
                    </a:p>
                  </a:txBody>
                  <a:tcPr marL="50800" marR="50800" marT="50800" marB="50800" anchor="ctr" horzOverflow="overflow">
                    <a:lnL w="3175">
                      <a:miter lim="400000"/>
                    </a:lnL>
                    <a:lnR w="3175">
                      <a:miter lim="400000"/>
                    </a:lnR>
                    <a:lnT w="3175">
                      <a:miter lim="400000"/>
                    </a:lnT>
                    <a:lnB w="3175">
                      <a:miter lim="400000"/>
                    </a:lnB>
                  </a:tcPr>
                </a:tc>
                <a:tc>
                  <a:txBody>
                    <a:bodyPr/>
                    <a:lstStyle/>
                    <a:p>
                      <a:pPr marL="58702" marR="58702" lvl="0" defTabSz="1295400">
                        <a:lnSpc>
                          <a:spcPct val="130000"/>
                        </a:lnSpc>
                        <a:defRPr sz="1800">
                          <a:uFillTx/>
                        </a:defRPr>
                      </a:pPr>
                      <a:r>
                        <a:rPr sz="2000">
                          <a:uFill>
                            <a:solidFill/>
                          </a:uFill>
                        </a:rPr>
                        <a:t>B</a:t>
                      </a:r>
                      <a:r>
                        <a:rPr sz="2000" baseline="-5999">
                          <a:uFill>
                            <a:solidFill/>
                          </a:uFill>
                        </a:rPr>
                        <a:t>1</a:t>
                      </a:r>
                    </a:p>
                  </a:txBody>
                  <a:tcPr marL="50800" marR="50800" marT="50800" marB="50800" anchor="ctr" horzOverflow="overflow">
                    <a:lnL w="3175">
                      <a:miter lim="400000"/>
                    </a:lnL>
                    <a:lnR w="3175">
                      <a:miter lim="400000"/>
                    </a:lnR>
                    <a:lnT w="3175">
                      <a:miter lim="400000"/>
                    </a:lnT>
                    <a:lnB w="3175">
                      <a:miter lim="400000"/>
                    </a:lnB>
                  </a:tcPr>
                </a:tc>
                <a:tc>
                  <a:txBody>
                    <a:bodyPr/>
                    <a:lstStyle/>
                    <a:p>
                      <a:pPr marL="58702" marR="58702" lvl="0" defTabSz="1295400">
                        <a:lnSpc>
                          <a:spcPct val="130000"/>
                        </a:lnSpc>
                        <a:defRPr sz="1800">
                          <a:uFillTx/>
                        </a:defRPr>
                      </a:pPr>
                      <a:r>
                        <a:rPr sz="2000">
                          <a:solidFill>
                            <a:srgbClr val="8D3124"/>
                          </a:solidFill>
                          <a:uFill>
                            <a:solidFill/>
                          </a:uFill>
                        </a:rPr>
                        <a:t>A</a:t>
                      </a:r>
                      <a:r>
                        <a:rPr sz="2000" baseline="-5999">
                          <a:solidFill>
                            <a:srgbClr val="8D3124"/>
                          </a:solidFill>
                          <a:uFill>
                            <a:solidFill/>
                          </a:uFill>
                        </a:rPr>
                        <a:t>1</a:t>
                      </a:r>
                    </a:p>
                  </a:txBody>
                  <a:tcPr marL="50800" marR="50800" marT="50800" marB="50800" anchor="ctr" horzOverflow="overflow">
                    <a:lnL w="3175">
                      <a:miter lim="400000"/>
                    </a:lnL>
                    <a:lnR w="3175">
                      <a:miter lim="400000"/>
                    </a:lnR>
                    <a:lnT w="3175">
                      <a:miter lim="400000"/>
                    </a:lnT>
                    <a:lnB w="3175">
                      <a:miter lim="400000"/>
                    </a:lnB>
                  </a:tcPr>
                </a:tc>
                <a:tc>
                  <a:txBody>
                    <a:bodyPr/>
                    <a:lstStyle/>
                    <a:p>
                      <a:pPr marL="58702" marR="58702" lvl="0" defTabSz="1295400">
                        <a:lnSpc>
                          <a:spcPct val="130000"/>
                        </a:lnSpc>
                        <a:defRPr sz="1800">
                          <a:uFillTx/>
                        </a:defRPr>
                      </a:pPr>
                      <a:r>
                        <a:rPr sz="2000">
                          <a:solidFill>
                            <a:srgbClr val="C0C0C0"/>
                          </a:solidFill>
                          <a:uFill>
                            <a:solidFill/>
                          </a:uFill>
                        </a:rPr>
                        <a:t>C</a:t>
                      </a:r>
                      <a:r>
                        <a:rPr sz="2000" baseline="-5999">
                          <a:solidFill>
                            <a:srgbClr val="C0C0C0"/>
                          </a:solidFill>
                          <a:uFill>
                            <a:solidFill/>
                          </a:uFill>
                        </a:rPr>
                        <a:t>2</a:t>
                      </a:r>
                    </a:p>
                  </a:txBody>
                  <a:tcPr marL="50800" marR="50800" marT="50800" marB="50800" anchor="ctr" horzOverflow="overflow">
                    <a:lnL w="3175">
                      <a:miter lim="400000"/>
                    </a:lnL>
                    <a:lnR w="3175">
                      <a:miter lim="400000"/>
                    </a:lnR>
                    <a:lnT w="3175">
                      <a:miter lim="400000"/>
                    </a:lnT>
                    <a:lnB w="3175">
                      <a:miter lim="400000"/>
                    </a:lnB>
                  </a:tcPr>
                </a:tc>
                <a:tc>
                  <a:txBody>
                    <a:bodyPr/>
                    <a:lstStyle/>
                    <a:p>
                      <a:pPr marL="58702" marR="58702" lvl="0" defTabSz="1295400">
                        <a:lnSpc>
                          <a:spcPct val="130000"/>
                        </a:lnSpc>
                        <a:defRPr sz="1800">
                          <a:uFillTx/>
                        </a:defRPr>
                      </a:pPr>
                      <a:r>
                        <a:rPr sz="2000">
                          <a:solidFill>
                            <a:srgbClr val="8D3124"/>
                          </a:solidFill>
                          <a:uFill>
                            <a:solidFill/>
                          </a:uFill>
                        </a:rPr>
                        <a:t>C</a:t>
                      </a:r>
                      <a:r>
                        <a:rPr sz="2000" baseline="-5999">
                          <a:solidFill>
                            <a:srgbClr val="8D3124"/>
                          </a:solidFill>
                          <a:uFill>
                            <a:solidFill/>
                          </a:uFill>
                        </a:rPr>
                        <a:t>1</a:t>
                      </a:r>
                    </a:p>
                  </a:txBody>
                  <a:tcPr marL="50800" marR="50800" marT="50800" marB="50800" anchor="ctr" horzOverflow="overflow">
                    <a:lnL w="3175">
                      <a:miter lim="400000"/>
                    </a:lnL>
                    <a:lnR w="28575">
                      <a:miter lim="400000"/>
                    </a:lnR>
                    <a:lnT w="3175">
                      <a:miter lim="400000"/>
                    </a:lnT>
                    <a:lnB w="3175">
                      <a:miter lim="400000"/>
                    </a:lnB>
                  </a:tcPr>
                </a:tc>
                <a:extLst>
                  <a:ext uri="{0D108BD9-81ED-4DB2-BD59-A6C34878D82A}">
                    <a16:rowId xmlns:a16="http://schemas.microsoft.com/office/drawing/2014/main" val="10003"/>
                  </a:ext>
                </a:extLst>
              </a:tr>
              <a:tr h="546135">
                <a:tc>
                  <a:txBody>
                    <a:bodyPr/>
                    <a:lstStyle/>
                    <a:p>
                      <a:pPr marL="58702" marR="58702" lvl="0" defTabSz="1295400">
                        <a:lnSpc>
                          <a:spcPct val="130000"/>
                        </a:lnSpc>
                        <a:defRPr sz="1800">
                          <a:uFillTx/>
                        </a:defRPr>
                      </a:pPr>
                      <a:r>
                        <a:rPr sz="2000">
                          <a:solidFill>
                            <a:srgbClr val="8D3124"/>
                          </a:solidFill>
                          <a:uFill>
                            <a:solidFill/>
                          </a:uFill>
                        </a:rPr>
                        <a:t>0</a:t>
                      </a:r>
                    </a:p>
                  </a:txBody>
                  <a:tcPr marL="50800" marR="50800" marT="50800" marB="50800" anchor="ctr" horzOverflow="overflow">
                    <a:lnL w="28575">
                      <a:miter lim="400000"/>
                    </a:lnL>
                    <a:lnR w="3175">
                      <a:miter lim="400000"/>
                    </a:lnR>
                    <a:lnT w="3175">
                      <a:miter lim="400000"/>
                    </a:lnT>
                    <a:lnB w="28575">
                      <a:miter lim="400000"/>
                    </a:lnB>
                  </a:tcPr>
                </a:tc>
                <a:tc>
                  <a:txBody>
                    <a:bodyPr/>
                    <a:lstStyle/>
                    <a:p>
                      <a:pPr marL="58702" marR="58702" lvl="0" defTabSz="1295400">
                        <a:lnSpc>
                          <a:spcPct val="130000"/>
                        </a:lnSpc>
                        <a:defRPr sz="1800">
                          <a:uFillTx/>
                        </a:defRPr>
                      </a:pPr>
                      <a:r>
                        <a:rPr sz="2000">
                          <a:solidFill>
                            <a:srgbClr val="8D3124"/>
                          </a:solidFill>
                          <a:uFill>
                            <a:solidFill/>
                          </a:uFill>
                        </a:rPr>
                        <a:t>1</a:t>
                      </a:r>
                    </a:p>
                  </a:txBody>
                  <a:tcPr marL="50800" marR="50800" marT="50800" marB="50800" anchor="ctr" horzOverflow="overflow">
                    <a:lnL w="3175">
                      <a:miter lim="400000"/>
                    </a:lnL>
                    <a:lnR w="3175">
                      <a:miter lim="400000"/>
                    </a:lnR>
                    <a:lnT w="3175">
                      <a:miter lim="400000"/>
                    </a:lnT>
                    <a:lnB w="28575">
                      <a:miter lim="400000"/>
                    </a:lnB>
                  </a:tcPr>
                </a:tc>
                <a:tc>
                  <a:txBody>
                    <a:bodyPr/>
                    <a:lstStyle/>
                    <a:p>
                      <a:pPr marL="58702" marR="58702" lvl="0" defTabSz="1295400">
                        <a:lnSpc>
                          <a:spcPct val="130000"/>
                        </a:lnSpc>
                        <a:defRPr sz="1800">
                          <a:uFillTx/>
                        </a:defRPr>
                      </a:pPr>
                      <a:r>
                        <a:rPr sz="2000">
                          <a:solidFill>
                            <a:srgbClr val="8D3124"/>
                          </a:solidFill>
                          <a:uFill>
                            <a:solidFill/>
                          </a:uFill>
                        </a:rPr>
                        <a:t>A</a:t>
                      </a:r>
                      <a:r>
                        <a:rPr sz="2000" baseline="-5999">
                          <a:solidFill>
                            <a:srgbClr val="8D3124"/>
                          </a:solidFill>
                          <a:uFill>
                            <a:solidFill/>
                          </a:uFill>
                        </a:rPr>
                        <a:t>1</a:t>
                      </a:r>
                    </a:p>
                  </a:txBody>
                  <a:tcPr marL="50800" marR="50800" marT="50800" marB="50800" anchor="ctr" horzOverflow="overflow">
                    <a:lnL w="3175">
                      <a:miter lim="400000"/>
                    </a:lnL>
                    <a:lnR w="3175">
                      <a:miter lim="400000"/>
                    </a:lnR>
                    <a:lnT w="3175">
                      <a:miter lim="400000"/>
                    </a:lnT>
                    <a:lnB w="28575">
                      <a:miter lim="400000"/>
                    </a:lnB>
                  </a:tcPr>
                </a:tc>
                <a:tc>
                  <a:txBody>
                    <a:bodyPr/>
                    <a:lstStyle/>
                    <a:p>
                      <a:pPr marL="58702" marR="58702" lvl="0" defTabSz="1295400">
                        <a:lnSpc>
                          <a:spcPct val="130000"/>
                        </a:lnSpc>
                        <a:defRPr sz="1800">
                          <a:uFillTx/>
                        </a:defRPr>
                      </a:pPr>
                      <a:r>
                        <a:rPr sz="2000">
                          <a:solidFill>
                            <a:srgbClr val="8D3124"/>
                          </a:solidFill>
                          <a:uFill>
                            <a:solidFill/>
                          </a:uFill>
                        </a:rPr>
                        <a:t>B</a:t>
                      </a:r>
                      <a:r>
                        <a:rPr sz="2000" baseline="-5999">
                          <a:solidFill>
                            <a:srgbClr val="8D3124"/>
                          </a:solidFill>
                          <a:uFill>
                            <a:solidFill/>
                          </a:uFill>
                        </a:rPr>
                        <a:t>1</a:t>
                      </a:r>
                    </a:p>
                  </a:txBody>
                  <a:tcPr marL="50800" marR="50800" marT="50800" marB="50800" anchor="ctr" horzOverflow="overflow">
                    <a:lnL w="3175">
                      <a:miter lim="400000"/>
                    </a:lnL>
                    <a:lnR w="3175">
                      <a:miter lim="400000"/>
                    </a:lnR>
                    <a:lnT w="3175">
                      <a:miter lim="400000"/>
                    </a:lnT>
                    <a:lnB w="28575">
                      <a:miter lim="400000"/>
                    </a:lnB>
                  </a:tcPr>
                </a:tc>
                <a:tc>
                  <a:txBody>
                    <a:bodyPr/>
                    <a:lstStyle/>
                    <a:p>
                      <a:pPr marL="58702" marR="58702" lvl="0" defTabSz="1295400">
                        <a:lnSpc>
                          <a:spcPct val="130000"/>
                        </a:lnSpc>
                        <a:defRPr sz="1800">
                          <a:uFillTx/>
                        </a:defRPr>
                      </a:pPr>
                      <a:r>
                        <a:rPr sz="2000">
                          <a:uFill>
                            <a:solidFill/>
                          </a:uFill>
                        </a:rPr>
                        <a:t>C</a:t>
                      </a:r>
                      <a:r>
                        <a:rPr sz="2000" baseline="-5999">
                          <a:uFill>
                            <a:solidFill/>
                          </a:uFill>
                        </a:rPr>
                        <a:t>2</a:t>
                      </a:r>
                    </a:p>
                  </a:txBody>
                  <a:tcPr marL="50800" marR="50800" marT="50800" marB="50800" anchor="ctr" horzOverflow="overflow">
                    <a:lnL w="3175">
                      <a:miter lim="400000"/>
                    </a:lnL>
                    <a:lnR w="3175">
                      <a:miter lim="400000"/>
                    </a:lnR>
                    <a:lnT w="3175">
                      <a:miter lim="400000"/>
                    </a:lnT>
                    <a:lnB w="28575">
                      <a:miter lim="400000"/>
                    </a:lnB>
                  </a:tcPr>
                </a:tc>
                <a:tc>
                  <a:txBody>
                    <a:bodyPr/>
                    <a:lstStyle/>
                    <a:p>
                      <a:pPr marL="58702" marR="58702" lvl="0" defTabSz="1295400">
                        <a:lnSpc>
                          <a:spcPct val="130000"/>
                        </a:lnSpc>
                        <a:defRPr sz="1800">
                          <a:uFillTx/>
                        </a:defRPr>
                      </a:pPr>
                      <a:r>
                        <a:rPr sz="2000">
                          <a:uFill>
                            <a:solidFill/>
                          </a:uFill>
                        </a:rPr>
                        <a:t>C</a:t>
                      </a:r>
                      <a:r>
                        <a:rPr sz="2000" baseline="-5999">
                          <a:uFill>
                            <a:solidFill/>
                          </a:uFill>
                        </a:rPr>
                        <a:t>1</a:t>
                      </a:r>
                    </a:p>
                  </a:txBody>
                  <a:tcPr marL="50800" marR="50800" marT="50800" marB="50800" anchor="ctr" horzOverflow="overflow">
                    <a:lnL w="3175">
                      <a:miter lim="400000"/>
                    </a:lnL>
                    <a:lnR w="28575">
                      <a:miter lim="400000"/>
                    </a:lnR>
                    <a:lnT w="3175">
                      <a:miter lim="400000"/>
                    </a:lnT>
                    <a:lnB w="28575">
                      <a:miter lim="400000"/>
                    </a:lnB>
                  </a:tcPr>
                </a:tc>
                <a:extLst>
                  <a:ext uri="{0D108BD9-81ED-4DB2-BD59-A6C34878D82A}">
                    <a16:rowId xmlns:a16="http://schemas.microsoft.com/office/drawing/2014/main" val="10004"/>
                  </a:ext>
                </a:extLst>
              </a:tr>
            </a:tbl>
          </a:graphicData>
        </a:graphic>
      </p:graphicFrame>
      <p:grpSp>
        <p:nvGrpSpPr>
          <p:cNvPr id="356" name="Group 356"/>
          <p:cNvGrpSpPr/>
          <p:nvPr/>
        </p:nvGrpSpPr>
        <p:grpSpPr>
          <a:xfrm>
            <a:off x="6781800" y="3263900"/>
            <a:ext cx="5296294" cy="1376681"/>
            <a:chOff x="0" y="0"/>
            <a:chExt cx="5296293" cy="1376680"/>
          </a:xfrm>
        </p:grpSpPr>
        <p:sp>
          <p:nvSpPr>
            <p:cNvPr id="354" name="Shape 354"/>
            <p:cNvSpPr/>
            <p:nvPr/>
          </p:nvSpPr>
          <p:spPr>
            <a:xfrm>
              <a:off x="25793" y="406400"/>
              <a:ext cx="5270501" cy="97028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lvl="0">
                <a:lnSpc>
                  <a:spcPct val="140000"/>
                </a:lnSpc>
                <a:defRPr sz="1800">
                  <a:solidFill>
                    <a:srgbClr val="000000"/>
                  </a:solidFill>
                  <a:uFillTx/>
                </a:defRPr>
              </a:pPr>
              <a:r>
                <a:rPr sz="1600">
                  <a:solidFill>
                    <a:srgbClr val="8D3124"/>
                  </a:solidFill>
                  <a:uFill>
                    <a:solidFill>
                      <a:srgbClr val="8D3124"/>
                    </a:solidFill>
                  </a:uFill>
                </a:rPr>
                <a:t>can guarantee logarithmic depth by recurring</a:t>
              </a:r>
            </a:p>
            <a:p>
              <a:pPr lvl="0">
                <a:lnSpc>
                  <a:spcPct val="140000"/>
                </a:lnSpc>
                <a:defRPr sz="1800">
                  <a:solidFill>
                    <a:srgbClr val="000000"/>
                  </a:solidFill>
                  <a:uFillTx/>
                </a:defRPr>
              </a:pPr>
              <a:r>
                <a:rPr sz="1600">
                  <a:solidFill>
                    <a:srgbClr val="8D3124"/>
                  </a:solidFill>
                  <a:uFill>
                    <a:solidFill>
                      <a:srgbClr val="8D3124"/>
                    </a:solidFill>
                  </a:uFill>
                </a:rPr>
                <a:t>on smaller subarray before larger subarray</a:t>
              </a:r>
            </a:p>
            <a:p>
              <a:pPr lvl="0">
                <a:lnSpc>
                  <a:spcPct val="140000"/>
                </a:lnSpc>
                <a:defRPr sz="1800">
                  <a:solidFill>
                    <a:srgbClr val="000000"/>
                  </a:solidFill>
                  <a:uFillTx/>
                </a:defRPr>
              </a:pPr>
              <a:r>
                <a:rPr sz="1600">
                  <a:solidFill>
                    <a:srgbClr val="8D3124"/>
                  </a:solidFill>
                  <a:uFill>
                    <a:solidFill>
                      <a:srgbClr val="8D3124"/>
                    </a:solidFill>
                  </a:uFill>
                </a:rPr>
                <a:t>(requires using an explicit stack)</a:t>
              </a:r>
            </a:p>
          </p:txBody>
        </p:sp>
        <p:sp>
          <p:nvSpPr>
            <p:cNvPr id="355" name="Shape 355"/>
            <p:cNvSpPr/>
            <p:nvPr/>
          </p:nvSpPr>
          <p:spPr>
            <a:xfrm>
              <a:off x="0" y="0"/>
              <a:ext cx="376827" cy="401869"/>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4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34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349">
                                            <p:txEl>
                                              <p:pRg st="3" end="3"/>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2" nodeType="afterEffect">
                                  <p:stCondLst>
                                    <p:cond delay="0"/>
                                  </p:stCondLst>
                                  <p:iterate>
                                    <p:tmAbs val="0"/>
                                  </p:iterate>
                                  <p:childTnLst>
                                    <p:set>
                                      <p:cBhvr>
                                        <p:cTn id="17" fill="hold"/>
                                        <p:tgtEl>
                                          <p:spTgt spid="35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1" nodeType="clickEffect">
                                  <p:stCondLst>
                                    <p:cond delay="0"/>
                                  </p:stCondLst>
                                  <p:iterate>
                                    <p:tmAbs val="0"/>
                                  </p:iterate>
                                  <p:childTnLst>
                                    <p:set>
                                      <p:cBhvr>
                                        <p:cTn id="21" fill="hold"/>
                                        <p:tgtEl>
                                          <p:spTgt spid="349">
                                            <p:txEl>
                                              <p:pRg st="4" end="4"/>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iterate>
                                    <p:tmAbs val="0"/>
                                  </p:iterate>
                                  <p:childTnLst>
                                    <p:set>
                                      <p:cBhvr>
                                        <p:cTn id="25" fill="hold"/>
                                        <p:tgtEl>
                                          <p:spTgt spid="349">
                                            <p:txEl>
                                              <p:pRg st="5" end="5"/>
                                            </p:txEl>
                                          </p:spTgt>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3" nodeType="afterEffect">
                                  <p:stCondLst>
                                    <p:cond delay="0"/>
                                  </p:stCondLst>
                                  <p:iterate>
                                    <p:tmAbs val="0"/>
                                  </p:iterate>
                                  <p:childTnLst>
                                    <p:set>
                                      <p:cBhvr>
                                        <p:cTn id="28" fill="hold"/>
                                        <p:tgtEl>
                                          <p:spTgt spid="352"/>
                                        </p:tgtEl>
                                        <p:attrNameLst>
                                          <p:attrName>style.visibility</p:attrName>
                                        </p:attrNameLst>
                                      </p:cBhvr>
                                      <p:to>
                                        <p:strVal val="visible"/>
                                      </p:to>
                                    </p:set>
                                  </p:childTnLst>
                                </p:cTn>
                              </p:par>
                              <p:par>
                                <p:cTn id="29" presetID="1" presetClass="entr" presetSubtype="0" fill="hold">
                                  <p:stCondLst>
                                    <p:cond delay="0"/>
                                  </p:stCondLst>
                                  <p:iterate>
                                    <p:tmAbs val="0"/>
                                  </p:iterate>
                                  <p:childTnLst>
                                    <p:set>
                                      <p:cBhvr>
                                        <p:cTn id="30" fill="hold"/>
                                        <p:tgtEl>
                                          <p:spTgt spid="3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 grpId="1" build="p" bldLvl="5" animBg="1" advAuto="0"/>
      <p:bldP spid="352" grpId="3" animBg="1" advAuto="0"/>
      <p:bldP spid="356" grpId="2"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Shape 94"/>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5</a:t>
            </a:fld>
            <a:endParaRPr sz="1200">
              <a:uFill>
                <a:solidFill/>
              </a:uFill>
            </a:endParaRPr>
          </a:p>
        </p:txBody>
      </p:sp>
      <p:sp>
        <p:nvSpPr>
          <p:cNvPr id="95" name="Shape 95"/>
          <p:cNvSpPr>
            <a:spLocks noGrp="1"/>
          </p:cNvSpPr>
          <p:nvPr>
            <p:ph type="title"/>
          </p:nvPr>
        </p:nvSpPr>
        <p:spPr>
          <a:prstGeom prst="rect">
            <a:avLst/>
          </a:prstGeom>
        </p:spPr>
        <p:txBody>
          <a:bodyPr/>
          <a:lstStyle/>
          <a:p>
            <a:pPr lvl="0">
              <a:defRPr sz="1800">
                <a:uFillTx/>
              </a:defRPr>
            </a:pPr>
            <a:r>
              <a:rPr sz="2800">
                <a:uFill>
                  <a:solidFill/>
                </a:uFill>
              </a:rPr>
              <a:t>Quicksort</a:t>
            </a:r>
          </a:p>
        </p:txBody>
      </p:sp>
      <p:sp>
        <p:nvSpPr>
          <p:cNvPr id="96" name="Shape 96"/>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Basic plan.</a:t>
            </a:r>
          </a:p>
          <a:p>
            <a:pPr lvl="1">
              <a:defRPr sz="1800">
                <a:uFillTx/>
              </a:defRPr>
            </a:pPr>
            <a:r>
              <a:rPr sz="2400">
                <a:solidFill>
                  <a:srgbClr val="8D3124"/>
                </a:solidFill>
                <a:uFill>
                  <a:solidFill>
                    <a:srgbClr val="8D3124"/>
                  </a:solidFill>
                </a:uFill>
              </a:rPr>
              <a:t>Shuffle</a:t>
            </a:r>
            <a:r>
              <a:rPr sz="2400">
                <a:uFill>
                  <a:solidFill/>
                </a:uFill>
              </a:rPr>
              <a:t> the array.</a:t>
            </a:r>
          </a:p>
          <a:p>
            <a:pPr lvl="1">
              <a:defRPr sz="1800">
                <a:uFillTx/>
              </a:defRPr>
            </a:pPr>
            <a:r>
              <a:rPr sz="2400">
                <a:solidFill>
                  <a:srgbClr val="8D3124"/>
                </a:solidFill>
                <a:uFill>
                  <a:solidFill>
                    <a:srgbClr val="8D3124"/>
                  </a:solidFill>
                </a:uFill>
              </a:rPr>
              <a:t>Partition</a:t>
            </a:r>
            <a:r>
              <a:rPr sz="2400">
                <a:uFill>
                  <a:solidFill/>
                </a:uFill>
              </a:rPr>
              <a:t> so that, for some </a:t>
            </a:r>
            <a:r>
              <a:rPr sz="2000">
                <a:uFill>
                  <a:solidFill/>
                </a:uFill>
                <a:latin typeface="Lucida Sans Typewriter Regular"/>
                <a:ea typeface="Lucida Sans Typewriter Regular"/>
                <a:cs typeface="Lucida Sans Typewriter Regular"/>
                <a:sym typeface="Lucida Sans Typewriter Regular"/>
              </a:rPr>
              <a:t>j</a:t>
            </a:r>
            <a:r>
              <a:rPr sz="2400">
                <a:uFill>
                  <a:solidFill/>
                </a:uFill>
              </a:rPr>
              <a:t> </a:t>
            </a:r>
          </a:p>
          <a:p>
            <a:pPr lvl="2">
              <a:defRPr sz="1800">
                <a:uFillTx/>
              </a:defRPr>
            </a:pPr>
            <a:r>
              <a:rPr sz="2400">
                <a:uFill>
                  <a:solidFill/>
                </a:uFill>
              </a:rPr>
              <a:t>entry </a:t>
            </a:r>
            <a:r>
              <a:rPr sz="2000">
                <a:uFill>
                  <a:solidFill/>
                </a:uFill>
                <a:latin typeface="Lucida Sans Typewriter Regular"/>
                <a:ea typeface="Lucida Sans Typewriter Regular"/>
                <a:cs typeface="Lucida Sans Typewriter Regular"/>
                <a:sym typeface="Lucida Sans Typewriter Regular"/>
              </a:rPr>
              <a:t>a[j]</a:t>
            </a:r>
            <a:r>
              <a:rPr sz="2400">
                <a:uFill>
                  <a:solidFill/>
                </a:uFill>
              </a:rPr>
              <a:t> is in place</a:t>
            </a:r>
          </a:p>
          <a:p>
            <a:pPr lvl="2">
              <a:defRPr sz="1800">
                <a:uFillTx/>
              </a:defRPr>
            </a:pPr>
            <a:r>
              <a:rPr sz="2400">
                <a:uFill>
                  <a:solidFill/>
                </a:uFill>
              </a:rPr>
              <a:t>no larger entry to the left of </a:t>
            </a:r>
            <a:r>
              <a:rPr sz="2000">
                <a:uFill>
                  <a:solidFill/>
                </a:uFill>
                <a:latin typeface="Lucida Sans Typewriter Regular"/>
                <a:ea typeface="Lucida Sans Typewriter Regular"/>
                <a:cs typeface="Lucida Sans Typewriter Regular"/>
                <a:sym typeface="Lucida Sans Typewriter Regular"/>
              </a:rPr>
              <a:t>j</a:t>
            </a:r>
            <a:endParaRPr sz="2400">
              <a:uFill>
                <a:solidFill/>
              </a:uFill>
            </a:endParaRPr>
          </a:p>
          <a:p>
            <a:pPr lvl="2">
              <a:defRPr sz="1800">
                <a:uFillTx/>
              </a:defRPr>
            </a:pPr>
            <a:r>
              <a:rPr sz="2400">
                <a:uFill>
                  <a:solidFill/>
                </a:uFill>
              </a:rPr>
              <a:t>no smaller entry to the right of </a:t>
            </a:r>
            <a:r>
              <a:rPr sz="2000">
                <a:uFill>
                  <a:solidFill/>
                </a:uFill>
                <a:latin typeface="Lucida Sans Typewriter Regular"/>
                <a:ea typeface="Lucida Sans Typewriter Regular"/>
                <a:cs typeface="Lucida Sans Typewriter Regular"/>
                <a:sym typeface="Lucida Sans Typewriter Regular"/>
              </a:rPr>
              <a:t>j</a:t>
            </a:r>
            <a:endParaRPr sz="2400">
              <a:uFill>
                <a:solidFill/>
              </a:uFill>
            </a:endParaRPr>
          </a:p>
          <a:p>
            <a:pPr lvl="1">
              <a:defRPr sz="1800">
                <a:uFillTx/>
              </a:defRPr>
            </a:pPr>
            <a:r>
              <a:rPr sz="2400">
                <a:solidFill>
                  <a:srgbClr val="8D3124"/>
                </a:solidFill>
                <a:uFill>
                  <a:solidFill>
                    <a:srgbClr val="8D3124"/>
                  </a:solidFill>
                </a:uFill>
              </a:rPr>
              <a:t>Sort</a:t>
            </a:r>
            <a:r>
              <a:rPr sz="2400">
                <a:uFill>
                  <a:solidFill/>
                </a:uFill>
              </a:rPr>
              <a:t> each subarray recursively.</a:t>
            </a:r>
          </a:p>
        </p:txBody>
      </p:sp>
      <p:pic>
        <p:nvPicPr>
          <p:cNvPr id="2" name="Picture 1"/>
          <p:cNvPicPr>
            <a:picLocks noChangeAspect="1"/>
          </p:cNvPicPr>
          <p:nvPr/>
        </p:nvPicPr>
        <p:blipFill>
          <a:blip r:embed="rId3"/>
          <a:stretch>
            <a:fillRect/>
          </a:stretch>
        </p:blipFill>
        <p:spPr>
          <a:xfrm>
            <a:off x="1678401" y="5079103"/>
            <a:ext cx="8296275" cy="3438525"/>
          </a:xfrm>
          <a:prstGeom prst="rect">
            <a:avLst/>
          </a:prstGeom>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a:spLocks noGrp="1"/>
          </p:cNvSpPr>
          <p:nvPr>
            <p:ph type="body" idx="1"/>
          </p:nvPr>
        </p:nvSpPr>
        <p:spPr>
          <a:prstGeom prst="rect">
            <a:avLst/>
          </a:prstGeom>
        </p:spPr>
        <p:txBody>
          <a:bodyPr/>
          <a:lstStyle/>
          <a:p>
            <a:pPr lvl="0">
              <a:defRPr sz="1800">
                <a:solidFill>
                  <a:srgbClr val="000000"/>
                </a:solidFill>
                <a:uFillTx/>
              </a:defRPr>
            </a:pPr>
            <a:r>
              <a:rPr sz="2400" dirty="0">
                <a:solidFill>
                  <a:srgbClr val="005493"/>
                </a:solidFill>
                <a:uFill>
                  <a:solidFill>
                    <a:srgbClr val="0048AA"/>
                  </a:solidFill>
                </a:uFill>
              </a:rPr>
              <a:t>Insertion sort small subarrays.</a:t>
            </a:r>
          </a:p>
          <a:p>
            <a:pPr lvl="1">
              <a:defRPr sz="1800">
                <a:uFillTx/>
              </a:defRPr>
            </a:pPr>
            <a:r>
              <a:rPr sz="2400" dirty="0">
                <a:uFill>
                  <a:solidFill/>
                </a:uFill>
              </a:rPr>
              <a:t>Even quicksort has too much overhead for tiny subarrays.</a:t>
            </a:r>
          </a:p>
          <a:p>
            <a:pPr lvl="1">
              <a:defRPr sz="1800">
                <a:uFillTx/>
              </a:defRPr>
            </a:pPr>
            <a:r>
              <a:rPr sz="2400" dirty="0">
                <a:uFill>
                  <a:solidFill/>
                </a:uFill>
              </a:rPr>
              <a:t>Cutoff to insertion sort for </a:t>
            </a:r>
            <a:r>
              <a:rPr lang="en-US" sz="2400" dirty="0">
                <a:uFill>
                  <a:solidFill/>
                </a:uFill>
                <a:latin typeface="Symbol"/>
                <a:ea typeface="Symbol"/>
                <a:cs typeface="Symbol"/>
                <a:sym typeface="Symbol"/>
              </a:rPr>
              <a:t>~</a:t>
            </a:r>
            <a:r>
              <a:rPr sz="2400" dirty="0">
                <a:uFill>
                  <a:solidFill/>
                </a:uFill>
              </a:rPr>
              <a:t> 10 items.</a:t>
            </a:r>
          </a:p>
        </p:txBody>
      </p:sp>
      <p:sp>
        <p:nvSpPr>
          <p:cNvPr id="359" name="Shape 359"/>
          <p:cNvSpPr/>
          <p:nvPr/>
        </p:nvSpPr>
        <p:spPr>
          <a:xfrm>
            <a:off x="2197099" y="3719884"/>
            <a:ext cx="8610601" cy="4508501"/>
          </a:xfrm>
          <a:prstGeom prst="rect">
            <a:avLst/>
          </a:prstGeom>
          <a:solidFill>
            <a:srgbClr val="CBCBCB"/>
          </a:solidFill>
          <a:ln w="12700">
            <a:round/>
          </a:ln>
          <a:extLst>
            <a:ext uri="{C572A759-6A51-4108-AA02-DFA0A04FC94B}">
              <ma14:wrappingTextBoxFlag xmlns:ma14="http://schemas.microsoft.com/office/mac/drawingml/2011/main" xmlns="" val="1"/>
            </a:ext>
          </a:extLst>
        </p:spPr>
        <p:txBody>
          <a:bodyPr lIns="254000" tIns="254000" rIns="254000" bIns="254000">
            <a:spAutoFit/>
          </a:bodyPr>
          <a:lstStyle/>
          <a:p>
            <a:pPr marL="7224" marR="7224" lvl="0">
              <a:lnSpc>
                <a:spcPct val="14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 private static void sort(Comparable[] a, int lo, int hi)</a:t>
            </a:r>
          </a:p>
          <a:p>
            <a:pPr marL="7224" marR="7224" lvl="0">
              <a:lnSpc>
                <a:spcPct val="14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 {</a:t>
            </a:r>
          </a:p>
          <a:p>
            <a:pPr marL="7224" marR="7224" lvl="0">
              <a:lnSpc>
                <a:spcPct val="14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    if (hi &lt;= lo + CUTOFF - 1)</a:t>
            </a:r>
          </a:p>
          <a:p>
            <a:pPr marL="7224" marR="7224" lvl="0">
              <a:lnSpc>
                <a:spcPct val="14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    {</a:t>
            </a:r>
          </a:p>
          <a:p>
            <a:pPr marL="7224" marR="7224" lvl="0">
              <a:lnSpc>
                <a:spcPct val="14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       Insertion.sort(a, lo, hi);</a:t>
            </a:r>
          </a:p>
          <a:p>
            <a:pPr marL="7224" marR="7224" lvl="0">
              <a:lnSpc>
                <a:spcPct val="14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       return;</a:t>
            </a:r>
          </a:p>
          <a:p>
            <a:pPr marL="7224" marR="7224" lvl="0">
              <a:lnSpc>
                <a:spcPct val="14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    }</a:t>
            </a:r>
          </a:p>
          <a:p>
            <a:pPr marL="7224" marR="7224" lvl="0">
              <a:lnSpc>
                <a:spcPct val="14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    int j = partition(a, lo, hi);</a:t>
            </a:r>
          </a:p>
          <a:p>
            <a:pPr marL="7224" marR="7224" lvl="0">
              <a:lnSpc>
                <a:spcPct val="14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    sort(a, lo, j-1);</a:t>
            </a:r>
          </a:p>
          <a:p>
            <a:pPr marL="7224" marR="7224" lvl="0">
              <a:lnSpc>
                <a:spcPct val="14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    sort(a, j+1, hi);</a:t>
            </a:r>
          </a:p>
          <a:p>
            <a:pPr marL="7224" marR="7224" lvl="0">
              <a:lnSpc>
                <a:spcPct val="14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 }</a:t>
            </a:r>
          </a:p>
        </p:txBody>
      </p:sp>
      <p:sp>
        <p:nvSpPr>
          <p:cNvPr id="360" name="Shape 360"/>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50</a:t>
            </a:fld>
            <a:endParaRPr sz="1200">
              <a:uFill>
                <a:solidFill/>
              </a:uFill>
            </a:endParaRPr>
          </a:p>
        </p:txBody>
      </p:sp>
      <p:sp>
        <p:nvSpPr>
          <p:cNvPr id="361" name="Shape 361"/>
          <p:cNvSpPr>
            <a:spLocks noGrp="1"/>
          </p:cNvSpPr>
          <p:nvPr>
            <p:ph type="title"/>
          </p:nvPr>
        </p:nvSpPr>
        <p:spPr>
          <a:prstGeom prst="rect">
            <a:avLst/>
          </a:prstGeom>
        </p:spPr>
        <p:txBody>
          <a:bodyPr/>
          <a:lstStyle/>
          <a:p>
            <a:pPr lvl="0">
              <a:defRPr sz="1800">
                <a:uFillTx/>
              </a:defRPr>
            </a:pPr>
            <a:r>
              <a:rPr sz="2800">
                <a:uFill>
                  <a:solidFill/>
                </a:uFill>
              </a:rPr>
              <a:t>Quicksort:  practical improvements</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Shape 365"/>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51</a:t>
            </a:fld>
            <a:endParaRPr sz="1200">
              <a:uFill>
                <a:solidFill/>
              </a:uFill>
            </a:endParaRPr>
          </a:p>
        </p:txBody>
      </p:sp>
      <p:sp>
        <p:nvSpPr>
          <p:cNvPr id="366" name="Shape 366"/>
          <p:cNvSpPr>
            <a:spLocks noGrp="1"/>
          </p:cNvSpPr>
          <p:nvPr>
            <p:ph type="title"/>
          </p:nvPr>
        </p:nvSpPr>
        <p:spPr>
          <a:prstGeom prst="rect">
            <a:avLst/>
          </a:prstGeom>
        </p:spPr>
        <p:txBody>
          <a:bodyPr/>
          <a:lstStyle/>
          <a:p>
            <a:pPr lvl="0">
              <a:defRPr sz="1800">
                <a:uFillTx/>
              </a:defRPr>
            </a:pPr>
            <a:r>
              <a:rPr sz="2800">
                <a:uFill>
                  <a:solidFill/>
                </a:uFill>
              </a:rPr>
              <a:t>Quicksort:  practical improvements</a:t>
            </a:r>
          </a:p>
        </p:txBody>
      </p:sp>
      <p:sp>
        <p:nvSpPr>
          <p:cNvPr id="367" name="Shape 367"/>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Median of sample.</a:t>
            </a:r>
          </a:p>
          <a:p>
            <a:pPr lvl="1">
              <a:defRPr sz="1800">
                <a:uFillTx/>
              </a:defRPr>
            </a:pPr>
            <a:r>
              <a:rPr sz="2400">
                <a:uFill>
                  <a:solidFill/>
                </a:uFill>
              </a:rPr>
              <a:t>Best choice of pivot item = median.</a:t>
            </a:r>
          </a:p>
          <a:p>
            <a:pPr lvl="1">
              <a:defRPr sz="1800">
                <a:uFillTx/>
              </a:defRPr>
            </a:pPr>
            <a:r>
              <a:rPr sz="2400">
                <a:uFill>
                  <a:solidFill/>
                </a:uFill>
              </a:rPr>
              <a:t>Estimate true median by taking median of sample.</a:t>
            </a:r>
          </a:p>
          <a:p>
            <a:pPr lvl="1">
              <a:defRPr sz="1800">
                <a:uFillTx/>
              </a:defRPr>
            </a:pPr>
            <a:r>
              <a:rPr sz="2400">
                <a:uFill>
                  <a:solidFill/>
                </a:uFill>
              </a:rPr>
              <a:t>Median-of-3 (random) items.</a:t>
            </a:r>
          </a:p>
        </p:txBody>
      </p:sp>
      <p:grpSp>
        <p:nvGrpSpPr>
          <p:cNvPr id="370" name="Group 370"/>
          <p:cNvGrpSpPr/>
          <p:nvPr/>
        </p:nvGrpSpPr>
        <p:grpSpPr>
          <a:xfrm>
            <a:off x="3741984" y="3238500"/>
            <a:ext cx="5918201" cy="1165861"/>
            <a:chOff x="0" y="0"/>
            <a:chExt cx="5918200" cy="1165860"/>
          </a:xfrm>
        </p:grpSpPr>
        <p:sp>
          <p:nvSpPr>
            <p:cNvPr id="368" name="Shape 368"/>
            <p:cNvSpPr/>
            <p:nvPr/>
          </p:nvSpPr>
          <p:spPr>
            <a:xfrm>
              <a:off x="0" y="492760"/>
              <a:ext cx="5918200" cy="6731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lvl="0">
                <a:defRPr sz="1800">
                  <a:solidFill>
                    <a:srgbClr val="000000"/>
                  </a:solidFill>
                  <a:uFillTx/>
                </a:defRPr>
              </a:pPr>
              <a:r>
                <a:rPr sz="1600">
                  <a:solidFill>
                    <a:srgbClr val="8D3124"/>
                  </a:solidFill>
                  <a:uFill>
                    <a:solidFill>
                      <a:srgbClr val="8D3124"/>
                    </a:solidFill>
                  </a:uFill>
                </a:rPr>
                <a:t>~  12/7   N ln N compares (14% less) </a:t>
              </a:r>
            </a:p>
            <a:p>
              <a:pPr lvl="0">
                <a:defRPr sz="1800">
                  <a:solidFill>
                    <a:srgbClr val="000000"/>
                  </a:solidFill>
                  <a:uFillTx/>
                </a:defRPr>
              </a:pPr>
              <a:r>
                <a:rPr sz="1600">
                  <a:solidFill>
                    <a:srgbClr val="8D3124"/>
                  </a:solidFill>
                  <a:uFill>
                    <a:solidFill>
                      <a:srgbClr val="8D3124"/>
                    </a:solidFill>
                  </a:uFill>
                </a:rPr>
                <a:t>~  12/35 N ln N exchanges (3% more)</a:t>
              </a:r>
            </a:p>
          </p:txBody>
        </p:sp>
        <p:sp>
          <p:nvSpPr>
            <p:cNvPr id="369" name="Shape 369"/>
            <p:cNvSpPr/>
            <p:nvPr/>
          </p:nvSpPr>
          <p:spPr>
            <a:xfrm>
              <a:off x="85777" y="0"/>
              <a:ext cx="297659" cy="347206"/>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pSp>
      <p:sp>
        <p:nvSpPr>
          <p:cNvPr id="371" name="Shape 371"/>
          <p:cNvSpPr/>
          <p:nvPr/>
        </p:nvSpPr>
        <p:spPr>
          <a:xfrm>
            <a:off x="2197099" y="4611371"/>
            <a:ext cx="8610601" cy="4508501"/>
          </a:xfrm>
          <a:prstGeom prst="rect">
            <a:avLst/>
          </a:prstGeom>
          <a:solidFill>
            <a:srgbClr val="CBCBCB"/>
          </a:solidFill>
          <a:ln w="12700">
            <a:round/>
          </a:ln>
          <a:extLst>
            <a:ext uri="{C572A759-6A51-4108-AA02-DFA0A04FC94B}">
              <ma14:wrappingTextBoxFlag xmlns:ma14="http://schemas.microsoft.com/office/mac/drawingml/2011/main" xmlns="" val="1"/>
            </a:ext>
          </a:extLst>
        </p:spPr>
        <p:txBody>
          <a:bodyPr lIns="254000" tIns="254000" rIns="254000" bIns="254000">
            <a:spAutoFit/>
          </a:bodyPr>
          <a:lstStyle/>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private static void sort(Comparable[] a, </a:t>
            </a:r>
            <a:r>
              <a:rPr dirty="0" err="1">
                <a:uFill>
                  <a:solidFill/>
                </a:uFill>
                <a:latin typeface="Lucida Sans Typewriter Regular"/>
                <a:ea typeface="Lucida Sans Typewriter Regular"/>
                <a:cs typeface="Lucida Sans Typewriter Regular"/>
                <a:sym typeface="Lucida Sans Typewriter Regular"/>
              </a:rPr>
              <a:t>int</a:t>
            </a:r>
            <a:r>
              <a:rPr dirty="0">
                <a:uFill>
                  <a:solidFill/>
                </a:uFill>
                <a:latin typeface="Lucida Sans Typewriter Regular"/>
                <a:ea typeface="Lucida Sans Typewriter Regular"/>
                <a:cs typeface="Lucida Sans Typewriter Regular"/>
                <a:sym typeface="Lucida Sans Typewriter Regular"/>
              </a:rPr>
              <a:t> lo, </a:t>
            </a:r>
            <a:r>
              <a:rPr dirty="0" err="1">
                <a:uFill>
                  <a:solidFill/>
                </a:uFill>
                <a:latin typeface="Lucida Sans Typewriter Regular"/>
                <a:ea typeface="Lucida Sans Typewriter Regular"/>
                <a:cs typeface="Lucida Sans Typewriter Regular"/>
                <a:sym typeface="Lucida Sans Typewriter Regular"/>
              </a:rPr>
              <a:t>int</a:t>
            </a:r>
            <a:r>
              <a:rPr dirty="0">
                <a:uFill>
                  <a:solidFill/>
                </a:uFill>
                <a:latin typeface="Lucida Sans Typewriter Regular"/>
                <a:ea typeface="Lucida Sans Typewriter Regular"/>
                <a:cs typeface="Lucida Sans Typewriter Regular"/>
                <a:sym typeface="Lucida Sans Typewriter Regular"/>
              </a:rPr>
              <a:t> hi)</a:t>
            </a: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a:t>
            </a: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if (hi &lt;= lo) return;</a:t>
            </a:r>
          </a:p>
          <a:p>
            <a:pPr marL="7224" marR="7224" lvl="0">
              <a:lnSpc>
                <a:spcPct val="140000"/>
              </a:lnSpc>
              <a:defRPr sz="1800">
                <a:solidFill>
                  <a:srgbClr val="000000"/>
                </a:solidFill>
                <a:uFillTx/>
              </a:defRPr>
            </a:pPr>
            <a:endParaRPr dirty="0">
              <a:uFill>
                <a:solidFill/>
              </a:uFill>
              <a:latin typeface="Lucida Sans Typewriter Regular"/>
              <a:ea typeface="Lucida Sans Typewriter Regular"/>
              <a:cs typeface="Lucida Sans Typewriter Regular"/>
              <a:sym typeface="Lucida Sans Typewriter Regular"/>
            </a:endParaRP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a:t>
            </a:r>
            <a:r>
              <a:rPr dirty="0" err="1">
                <a:uFill>
                  <a:solidFill/>
                </a:uFill>
                <a:latin typeface="Lucida Sans Typewriter Regular"/>
                <a:ea typeface="Lucida Sans Typewriter Regular"/>
                <a:cs typeface="Lucida Sans Typewriter Regular"/>
                <a:sym typeface="Lucida Sans Typewriter Regular"/>
              </a:rPr>
              <a:t>int</a:t>
            </a:r>
            <a:r>
              <a:rPr dirty="0">
                <a:uFill>
                  <a:solidFill/>
                </a:uFill>
                <a:latin typeface="Lucida Sans Typewriter Regular"/>
                <a:ea typeface="Lucida Sans Typewriter Regular"/>
                <a:cs typeface="Lucida Sans Typewriter Regular"/>
                <a:sym typeface="Lucida Sans Typewriter Regular"/>
              </a:rPr>
              <a:t> median = medianOf3(a, lo, lo + (hi - lo)/2, hi);</a:t>
            </a: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swap(a, lo, median);</a:t>
            </a:r>
          </a:p>
          <a:p>
            <a:pPr marL="7224" marR="7224" lvl="0">
              <a:lnSpc>
                <a:spcPct val="140000"/>
              </a:lnSpc>
              <a:defRPr sz="1800">
                <a:solidFill>
                  <a:srgbClr val="000000"/>
                </a:solidFill>
                <a:uFillTx/>
              </a:defRPr>
            </a:pPr>
            <a:endParaRPr dirty="0">
              <a:uFill>
                <a:solidFill/>
              </a:uFill>
              <a:latin typeface="Lucida Sans Typewriter Regular"/>
              <a:ea typeface="Lucida Sans Typewriter Regular"/>
              <a:cs typeface="Lucida Sans Typewriter Regular"/>
              <a:sym typeface="Lucida Sans Typewriter Regular"/>
            </a:endParaRP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a:t>
            </a:r>
            <a:r>
              <a:rPr dirty="0" err="1">
                <a:uFill>
                  <a:solidFill/>
                </a:uFill>
                <a:latin typeface="Lucida Sans Typewriter Regular"/>
                <a:ea typeface="Lucida Sans Typewriter Regular"/>
                <a:cs typeface="Lucida Sans Typewriter Regular"/>
                <a:sym typeface="Lucida Sans Typewriter Regular"/>
              </a:rPr>
              <a:t>int</a:t>
            </a:r>
            <a:r>
              <a:rPr dirty="0">
                <a:uFill>
                  <a:solidFill/>
                </a:uFill>
                <a:latin typeface="Lucida Sans Typewriter Regular"/>
                <a:ea typeface="Lucida Sans Typewriter Regular"/>
                <a:cs typeface="Lucida Sans Typewriter Regular"/>
                <a:sym typeface="Lucida Sans Typewriter Regular"/>
              </a:rPr>
              <a:t> j = partition(a, lo, hi);</a:t>
            </a: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sort(a, lo, j-1);</a:t>
            </a: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sort(a, j+1, hi);</a:t>
            </a: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6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3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367">
                                            <p:txEl>
                                              <p:pRg st="3" end="3"/>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2" nodeType="afterEffect">
                                  <p:stCondLst>
                                    <p:cond delay="0"/>
                                  </p:stCondLst>
                                  <p:iterate>
                                    <p:tmAbs val="0"/>
                                  </p:iterate>
                                  <p:childTnLst>
                                    <p:set>
                                      <p:cBhvr>
                                        <p:cTn id="17" fill="hold"/>
                                        <p:tgtEl>
                                          <p:spTgt spid="37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3" nodeType="clickEffect">
                                  <p:stCondLst>
                                    <p:cond delay="0"/>
                                  </p:stCondLst>
                                  <p:iterate>
                                    <p:tmAbs val="0"/>
                                  </p:iterate>
                                  <p:childTnLst>
                                    <p:set>
                                      <p:cBhvr>
                                        <p:cTn id="21" fill="hold"/>
                                        <p:tgtEl>
                                          <p:spTgt spid="3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7" grpId="1" build="p" bldLvl="5" animBg="1" advAuto="0"/>
      <p:bldP spid="370" grpId="3" animBg="1" advAuto="0"/>
      <p:bldP spid="371" grpId="2" animBg="1" advAuto="0"/>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5" name="Shape 375"/>
          <p:cNvSpPr>
            <a:spLocks noGrp="1"/>
          </p:cNvSpPr>
          <p:nvPr>
            <p:ph type="title"/>
          </p:nvPr>
        </p:nvSpPr>
        <p:spPr>
          <a:prstGeom prst="rect">
            <a:avLst/>
          </a:prstGeom>
        </p:spPr>
        <p:txBody>
          <a:bodyPr/>
          <a:lstStyle/>
          <a:p>
            <a:pPr lvl="0">
              <a:defRPr sz="1800">
                <a:uFillTx/>
              </a:defRPr>
            </a:pPr>
            <a:r>
              <a:rPr sz="2800">
                <a:uFill>
                  <a:solidFill/>
                </a:uFill>
              </a:rPr>
              <a:t>Quicksort with median-of-3 and cutoff to insertion sort:  visualization</a:t>
            </a:r>
          </a:p>
        </p:txBody>
      </p:sp>
      <p:sp>
        <p:nvSpPr>
          <p:cNvPr id="376" name="Shape 376"/>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52</a:t>
            </a:fld>
            <a:endParaRPr sz="1200">
              <a:uFill>
                <a:solidFill/>
              </a:uFill>
            </a:endParaRPr>
          </a:p>
        </p:txBody>
      </p:sp>
      <p:pic>
        <p:nvPicPr>
          <p:cNvPr id="377" name="QuickBars.pdf"/>
          <p:cNvPicPr/>
          <p:nvPr/>
        </p:nvPicPr>
        <p:blipFill>
          <a:blip r:embed="rId3"/>
          <a:srcRect b="6067"/>
          <a:stretch>
            <a:fillRect/>
          </a:stretch>
        </p:blipFill>
        <p:spPr>
          <a:xfrm>
            <a:off x="3452522" y="1653712"/>
            <a:ext cx="5922748" cy="7746505"/>
          </a:xfrm>
          <a:prstGeom prst="rect">
            <a:avLst/>
          </a:prstGeom>
          <a:ln w="12700">
            <a:round/>
          </a:ln>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81" name="endpapers.pdf"/>
          <p:cNvPicPr/>
          <p:nvPr/>
        </p:nvPicPr>
        <p:blipFill>
          <a:blip r:embed="rId2">
            <a:alphaModFix amt="20000"/>
          </a:blip>
          <a:srcRect l="24870" t="6296" r="16541" b="31489"/>
          <a:stretch>
            <a:fillRect/>
          </a:stretch>
        </p:blipFill>
        <p:spPr>
          <a:xfrm rot="16200000">
            <a:off x="1612899" y="-1612901"/>
            <a:ext cx="9779002" cy="13004801"/>
          </a:xfrm>
          <a:prstGeom prst="rect">
            <a:avLst/>
          </a:prstGeom>
          <a:ln w="12700">
            <a:round/>
          </a:ln>
        </p:spPr>
      </p:pic>
      <p:sp>
        <p:nvSpPr>
          <p:cNvPr id="382" name="Shape 382"/>
          <p:cNvSpPr/>
          <p:nvPr/>
        </p:nvSpPr>
        <p:spPr>
          <a:xfrm>
            <a:off x="660063" y="7467600"/>
            <a:ext cx="3657601" cy="2794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ctr">
              <a:lnSpc>
                <a:spcPts val="2300"/>
              </a:lnSpc>
              <a:defRPr sz="1400" b="1" spc="154">
                <a:solidFill>
                  <a:srgbClr val="000000"/>
                </a:solidFill>
                <a:uFill>
                  <a:solidFill>
                    <a:srgbClr val="000000"/>
                  </a:solidFill>
                </a:uFill>
                <a:latin typeface="Lucida Grande"/>
                <a:ea typeface="Lucida Grande"/>
                <a:cs typeface="Lucida Grande"/>
                <a:sym typeface="Lucida Grande"/>
                <a:hlinkClick r:id="rId3"/>
              </a:defRPr>
            </a:lvl1pPr>
          </a:lstStyle>
          <a:p>
            <a:pPr lvl="0">
              <a:defRPr sz="1800" b="0" spc="0">
                <a:uFillTx/>
              </a:defRPr>
            </a:pPr>
            <a:r>
              <a:rPr sz="1400" b="1" spc="154">
                <a:uFill>
                  <a:solidFill/>
                </a:uFill>
                <a:hlinkClick r:id="rId3"/>
              </a:rPr>
              <a:t>http://algs4.cs.princeton.edu</a:t>
            </a:r>
          </a:p>
        </p:txBody>
      </p:sp>
      <p:sp>
        <p:nvSpPr>
          <p:cNvPr id="383" name="Shape 383"/>
          <p:cNvSpPr/>
          <p:nvPr/>
        </p:nvSpPr>
        <p:spPr>
          <a:xfrm>
            <a:off x="5638756" y="4000501"/>
            <a:ext cx="6516025" cy="1"/>
          </a:xfrm>
          <a:prstGeom prst="line">
            <a:avLst/>
          </a:prstGeom>
          <a:ln w="19050">
            <a:solidFill/>
            <a:round/>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pic>
        <p:nvPicPr>
          <p:cNvPr id="384" name="cover-gray2.pdf"/>
          <p:cNvPicPr/>
          <p:nvPr/>
        </p:nvPicPr>
        <p:blipFill>
          <a:blip r:embed="rId4"/>
          <a:stretch>
            <a:fillRect/>
          </a:stretch>
        </p:blipFill>
        <p:spPr>
          <a:xfrm>
            <a:off x="863600" y="3365500"/>
            <a:ext cx="3263900" cy="4093706"/>
          </a:xfrm>
          <a:prstGeom prst="rect">
            <a:avLst/>
          </a:prstGeom>
          <a:ln w="12700">
            <a:round/>
          </a:ln>
        </p:spPr>
      </p:pic>
      <p:sp>
        <p:nvSpPr>
          <p:cNvPr id="385" name="Shape 385"/>
          <p:cNvSpPr>
            <a:spLocks noGrp="1"/>
          </p:cNvSpPr>
          <p:nvPr>
            <p:ph type="body" idx="1"/>
          </p:nvPr>
        </p:nvSpPr>
        <p:spPr>
          <a:prstGeom prst="rect">
            <a:avLst/>
          </a:prstGeom>
        </p:spPr>
        <p:txBody>
          <a:bodyPr/>
          <a:lstStyle/>
          <a:p>
            <a:pPr lvl="1">
              <a:defRPr sz="1800" i="0">
                <a:uFillTx/>
              </a:defRPr>
            </a:pPr>
            <a:r>
              <a:rPr sz="3000" i="1">
                <a:uFill>
                  <a:solidFill/>
                </a:uFill>
              </a:rPr>
              <a:t>quicksort</a:t>
            </a:r>
          </a:p>
          <a:p>
            <a:pPr lvl="0">
              <a:defRPr sz="1800" i="0">
                <a:solidFill>
                  <a:srgbClr val="000000"/>
                </a:solidFill>
                <a:uFillTx/>
              </a:defRPr>
            </a:pPr>
            <a:r>
              <a:rPr sz="3000" i="1">
                <a:solidFill>
                  <a:srgbClr val="BABABA"/>
                </a:solidFill>
                <a:uFill>
                  <a:solidFill>
                    <a:srgbClr val="BABABA"/>
                  </a:solidFill>
                </a:uFill>
              </a:rPr>
              <a:t>selection</a:t>
            </a:r>
          </a:p>
          <a:p>
            <a:pPr lvl="0">
              <a:defRPr sz="1800" i="0">
                <a:solidFill>
                  <a:srgbClr val="000000"/>
                </a:solidFill>
                <a:uFillTx/>
              </a:defRPr>
            </a:pPr>
            <a:r>
              <a:rPr sz="3000" i="1">
                <a:solidFill>
                  <a:srgbClr val="BABABA"/>
                </a:solidFill>
                <a:uFill>
                  <a:solidFill>
                    <a:srgbClr val="BABABA"/>
                  </a:solidFill>
                </a:uFill>
              </a:rPr>
              <a:t>duplicate keys</a:t>
            </a:r>
          </a:p>
          <a:p>
            <a:pPr lvl="0">
              <a:defRPr sz="1800" i="0">
                <a:solidFill>
                  <a:srgbClr val="000000"/>
                </a:solidFill>
                <a:uFillTx/>
              </a:defRPr>
            </a:pPr>
            <a:r>
              <a:rPr sz="3000" i="1">
                <a:solidFill>
                  <a:srgbClr val="BABABA"/>
                </a:solidFill>
                <a:uFill>
                  <a:solidFill>
                    <a:srgbClr val="BABABA"/>
                  </a:solidFill>
                </a:uFill>
              </a:rPr>
              <a:t>system sorts</a:t>
            </a:r>
          </a:p>
        </p:txBody>
      </p:sp>
      <p:sp>
        <p:nvSpPr>
          <p:cNvPr id="386" name="Shape 386"/>
          <p:cNvSpPr>
            <a:spLocks noGrp="1"/>
          </p:cNvSpPr>
          <p:nvPr>
            <p:ph type="title"/>
          </p:nvPr>
        </p:nvSpPr>
        <p:spPr>
          <a:prstGeom prst="rect">
            <a:avLst/>
          </a:prstGeom>
        </p:spPr>
        <p:txBody>
          <a:bodyPr/>
          <a:lstStyle/>
          <a:p>
            <a:pPr lvl="0">
              <a:defRPr sz="1800" b="0" cap="none" spc="0">
                <a:uFillTx/>
              </a:defRPr>
            </a:pPr>
            <a:r>
              <a:rPr sz="3750" b="1" cap="small" spc="150">
                <a:uFill>
                  <a:solidFill/>
                </a:uFill>
              </a:rPr>
              <a:t>2.3  Quicksort</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88" name="endpapers.pdf"/>
          <p:cNvPicPr/>
          <p:nvPr/>
        </p:nvPicPr>
        <p:blipFill>
          <a:blip r:embed="rId2">
            <a:alphaModFix amt="20000"/>
          </a:blip>
          <a:srcRect l="24870" t="6296" r="16541" b="31489"/>
          <a:stretch>
            <a:fillRect/>
          </a:stretch>
        </p:blipFill>
        <p:spPr>
          <a:xfrm rot="16200000">
            <a:off x="1612899" y="-1612901"/>
            <a:ext cx="9779002" cy="13004801"/>
          </a:xfrm>
          <a:prstGeom prst="rect">
            <a:avLst/>
          </a:prstGeom>
          <a:ln w="12700">
            <a:round/>
          </a:ln>
        </p:spPr>
      </p:pic>
      <p:sp>
        <p:nvSpPr>
          <p:cNvPr id="389" name="Shape 389"/>
          <p:cNvSpPr/>
          <p:nvPr/>
        </p:nvSpPr>
        <p:spPr>
          <a:xfrm>
            <a:off x="660063" y="7467600"/>
            <a:ext cx="3657601" cy="2794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ctr">
              <a:lnSpc>
                <a:spcPts val="2300"/>
              </a:lnSpc>
              <a:defRPr sz="1400" b="1" spc="154">
                <a:solidFill>
                  <a:srgbClr val="000000"/>
                </a:solidFill>
                <a:uFill>
                  <a:solidFill>
                    <a:srgbClr val="000000"/>
                  </a:solidFill>
                </a:uFill>
                <a:latin typeface="Lucida Grande"/>
                <a:ea typeface="Lucida Grande"/>
                <a:cs typeface="Lucida Grande"/>
                <a:sym typeface="Lucida Grande"/>
                <a:hlinkClick r:id="rId3"/>
              </a:defRPr>
            </a:lvl1pPr>
          </a:lstStyle>
          <a:p>
            <a:pPr lvl="0">
              <a:defRPr sz="1800" b="0" spc="0">
                <a:uFillTx/>
              </a:defRPr>
            </a:pPr>
            <a:r>
              <a:rPr sz="1400" b="1" spc="154">
                <a:uFill>
                  <a:solidFill/>
                </a:uFill>
                <a:hlinkClick r:id="rId3"/>
              </a:rPr>
              <a:t>http://algs4.cs.princeton.edu</a:t>
            </a:r>
          </a:p>
        </p:txBody>
      </p:sp>
      <p:sp>
        <p:nvSpPr>
          <p:cNvPr id="390" name="Shape 390"/>
          <p:cNvSpPr/>
          <p:nvPr/>
        </p:nvSpPr>
        <p:spPr>
          <a:xfrm>
            <a:off x="5638756" y="4000501"/>
            <a:ext cx="6516025" cy="1"/>
          </a:xfrm>
          <a:prstGeom prst="line">
            <a:avLst/>
          </a:prstGeom>
          <a:ln w="19050">
            <a:solidFill/>
            <a:round/>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pic>
        <p:nvPicPr>
          <p:cNvPr id="391" name="cover-gray2.pdf"/>
          <p:cNvPicPr/>
          <p:nvPr/>
        </p:nvPicPr>
        <p:blipFill>
          <a:blip r:embed="rId4"/>
          <a:stretch>
            <a:fillRect/>
          </a:stretch>
        </p:blipFill>
        <p:spPr>
          <a:xfrm>
            <a:off x="863600" y="3365500"/>
            <a:ext cx="3263900" cy="4093706"/>
          </a:xfrm>
          <a:prstGeom prst="rect">
            <a:avLst/>
          </a:prstGeom>
          <a:ln w="12700">
            <a:round/>
          </a:ln>
        </p:spPr>
      </p:pic>
      <p:sp>
        <p:nvSpPr>
          <p:cNvPr id="392" name="Shape 392"/>
          <p:cNvSpPr>
            <a:spLocks noGrp="1"/>
          </p:cNvSpPr>
          <p:nvPr>
            <p:ph type="body" idx="1"/>
          </p:nvPr>
        </p:nvSpPr>
        <p:spPr>
          <a:prstGeom prst="rect">
            <a:avLst/>
          </a:prstGeom>
        </p:spPr>
        <p:txBody>
          <a:bodyPr/>
          <a:lstStyle/>
          <a:p>
            <a:pPr lvl="0">
              <a:defRPr sz="1800" i="0">
                <a:solidFill>
                  <a:srgbClr val="000000"/>
                </a:solidFill>
                <a:uFillTx/>
              </a:defRPr>
            </a:pPr>
            <a:r>
              <a:rPr sz="3000" i="1">
                <a:solidFill>
                  <a:srgbClr val="BABABA"/>
                </a:solidFill>
                <a:uFill>
                  <a:solidFill>
                    <a:srgbClr val="BABABA"/>
                  </a:solidFill>
                </a:uFill>
              </a:rPr>
              <a:t>quicksort</a:t>
            </a:r>
          </a:p>
          <a:p>
            <a:pPr lvl="1">
              <a:defRPr sz="1800" i="0">
                <a:uFillTx/>
              </a:defRPr>
            </a:pPr>
            <a:r>
              <a:rPr sz="3000" i="1">
                <a:uFill>
                  <a:solidFill/>
                </a:uFill>
              </a:rPr>
              <a:t>selection</a:t>
            </a:r>
          </a:p>
          <a:p>
            <a:pPr lvl="0">
              <a:defRPr sz="1800" i="0">
                <a:solidFill>
                  <a:srgbClr val="000000"/>
                </a:solidFill>
                <a:uFillTx/>
              </a:defRPr>
            </a:pPr>
            <a:r>
              <a:rPr sz="3000" i="1">
                <a:solidFill>
                  <a:srgbClr val="BABABA"/>
                </a:solidFill>
                <a:uFill>
                  <a:solidFill>
                    <a:srgbClr val="BABABA"/>
                  </a:solidFill>
                </a:uFill>
              </a:rPr>
              <a:t>duplicate keys</a:t>
            </a:r>
          </a:p>
          <a:p>
            <a:pPr lvl="0">
              <a:defRPr sz="1800" i="0">
                <a:solidFill>
                  <a:srgbClr val="000000"/>
                </a:solidFill>
                <a:uFillTx/>
              </a:defRPr>
            </a:pPr>
            <a:r>
              <a:rPr sz="3000" i="1">
                <a:solidFill>
                  <a:srgbClr val="BABABA"/>
                </a:solidFill>
                <a:uFill>
                  <a:solidFill>
                    <a:srgbClr val="BABABA"/>
                  </a:solidFill>
                </a:uFill>
              </a:rPr>
              <a:t>system sorts</a:t>
            </a:r>
          </a:p>
        </p:txBody>
      </p:sp>
      <p:sp>
        <p:nvSpPr>
          <p:cNvPr id="393" name="Shape 393"/>
          <p:cNvSpPr>
            <a:spLocks noGrp="1"/>
          </p:cNvSpPr>
          <p:nvPr>
            <p:ph type="title"/>
          </p:nvPr>
        </p:nvSpPr>
        <p:spPr>
          <a:prstGeom prst="rect">
            <a:avLst/>
          </a:prstGeom>
        </p:spPr>
        <p:txBody>
          <a:bodyPr/>
          <a:lstStyle/>
          <a:p>
            <a:pPr lvl="0">
              <a:defRPr sz="1800" b="0" cap="none" spc="0">
                <a:uFillTx/>
              </a:defRPr>
            </a:pPr>
            <a:r>
              <a:rPr sz="3750" b="1" cap="small" spc="150">
                <a:uFill>
                  <a:solidFill/>
                </a:uFill>
              </a:rPr>
              <a:t>2.3  Quicksort</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5" name="Shape 395"/>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55</a:t>
            </a:fld>
            <a:endParaRPr sz="1200">
              <a:uFill>
                <a:solidFill/>
              </a:uFill>
            </a:endParaRPr>
          </a:p>
        </p:txBody>
      </p:sp>
      <p:sp>
        <p:nvSpPr>
          <p:cNvPr id="396" name="Shape 396"/>
          <p:cNvSpPr>
            <a:spLocks noGrp="1"/>
          </p:cNvSpPr>
          <p:nvPr>
            <p:ph type="title"/>
          </p:nvPr>
        </p:nvSpPr>
        <p:spPr>
          <a:prstGeom prst="rect">
            <a:avLst/>
          </a:prstGeom>
        </p:spPr>
        <p:txBody>
          <a:bodyPr/>
          <a:lstStyle/>
          <a:p>
            <a:pPr lvl="0">
              <a:defRPr sz="1800">
                <a:uFillTx/>
              </a:defRPr>
            </a:pPr>
            <a:r>
              <a:rPr sz="2800">
                <a:uFill>
                  <a:solidFill/>
                </a:uFill>
              </a:rPr>
              <a:t>Selection</a:t>
            </a:r>
          </a:p>
        </p:txBody>
      </p:sp>
      <p:sp>
        <p:nvSpPr>
          <p:cNvPr id="397" name="Shape 397"/>
          <p:cNvSpPr>
            <a:spLocks noGrp="1"/>
          </p:cNvSpPr>
          <p:nvPr>
            <p:ph type="body" idx="1"/>
          </p:nvPr>
        </p:nvSpPr>
        <p:spPr>
          <a:xfrm>
            <a:off x="800100" y="1257300"/>
            <a:ext cx="11379200" cy="8128000"/>
          </a:xfrm>
          <a:prstGeom prst="rect">
            <a:avLst/>
          </a:prstGeom>
        </p:spPr>
        <p:txBody>
          <a:bodyPr/>
          <a:lstStyle/>
          <a:p>
            <a:pPr lvl="0">
              <a:defRPr sz="1800">
                <a:solidFill>
                  <a:srgbClr val="000000"/>
                </a:solidFill>
                <a:uFillTx/>
              </a:defRPr>
            </a:pPr>
            <a:r>
              <a:rPr sz="2400">
                <a:solidFill>
                  <a:srgbClr val="005493"/>
                </a:solidFill>
                <a:uFill>
                  <a:solidFill/>
                </a:uFill>
              </a:rPr>
              <a:t>Goal.  </a:t>
            </a:r>
            <a:r>
              <a:rPr sz="2400">
                <a:uFill>
                  <a:solidFill/>
                </a:uFill>
              </a:rPr>
              <a:t>Given an array of </a:t>
            </a:r>
            <a:r>
              <a:rPr sz="2400" i="1">
                <a:uFill>
                  <a:solidFill>
                    <a:srgbClr val="0048AA"/>
                  </a:solidFill>
                </a:uFill>
                <a:latin typeface="Times New Roman"/>
                <a:ea typeface="Times New Roman"/>
                <a:cs typeface="Times New Roman"/>
                <a:sym typeface="Times New Roman"/>
              </a:rPr>
              <a:t>N</a:t>
            </a:r>
            <a:r>
              <a:rPr sz="2400">
                <a:uFill>
                  <a:solidFill/>
                </a:uFill>
              </a:rPr>
              <a:t> items, find the </a:t>
            </a:r>
            <a:r>
              <a:rPr sz="2400" i="1">
                <a:uFill>
                  <a:solidFill/>
                </a:uFill>
                <a:latin typeface="Times New Roman"/>
                <a:ea typeface="Times New Roman"/>
                <a:cs typeface="Times New Roman"/>
                <a:sym typeface="Times New Roman"/>
              </a:rPr>
              <a:t>k</a:t>
            </a:r>
            <a:r>
              <a:rPr sz="2400" i="1" baseline="30500">
                <a:uFill>
                  <a:solidFill/>
                </a:uFill>
                <a:latin typeface="Times New Roman"/>
                <a:ea typeface="Times New Roman"/>
                <a:cs typeface="Times New Roman"/>
                <a:sym typeface="Times New Roman"/>
              </a:rPr>
              <a:t>th</a:t>
            </a:r>
            <a:r>
              <a:rPr sz="2400">
                <a:uFill>
                  <a:solidFill/>
                </a:uFill>
              </a:rPr>
              <a:t> smallest item.</a:t>
            </a:r>
          </a:p>
          <a:p>
            <a:pPr lvl="0">
              <a:defRPr sz="1800">
                <a:solidFill>
                  <a:srgbClr val="000000"/>
                </a:solidFill>
                <a:uFillTx/>
              </a:defRPr>
            </a:pPr>
            <a:r>
              <a:rPr sz="2400">
                <a:solidFill>
                  <a:srgbClr val="005493"/>
                </a:solidFill>
                <a:uFill>
                  <a:solidFill>
                    <a:srgbClr val="0048AA"/>
                  </a:solidFill>
                </a:uFill>
              </a:rPr>
              <a:t>Ex.  </a:t>
            </a:r>
            <a:r>
              <a:rPr sz="2400">
                <a:uFill>
                  <a:solidFill>
                    <a:srgbClr val="0048AA"/>
                  </a:solidFill>
                </a:uFill>
              </a:rPr>
              <a:t>Min </a:t>
            </a:r>
            <a:r>
              <a:rPr sz="2400">
                <a:uFill>
                  <a:solidFill>
                    <a:srgbClr val="0048AA"/>
                  </a:solidFill>
                </a:uFill>
                <a:latin typeface="Times New Roman"/>
                <a:ea typeface="Times New Roman"/>
                <a:cs typeface="Times New Roman"/>
                <a:sym typeface="Times New Roman"/>
              </a:rPr>
              <a:t>(</a:t>
            </a:r>
            <a:r>
              <a:rPr sz="2400" i="1">
                <a:uFill>
                  <a:solidFill>
                    <a:srgbClr val="0048AA"/>
                  </a:solidFill>
                </a:uFill>
                <a:latin typeface="Times New Roman"/>
                <a:ea typeface="Times New Roman"/>
                <a:cs typeface="Times New Roman"/>
                <a:sym typeface="Times New Roman"/>
              </a:rPr>
              <a:t>k</a:t>
            </a:r>
            <a:r>
              <a:rPr sz="2400">
                <a:uFill>
                  <a:solidFill>
                    <a:srgbClr val="0048AA"/>
                  </a:solidFill>
                </a:uFill>
                <a:latin typeface="Times New Roman"/>
                <a:ea typeface="Times New Roman"/>
                <a:cs typeface="Times New Roman"/>
                <a:sym typeface="Times New Roman"/>
              </a:rPr>
              <a:t> = 0)</a:t>
            </a:r>
            <a:r>
              <a:rPr sz="2400">
                <a:uFill>
                  <a:solidFill>
                    <a:srgbClr val="0048AA"/>
                  </a:solidFill>
                </a:uFill>
              </a:rPr>
              <a:t>, max </a:t>
            </a:r>
            <a:r>
              <a:rPr sz="2400">
                <a:uFill>
                  <a:solidFill>
                    <a:srgbClr val="0048AA"/>
                  </a:solidFill>
                </a:uFill>
                <a:latin typeface="Times New Roman"/>
                <a:ea typeface="Times New Roman"/>
                <a:cs typeface="Times New Roman"/>
                <a:sym typeface="Times New Roman"/>
              </a:rPr>
              <a:t>(</a:t>
            </a:r>
            <a:r>
              <a:rPr sz="2400" i="1">
                <a:uFill>
                  <a:solidFill>
                    <a:srgbClr val="0048AA"/>
                  </a:solidFill>
                </a:uFill>
                <a:latin typeface="Times New Roman"/>
                <a:ea typeface="Times New Roman"/>
                <a:cs typeface="Times New Roman"/>
                <a:sym typeface="Times New Roman"/>
              </a:rPr>
              <a:t>k</a:t>
            </a:r>
            <a:r>
              <a:rPr sz="2400">
                <a:uFill>
                  <a:solidFill>
                    <a:srgbClr val="0048AA"/>
                  </a:solidFill>
                </a:uFill>
                <a:latin typeface="Times New Roman"/>
                <a:ea typeface="Times New Roman"/>
                <a:cs typeface="Times New Roman"/>
                <a:sym typeface="Times New Roman"/>
              </a:rPr>
              <a:t> = </a:t>
            </a:r>
            <a:r>
              <a:rPr sz="2400" i="1">
                <a:uFill>
                  <a:solidFill>
                    <a:srgbClr val="0048AA"/>
                  </a:solidFill>
                </a:uFill>
                <a:latin typeface="Times New Roman"/>
                <a:ea typeface="Times New Roman"/>
                <a:cs typeface="Times New Roman"/>
                <a:sym typeface="Times New Roman"/>
              </a:rPr>
              <a:t>N </a:t>
            </a:r>
            <a:r>
              <a:rPr sz="2400">
                <a:uFill>
                  <a:solidFill>
                    <a:srgbClr val="0048AA"/>
                  </a:solidFill>
                </a:uFill>
                <a:latin typeface="Symbol"/>
                <a:ea typeface="Symbol"/>
                <a:cs typeface="Symbol"/>
                <a:sym typeface="Symbol"/>
              </a:rPr>
              <a:t>-</a:t>
            </a:r>
            <a:r>
              <a:rPr sz="2400" baseline="31999">
                <a:uFill>
                  <a:solidFill>
                    <a:srgbClr val="0048AA"/>
                  </a:solidFill>
                </a:uFill>
                <a:latin typeface="Symbol"/>
                <a:ea typeface="Symbol"/>
                <a:cs typeface="Symbol"/>
                <a:sym typeface="Symbol"/>
              </a:rPr>
              <a:t> </a:t>
            </a:r>
            <a:r>
              <a:rPr sz="2400">
                <a:uFill>
                  <a:solidFill>
                    <a:srgbClr val="0048AA"/>
                  </a:solidFill>
                </a:uFill>
                <a:latin typeface="Times New Roman"/>
                <a:ea typeface="Times New Roman"/>
                <a:cs typeface="Times New Roman"/>
                <a:sym typeface="Times New Roman"/>
              </a:rPr>
              <a:t>1)</a:t>
            </a:r>
            <a:r>
              <a:rPr sz="2400">
                <a:uFill>
                  <a:solidFill>
                    <a:srgbClr val="0048AA"/>
                  </a:solidFill>
                </a:uFill>
              </a:rPr>
              <a:t>, median </a:t>
            </a:r>
            <a:r>
              <a:rPr sz="2400">
                <a:uFill>
                  <a:solidFill>
                    <a:srgbClr val="0048AA"/>
                  </a:solidFill>
                </a:uFill>
                <a:latin typeface="Times New Roman"/>
                <a:ea typeface="Times New Roman"/>
                <a:cs typeface="Times New Roman"/>
                <a:sym typeface="Times New Roman"/>
              </a:rPr>
              <a:t>(</a:t>
            </a:r>
            <a:r>
              <a:rPr sz="2400" i="1">
                <a:uFill>
                  <a:solidFill>
                    <a:srgbClr val="0048AA"/>
                  </a:solidFill>
                </a:uFill>
                <a:latin typeface="Times New Roman"/>
                <a:ea typeface="Times New Roman"/>
                <a:cs typeface="Times New Roman"/>
                <a:sym typeface="Times New Roman"/>
              </a:rPr>
              <a:t>k</a:t>
            </a:r>
            <a:r>
              <a:rPr sz="2400">
                <a:uFill>
                  <a:solidFill>
                    <a:srgbClr val="0048AA"/>
                  </a:solidFill>
                </a:uFill>
                <a:latin typeface="Times New Roman"/>
                <a:ea typeface="Times New Roman"/>
                <a:cs typeface="Times New Roman"/>
                <a:sym typeface="Times New Roman"/>
              </a:rPr>
              <a:t> = </a:t>
            </a:r>
            <a:r>
              <a:rPr sz="2400" i="1">
                <a:uFill>
                  <a:solidFill>
                    <a:srgbClr val="0048AA"/>
                  </a:solidFill>
                </a:uFill>
                <a:latin typeface="Times New Roman"/>
                <a:ea typeface="Times New Roman"/>
                <a:cs typeface="Times New Roman"/>
                <a:sym typeface="Times New Roman"/>
              </a:rPr>
              <a:t>N</a:t>
            </a:r>
            <a:r>
              <a:rPr sz="2400" i="1" baseline="-5999">
                <a:uFill>
                  <a:solidFill>
                    <a:srgbClr val="0048AA"/>
                  </a:solidFill>
                </a:uFill>
                <a:latin typeface="Times New Roman"/>
                <a:ea typeface="Times New Roman"/>
                <a:cs typeface="Times New Roman"/>
                <a:sym typeface="Times New Roman"/>
              </a:rPr>
              <a:t> </a:t>
            </a:r>
            <a:r>
              <a:rPr sz="2400">
                <a:uFill>
                  <a:solidFill>
                    <a:srgbClr val="0048AA"/>
                  </a:solidFill>
                </a:uFill>
                <a:latin typeface="Times New Roman"/>
                <a:ea typeface="Times New Roman"/>
                <a:cs typeface="Times New Roman"/>
                <a:sym typeface="Times New Roman"/>
              </a:rPr>
              <a:t>/</a:t>
            </a:r>
            <a:r>
              <a:rPr sz="2400" i="1" baseline="-5999">
                <a:uFill>
                  <a:solidFill>
                    <a:srgbClr val="0048AA"/>
                  </a:solidFill>
                </a:uFill>
                <a:latin typeface="Times New Roman"/>
                <a:ea typeface="Times New Roman"/>
                <a:cs typeface="Times New Roman"/>
                <a:sym typeface="Times New Roman"/>
              </a:rPr>
              <a:t> </a:t>
            </a:r>
            <a:r>
              <a:rPr sz="2400">
                <a:uFill>
                  <a:solidFill>
                    <a:srgbClr val="0048AA"/>
                  </a:solidFill>
                </a:uFill>
                <a:latin typeface="Times New Roman"/>
                <a:ea typeface="Times New Roman"/>
                <a:cs typeface="Times New Roman"/>
                <a:sym typeface="Times New Roman"/>
              </a:rPr>
              <a:t>2)</a:t>
            </a:r>
            <a:r>
              <a:rPr sz="2400">
                <a:uFill>
                  <a:solidFill>
                    <a:srgbClr val="0048AA"/>
                  </a:solidFill>
                </a:uFill>
              </a:rPr>
              <a:t>.</a:t>
            </a:r>
            <a:endParaRPr sz="2400">
              <a:solidFill>
                <a:srgbClr val="005493"/>
              </a:solidFill>
              <a:uFill>
                <a:solidFill>
                  <a:srgbClr val="0048AA"/>
                </a:solidFill>
              </a:uFill>
            </a:endParaRPr>
          </a:p>
          <a:p>
            <a:pPr lvl="0">
              <a:defRPr sz="1800">
                <a:solidFill>
                  <a:srgbClr val="000000"/>
                </a:solidFill>
                <a:uFillTx/>
              </a:defRPr>
            </a:pPr>
            <a:br>
              <a:rPr sz="2400">
                <a:solidFill>
                  <a:srgbClr val="005493"/>
                </a:solidFill>
                <a:uFill>
                  <a:solidFill>
                    <a:srgbClr val="0048AA"/>
                  </a:solidFill>
                </a:uFill>
              </a:rPr>
            </a:br>
            <a:r>
              <a:rPr sz="2400">
                <a:solidFill>
                  <a:srgbClr val="005493"/>
                </a:solidFill>
                <a:uFill>
                  <a:solidFill>
                    <a:srgbClr val="0048AA"/>
                  </a:solidFill>
                </a:uFill>
              </a:rPr>
              <a:t>Applications.</a:t>
            </a:r>
          </a:p>
          <a:p>
            <a:pPr lvl="1">
              <a:defRPr sz="1800">
                <a:uFillTx/>
              </a:defRPr>
            </a:pPr>
            <a:r>
              <a:rPr sz="2400">
                <a:uFill>
                  <a:solidFill/>
                </a:uFill>
              </a:rPr>
              <a:t>Order statistics.</a:t>
            </a:r>
          </a:p>
          <a:p>
            <a:pPr lvl="1">
              <a:defRPr sz="1800">
                <a:uFillTx/>
              </a:defRPr>
            </a:pPr>
            <a:r>
              <a:rPr sz="2400">
                <a:uFill>
                  <a:solidFill/>
                </a:uFill>
              </a:rPr>
              <a:t>Find the "top </a:t>
            </a:r>
            <a:r>
              <a:rPr sz="2400" i="1">
                <a:uFill>
                  <a:solidFill/>
                </a:uFill>
                <a:latin typeface="Times New Roman"/>
                <a:ea typeface="Times New Roman"/>
                <a:cs typeface="Times New Roman"/>
                <a:sym typeface="Times New Roman"/>
              </a:rPr>
              <a:t>k</a:t>
            </a:r>
            <a:r>
              <a:rPr sz="2400">
                <a:uFill>
                  <a:solidFill/>
                </a:uFill>
              </a:rPr>
              <a:t>."</a:t>
            </a:r>
          </a:p>
          <a:p>
            <a:pPr lvl="0">
              <a:defRPr sz="1800">
                <a:solidFill>
                  <a:srgbClr val="000000"/>
                </a:solidFill>
                <a:uFillTx/>
              </a:defRPr>
            </a:pPr>
            <a:br>
              <a:rPr sz="2400">
                <a:uFill>
                  <a:solidFill/>
                </a:uFill>
              </a:rPr>
            </a:br>
            <a:r>
              <a:rPr sz="2400">
                <a:solidFill>
                  <a:srgbClr val="005493"/>
                </a:solidFill>
                <a:uFill>
                  <a:solidFill/>
                </a:uFill>
              </a:rPr>
              <a:t>Use theory as a guide.</a:t>
            </a:r>
          </a:p>
          <a:p>
            <a:pPr lvl="1">
              <a:defRPr sz="1800">
                <a:uFillTx/>
              </a:defRPr>
            </a:pPr>
            <a:r>
              <a:rPr sz="2400">
                <a:uFill>
                  <a:solidFill/>
                </a:uFill>
              </a:rPr>
              <a:t>Easy </a:t>
            </a:r>
            <a:r>
              <a:rPr sz="2400" i="1">
                <a:uFill>
                  <a:solidFill/>
                </a:uFill>
                <a:latin typeface="Times New Roman"/>
                <a:ea typeface="Times New Roman"/>
                <a:cs typeface="Times New Roman"/>
                <a:sym typeface="Times New Roman"/>
              </a:rPr>
              <a:t>N</a:t>
            </a:r>
            <a:r>
              <a:rPr sz="2400">
                <a:uFill>
                  <a:solidFill/>
                </a:uFill>
                <a:latin typeface="Times New Roman"/>
                <a:ea typeface="Times New Roman"/>
                <a:cs typeface="Times New Roman"/>
                <a:sym typeface="Times New Roman"/>
              </a:rPr>
              <a:t> log </a:t>
            </a:r>
            <a:r>
              <a:rPr sz="2400" i="1">
                <a:uFill>
                  <a:solidFill/>
                </a:uFill>
                <a:latin typeface="Times New Roman"/>
                <a:ea typeface="Times New Roman"/>
                <a:cs typeface="Times New Roman"/>
                <a:sym typeface="Times New Roman"/>
              </a:rPr>
              <a:t>N</a:t>
            </a:r>
            <a:r>
              <a:rPr sz="2400">
                <a:uFill>
                  <a:solidFill/>
                </a:uFill>
              </a:rPr>
              <a:t> upper bound.  How?</a:t>
            </a:r>
          </a:p>
          <a:p>
            <a:pPr lvl="1">
              <a:defRPr sz="1800">
                <a:uFillTx/>
              </a:defRPr>
            </a:pPr>
            <a:r>
              <a:rPr sz="2400">
                <a:uFill>
                  <a:solidFill/>
                </a:uFill>
              </a:rPr>
              <a:t>Easy </a:t>
            </a:r>
            <a:r>
              <a:rPr sz="2400" i="1">
                <a:uFill>
                  <a:solidFill/>
                </a:uFill>
                <a:latin typeface="Times New Roman"/>
                <a:ea typeface="Times New Roman"/>
                <a:cs typeface="Times New Roman"/>
                <a:sym typeface="Times New Roman"/>
              </a:rPr>
              <a:t>N</a:t>
            </a:r>
            <a:r>
              <a:rPr sz="2400">
                <a:uFill>
                  <a:solidFill/>
                </a:uFill>
              </a:rPr>
              <a:t> upper bound for </a:t>
            </a:r>
            <a:r>
              <a:rPr sz="2400" i="1">
                <a:uFill>
                  <a:solidFill/>
                </a:uFill>
                <a:latin typeface="Times New Roman"/>
                <a:ea typeface="Times New Roman"/>
                <a:cs typeface="Times New Roman"/>
                <a:sym typeface="Times New Roman"/>
              </a:rPr>
              <a:t>k</a:t>
            </a:r>
            <a:r>
              <a:rPr sz="2400">
                <a:uFill>
                  <a:solidFill/>
                </a:uFill>
                <a:latin typeface="Times New Roman"/>
                <a:ea typeface="Times New Roman"/>
                <a:cs typeface="Times New Roman"/>
                <a:sym typeface="Times New Roman"/>
              </a:rPr>
              <a:t> = 1, 2, 3</a:t>
            </a:r>
            <a:r>
              <a:rPr sz="2400">
                <a:uFill>
                  <a:solidFill/>
                </a:uFill>
              </a:rPr>
              <a:t>.  How?</a:t>
            </a:r>
          </a:p>
          <a:p>
            <a:pPr lvl="1">
              <a:defRPr sz="1800">
                <a:uFillTx/>
              </a:defRPr>
            </a:pPr>
            <a:r>
              <a:rPr sz="2400">
                <a:uFill>
                  <a:solidFill/>
                </a:uFill>
              </a:rPr>
              <a:t>Easy </a:t>
            </a:r>
            <a:r>
              <a:rPr sz="2400" i="1">
                <a:uFill>
                  <a:solidFill/>
                </a:uFill>
                <a:latin typeface="Times New Roman"/>
                <a:ea typeface="Times New Roman"/>
                <a:cs typeface="Times New Roman"/>
                <a:sym typeface="Times New Roman"/>
              </a:rPr>
              <a:t>N</a:t>
            </a:r>
            <a:r>
              <a:rPr sz="2400">
                <a:uFill>
                  <a:solidFill/>
                </a:uFill>
              </a:rPr>
              <a:t> lower bound.  Why?</a:t>
            </a:r>
          </a:p>
          <a:p>
            <a:pPr lvl="0">
              <a:defRPr sz="1800">
                <a:solidFill>
                  <a:srgbClr val="000000"/>
                </a:solidFill>
                <a:uFillTx/>
              </a:defRPr>
            </a:pPr>
            <a:br>
              <a:rPr sz="2400">
                <a:solidFill>
                  <a:srgbClr val="005493"/>
                </a:solidFill>
                <a:uFill>
                  <a:solidFill>
                    <a:srgbClr val="0048AA"/>
                  </a:solidFill>
                </a:uFill>
              </a:rPr>
            </a:br>
            <a:r>
              <a:rPr sz="2400">
                <a:solidFill>
                  <a:srgbClr val="005493"/>
                </a:solidFill>
                <a:uFill>
                  <a:solidFill/>
                </a:uFill>
              </a:rPr>
              <a:t>Which is true?</a:t>
            </a:r>
          </a:p>
          <a:p>
            <a:pPr lvl="1">
              <a:defRPr sz="1800">
                <a:uFillTx/>
              </a:defRPr>
            </a:pPr>
            <a:r>
              <a:rPr sz="2400" i="1">
                <a:uFill>
                  <a:solidFill/>
                </a:uFill>
                <a:latin typeface="Times New Roman"/>
                <a:ea typeface="Times New Roman"/>
                <a:cs typeface="Times New Roman"/>
                <a:sym typeface="Times New Roman"/>
              </a:rPr>
              <a:t>N</a:t>
            </a:r>
            <a:r>
              <a:rPr sz="2400">
                <a:uFill>
                  <a:solidFill/>
                </a:uFill>
                <a:latin typeface="Times New Roman"/>
                <a:ea typeface="Times New Roman"/>
                <a:cs typeface="Times New Roman"/>
                <a:sym typeface="Times New Roman"/>
              </a:rPr>
              <a:t> log </a:t>
            </a:r>
            <a:r>
              <a:rPr sz="2400" i="1">
                <a:uFill>
                  <a:solidFill/>
                </a:uFill>
                <a:latin typeface="Times New Roman"/>
                <a:ea typeface="Times New Roman"/>
                <a:cs typeface="Times New Roman"/>
                <a:sym typeface="Times New Roman"/>
              </a:rPr>
              <a:t>N</a:t>
            </a:r>
            <a:r>
              <a:rPr sz="2400">
                <a:uFill>
                  <a:solidFill/>
                </a:uFill>
              </a:rPr>
              <a:t> lower bound?</a:t>
            </a:r>
            <a:endParaRPr sz="2400">
              <a:uFill>
                <a:solidFill/>
              </a:uFill>
              <a:latin typeface="Times New Roman"/>
              <a:ea typeface="Times New Roman"/>
              <a:cs typeface="Times New Roman"/>
              <a:sym typeface="Times New Roman"/>
            </a:endParaRPr>
          </a:p>
          <a:p>
            <a:pPr lvl="1">
              <a:defRPr sz="1800">
                <a:uFillTx/>
              </a:defRPr>
            </a:pPr>
            <a:r>
              <a:rPr sz="2400" i="1">
                <a:uFill>
                  <a:solidFill/>
                </a:uFill>
                <a:latin typeface="Times New Roman"/>
                <a:ea typeface="Times New Roman"/>
                <a:cs typeface="Times New Roman"/>
                <a:sym typeface="Times New Roman"/>
              </a:rPr>
              <a:t>N</a:t>
            </a:r>
            <a:r>
              <a:rPr sz="2400">
                <a:uFill>
                  <a:solidFill/>
                </a:uFill>
              </a:rPr>
              <a:t> upper bound?</a:t>
            </a:r>
          </a:p>
        </p:txBody>
      </p:sp>
      <p:grpSp>
        <p:nvGrpSpPr>
          <p:cNvPr id="400" name="Group 400"/>
          <p:cNvGrpSpPr/>
          <p:nvPr/>
        </p:nvGrpSpPr>
        <p:grpSpPr>
          <a:xfrm>
            <a:off x="4949491" y="7912100"/>
            <a:ext cx="4182469" cy="330200"/>
            <a:chOff x="0" y="0"/>
            <a:chExt cx="4182467" cy="330200"/>
          </a:xfrm>
        </p:grpSpPr>
        <p:sp>
          <p:nvSpPr>
            <p:cNvPr id="398" name="Shape 398"/>
            <p:cNvSpPr/>
            <p:nvPr/>
          </p:nvSpPr>
          <p:spPr>
            <a:xfrm>
              <a:off x="981408" y="0"/>
              <a:ext cx="3201060" cy="3302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solidFill>
                    <a:srgbClr val="000000"/>
                  </a:solidFill>
                  <a:uFillTx/>
                </a:defRPr>
              </a:pPr>
              <a:r>
                <a:rPr sz="1600">
                  <a:solidFill>
                    <a:srgbClr val="8D3124"/>
                  </a:solidFill>
                  <a:uFill>
                    <a:solidFill>
                      <a:srgbClr val="8D3124"/>
                    </a:solidFill>
                  </a:uFill>
                </a:rPr>
                <a:t>is selection as hard as sorting?</a:t>
              </a:r>
            </a:p>
          </p:txBody>
        </p:sp>
        <p:sp>
          <p:nvSpPr>
            <p:cNvPr id="399" name="Shape 399"/>
            <p:cNvSpPr/>
            <p:nvPr/>
          </p:nvSpPr>
          <p:spPr>
            <a:xfrm>
              <a:off x="0" y="127000"/>
              <a:ext cx="867109" cy="127"/>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pSp>
      <p:grpSp>
        <p:nvGrpSpPr>
          <p:cNvPr id="403" name="Group 403"/>
          <p:cNvGrpSpPr/>
          <p:nvPr/>
        </p:nvGrpSpPr>
        <p:grpSpPr>
          <a:xfrm>
            <a:off x="4949491" y="8407400"/>
            <a:ext cx="4295578" cy="330200"/>
            <a:chOff x="0" y="0"/>
            <a:chExt cx="4295576" cy="330200"/>
          </a:xfrm>
        </p:grpSpPr>
        <p:sp>
          <p:nvSpPr>
            <p:cNvPr id="401" name="Shape 401"/>
            <p:cNvSpPr/>
            <p:nvPr/>
          </p:nvSpPr>
          <p:spPr>
            <a:xfrm>
              <a:off x="981408" y="0"/>
              <a:ext cx="3314169" cy="3302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solidFill>
                    <a:srgbClr val="000000"/>
                  </a:solidFill>
                  <a:uFillTx/>
                </a:defRPr>
              </a:pPr>
              <a:r>
                <a:rPr sz="1600">
                  <a:solidFill>
                    <a:srgbClr val="8D3124"/>
                  </a:solidFill>
                  <a:uFill>
                    <a:solidFill>
                      <a:srgbClr val="8D3124"/>
                    </a:solidFill>
                  </a:uFill>
                </a:rPr>
                <a:t>is there a linear-time algorithm?</a:t>
              </a:r>
            </a:p>
          </p:txBody>
        </p:sp>
        <p:sp>
          <p:nvSpPr>
            <p:cNvPr id="402" name="Shape 402"/>
            <p:cNvSpPr/>
            <p:nvPr/>
          </p:nvSpPr>
          <p:spPr>
            <a:xfrm>
              <a:off x="0" y="152400"/>
              <a:ext cx="867109" cy="127"/>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9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397">
                                            <p:txEl>
                                              <p:pRg st="2" end="2"/>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1" nodeType="afterEffect">
                                  <p:stCondLst>
                                    <p:cond delay="0"/>
                                  </p:stCondLst>
                                  <p:iterate>
                                    <p:tmAbs val="0"/>
                                  </p:iterate>
                                  <p:childTnLst>
                                    <p:set>
                                      <p:cBhvr>
                                        <p:cTn id="13" fill="hold"/>
                                        <p:tgtEl>
                                          <p:spTgt spid="397">
                                            <p:txEl>
                                              <p:pRg st="3" end="3"/>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1" nodeType="afterEffect">
                                  <p:stCondLst>
                                    <p:cond delay="0"/>
                                  </p:stCondLst>
                                  <p:iterate>
                                    <p:tmAbs val="0"/>
                                  </p:iterate>
                                  <p:childTnLst>
                                    <p:set>
                                      <p:cBhvr>
                                        <p:cTn id="16" fill="hold"/>
                                        <p:tgtEl>
                                          <p:spTgt spid="39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39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39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397">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397">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397">
                                            <p:txEl>
                                              <p:pRg st="9" end="9"/>
                                            </p:txEl>
                                          </p:spTgt>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1" nodeType="afterEffect">
                                  <p:stCondLst>
                                    <p:cond delay="0"/>
                                  </p:stCondLst>
                                  <p:iterate>
                                    <p:tmAbs val="0"/>
                                  </p:iterate>
                                  <p:childTnLst>
                                    <p:set>
                                      <p:cBhvr>
                                        <p:cTn id="39" fill="hold"/>
                                        <p:tgtEl>
                                          <p:spTgt spid="397">
                                            <p:txEl>
                                              <p:pRg st="10" end="10"/>
                                            </p:txEl>
                                          </p:spTgt>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grpId="2" nodeType="afterEffect">
                                  <p:stCondLst>
                                    <p:cond delay="0"/>
                                  </p:stCondLst>
                                  <p:iterate>
                                    <p:tmAbs val="0"/>
                                  </p:iterate>
                                  <p:childTnLst>
                                    <p:set>
                                      <p:cBhvr>
                                        <p:cTn id="42" fill="hold"/>
                                        <p:tgtEl>
                                          <p:spTgt spid="400"/>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1" nodeType="afterEffect">
                                  <p:stCondLst>
                                    <p:cond delay="0"/>
                                  </p:stCondLst>
                                  <p:iterate>
                                    <p:tmAbs val="0"/>
                                  </p:iterate>
                                  <p:childTnLst>
                                    <p:set>
                                      <p:cBhvr>
                                        <p:cTn id="45" fill="hold"/>
                                        <p:tgtEl>
                                          <p:spTgt spid="397">
                                            <p:txEl>
                                              <p:pRg st="11" end="11"/>
                                            </p:txEl>
                                          </p:spTgt>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3" nodeType="afterEffect">
                                  <p:stCondLst>
                                    <p:cond delay="0"/>
                                  </p:stCondLst>
                                  <p:iterate>
                                    <p:tmAbs val="0"/>
                                  </p:iterate>
                                  <p:childTnLst>
                                    <p:set>
                                      <p:cBhvr>
                                        <p:cTn id="48" fill="hold"/>
                                        <p:tgtEl>
                                          <p:spTgt spid="4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 grpId="1" build="p" bldLvl="5" animBg="1" advAuto="0"/>
      <p:bldP spid="400" grpId="2" animBg="1" advAuto="0"/>
      <p:bldP spid="403" grpId="3" animBg="1" advAuto="0"/>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7" name="Shape 407"/>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D81E00"/>
                  </a:solidFill>
                </a:uFill>
              </a:rPr>
              <a:t>Partition</a:t>
            </a:r>
            <a:r>
              <a:rPr sz="2400">
                <a:solidFill>
                  <a:srgbClr val="005493"/>
                </a:solidFill>
                <a:uFill>
                  <a:solidFill>
                    <a:srgbClr val="0048AA"/>
                  </a:solidFill>
                </a:uFill>
              </a:rPr>
              <a:t> array so that:</a:t>
            </a:r>
          </a:p>
          <a:p>
            <a:pPr lvl="1">
              <a:defRPr sz="1800">
                <a:uFillTx/>
              </a:defRPr>
            </a:pPr>
            <a:r>
              <a:rPr sz="2400">
                <a:uFill>
                  <a:solidFill/>
                </a:uFill>
              </a:rPr>
              <a:t>Entry </a:t>
            </a:r>
            <a:r>
              <a:rPr sz="2000">
                <a:uFill>
                  <a:solidFill/>
                </a:uFill>
                <a:latin typeface="Lucida Sans Typewriter Regular"/>
                <a:ea typeface="Lucida Sans Typewriter Regular"/>
                <a:cs typeface="Lucida Sans Typewriter Regular"/>
                <a:sym typeface="Lucida Sans Typewriter Regular"/>
              </a:rPr>
              <a:t>a[j]</a:t>
            </a:r>
            <a:r>
              <a:rPr sz="2400">
                <a:uFill>
                  <a:solidFill/>
                </a:uFill>
              </a:rPr>
              <a:t> is in place.</a:t>
            </a:r>
            <a:endParaRPr sz="2200">
              <a:uFill>
                <a:solidFill/>
              </a:uFill>
              <a:latin typeface="Lucida Sans Typewriter Regular"/>
              <a:ea typeface="Lucida Sans Typewriter Regular"/>
              <a:cs typeface="Lucida Sans Typewriter Regular"/>
              <a:sym typeface="Lucida Sans Typewriter Regular"/>
            </a:endParaRPr>
          </a:p>
          <a:p>
            <a:pPr lvl="1">
              <a:defRPr sz="1800">
                <a:uFillTx/>
              </a:defRPr>
            </a:pPr>
            <a:r>
              <a:rPr sz="2400">
                <a:uFill>
                  <a:solidFill/>
                </a:uFill>
              </a:rPr>
              <a:t>No larger entry to the left of </a:t>
            </a:r>
            <a:r>
              <a:rPr sz="2000">
                <a:uFill>
                  <a:solidFill/>
                </a:uFill>
                <a:latin typeface="Lucida Sans Typewriter Regular"/>
                <a:ea typeface="Lucida Sans Typewriter Regular"/>
                <a:cs typeface="Lucida Sans Typewriter Regular"/>
                <a:sym typeface="Lucida Sans Typewriter Regular"/>
              </a:rPr>
              <a:t>j</a:t>
            </a:r>
            <a:r>
              <a:rPr sz="2400">
                <a:uFill>
                  <a:solidFill/>
                </a:uFill>
              </a:rPr>
              <a:t>.</a:t>
            </a:r>
            <a:endParaRPr sz="2200">
              <a:uFill>
                <a:solidFill/>
              </a:uFill>
              <a:latin typeface="Lucida Sans Typewriter Regular"/>
              <a:ea typeface="Lucida Sans Typewriter Regular"/>
              <a:cs typeface="Lucida Sans Typewriter Regular"/>
              <a:sym typeface="Lucida Sans Typewriter Regular"/>
            </a:endParaRPr>
          </a:p>
          <a:p>
            <a:pPr lvl="1">
              <a:defRPr sz="1800">
                <a:uFillTx/>
              </a:defRPr>
            </a:pPr>
            <a:r>
              <a:rPr sz="2400">
                <a:uFill>
                  <a:solidFill/>
                </a:uFill>
              </a:rPr>
              <a:t>No smaller entry to the right of </a:t>
            </a:r>
            <a:r>
              <a:rPr sz="2000">
                <a:uFill>
                  <a:solidFill/>
                </a:uFill>
                <a:latin typeface="Lucida Sans Typewriter Regular"/>
                <a:ea typeface="Lucida Sans Typewriter Regular"/>
                <a:cs typeface="Lucida Sans Typewriter Regular"/>
                <a:sym typeface="Lucida Sans Typewriter Regular"/>
              </a:rPr>
              <a:t>j</a:t>
            </a:r>
            <a:r>
              <a:rPr sz="2400">
                <a:uFill>
                  <a:solidFill/>
                </a:uFill>
              </a:rPr>
              <a:t>.</a:t>
            </a:r>
            <a:endParaRPr sz="2200">
              <a:uFill>
                <a:solidFill/>
              </a:uFill>
              <a:latin typeface="Lucida Sans Typewriter Regular"/>
              <a:ea typeface="Lucida Sans Typewriter Regular"/>
              <a:cs typeface="Lucida Sans Typewriter Regular"/>
              <a:sym typeface="Lucida Sans Typewriter Regular"/>
            </a:endParaRPr>
          </a:p>
          <a:p>
            <a:pPr lvl="0">
              <a:defRPr sz="1800">
                <a:solidFill>
                  <a:srgbClr val="000000"/>
                </a:solidFill>
                <a:uFillTx/>
              </a:defRPr>
            </a:pPr>
            <a:endParaRPr sz="2400">
              <a:uFill>
                <a:solidFill>
                  <a:srgbClr val="0048AA"/>
                </a:solidFill>
              </a:uFill>
            </a:endParaRPr>
          </a:p>
          <a:p>
            <a:pPr lvl="0">
              <a:defRPr sz="1800">
                <a:solidFill>
                  <a:srgbClr val="000000"/>
                </a:solidFill>
                <a:uFillTx/>
              </a:defRPr>
            </a:pPr>
            <a:r>
              <a:rPr sz="2400">
                <a:solidFill>
                  <a:srgbClr val="005493"/>
                </a:solidFill>
                <a:uFill>
                  <a:solidFill>
                    <a:srgbClr val="0048AA"/>
                  </a:solidFill>
                </a:uFill>
              </a:rPr>
              <a:t>Repeat</a:t>
            </a:r>
            <a:r>
              <a:rPr sz="2400">
                <a:uFill>
                  <a:solidFill>
                    <a:srgbClr val="0048AA"/>
                  </a:solidFill>
                </a:uFill>
              </a:rPr>
              <a:t> in </a:t>
            </a:r>
            <a:r>
              <a:rPr sz="2400">
                <a:solidFill>
                  <a:srgbClr val="8D3124"/>
                </a:solidFill>
                <a:uFill>
                  <a:solidFill>
                    <a:srgbClr val="8D3124"/>
                  </a:solidFill>
                </a:uFill>
              </a:rPr>
              <a:t>one</a:t>
            </a:r>
            <a:r>
              <a:rPr sz="2400">
                <a:uFill>
                  <a:solidFill>
                    <a:srgbClr val="0048AA"/>
                  </a:solidFill>
                </a:uFill>
              </a:rPr>
              <a:t> subarray, depending on </a:t>
            </a:r>
            <a:r>
              <a:rPr sz="2000">
                <a:uFill>
                  <a:solidFill>
                    <a:srgbClr val="0048AA"/>
                  </a:solidFill>
                </a:uFill>
                <a:latin typeface="Lucida Sans Typewriter Regular"/>
                <a:ea typeface="Lucida Sans Typewriter Regular"/>
                <a:cs typeface="Lucida Sans Typewriter Regular"/>
                <a:sym typeface="Lucida Sans Typewriter Regular"/>
              </a:rPr>
              <a:t>j</a:t>
            </a:r>
            <a:r>
              <a:rPr sz="2400">
                <a:uFill>
                  <a:solidFill>
                    <a:srgbClr val="0048AA"/>
                  </a:solidFill>
                </a:uFill>
              </a:rPr>
              <a:t>; finished when </a:t>
            </a:r>
            <a:r>
              <a:rPr sz="2000">
                <a:uFill>
                  <a:solidFill>
                    <a:srgbClr val="0048AA"/>
                  </a:solidFill>
                </a:uFill>
                <a:latin typeface="Lucida Sans Typewriter Regular"/>
                <a:ea typeface="Lucida Sans Typewriter Regular"/>
                <a:cs typeface="Lucida Sans Typewriter Regular"/>
                <a:sym typeface="Lucida Sans Typewriter Regular"/>
              </a:rPr>
              <a:t>j</a:t>
            </a:r>
            <a:r>
              <a:rPr sz="2400">
                <a:uFill>
                  <a:solidFill>
                    <a:srgbClr val="0048AA"/>
                  </a:solidFill>
                </a:uFill>
              </a:rPr>
              <a:t> equals </a:t>
            </a:r>
            <a:r>
              <a:rPr sz="2000">
                <a:uFill>
                  <a:solidFill>
                    <a:srgbClr val="0048AA"/>
                  </a:solidFill>
                </a:uFill>
                <a:latin typeface="Lucida Sans Typewriter Regular"/>
                <a:ea typeface="Lucida Sans Typewriter Regular"/>
                <a:cs typeface="Lucida Sans Typewriter Regular"/>
                <a:sym typeface="Lucida Sans Typewriter Regular"/>
              </a:rPr>
              <a:t>k</a:t>
            </a:r>
            <a:r>
              <a:rPr sz="2400">
                <a:uFill>
                  <a:solidFill/>
                </a:uFill>
              </a:rPr>
              <a:t>.</a:t>
            </a:r>
          </a:p>
        </p:txBody>
      </p:sp>
      <p:sp>
        <p:nvSpPr>
          <p:cNvPr id="408" name="Shape 408"/>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56</a:t>
            </a:fld>
            <a:endParaRPr sz="1200">
              <a:uFill>
                <a:solidFill/>
              </a:uFill>
            </a:endParaRPr>
          </a:p>
        </p:txBody>
      </p:sp>
      <p:sp>
        <p:nvSpPr>
          <p:cNvPr id="409" name="Shape 409"/>
          <p:cNvSpPr>
            <a:spLocks noGrp="1"/>
          </p:cNvSpPr>
          <p:nvPr>
            <p:ph type="title"/>
          </p:nvPr>
        </p:nvSpPr>
        <p:spPr>
          <a:prstGeom prst="rect">
            <a:avLst/>
          </a:prstGeom>
        </p:spPr>
        <p:txBody>
          <a:bodyPr/>
          <a:lstStyle/>
          <a:p>
            <a:pPr lvl="0">
              <a:defRPr sz="1800">
                <a:uFillTx/>
              </a:defRPr>
            </a:pPr>
            <a:r>
              <a:rPr sz="2800">
                <a:uFill>
                  <a:solidFill/>
                </a:uFill>
              </a:rPr>
              <a:t>Quick-select</a:t>
            </a:r>
          </a:p>
        </p:txBody>
      </p:sp>
      <p:grpSp>
        <p:nvGrpSpPr>
          <p:cNvPr id="417" name="Group 417"/>
          <p:cNvGrpSpPr/>
          <p:nvPr/>
        </p:nvGrpSpPr>
        <p:grpSpPr>
          <a:xfrm>
            <a:off x="952500" y="4711700"/>
            <a:ext cx="11645900" cy="5153660"/>
            <a:chOff x="0" y="0"/>
            <a:chExt cx="11645900" cy="5153659"/>
          </a:xfrm>
        </p:grpSpPr>
        <p:sp>
          <p:nvSpPr>
            <p:cNvPr id="410" name="Shape 410"/>
            <p:cNvSpPr/>
            <p:nvPr/>
          </p:nvSpPr>
          <p:spPr>
            <a:xfrm>
              <a:off x="0" y="0"/>
              <a:ext cx="7848600" cy="5153660"/>
            </a:xfrm>
            <a:prstGeom prst="rect">
              <a:avLst/>
            </a:prstGeom>
            <a:solidFill>
              <a:srgbClr val="CBCBCB"/>
            </a:solidFill>
            <a:ln w="12700" cap="flat">
              <a:noFill/>
              <a:round/>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public static Comparable </a:t>
              </a:r>
              <a:r>
                <a:rPr>
                  <a:uFill>
                    <a:solidFill>
                      <a:srgbClr val="000007"/>
                    </a:solidFill>
                  </a:uFill>
                  <a:latin typeface="Lucida Sans Typewriter Regular"/>
                  <a:ea typeface="Lucida Sans Typewriter Regular"/>
                  <a:cs typeface="Lucida Sans Typewriter Regular"/>
                  <a:sym typeface="Lucida Sans Typewriter Regular"/>
                </a:rPr>
                <a:t>select</a:t>
              </a:r>
              <a:r>
                <a:rPr>
                  <a:uFill>
                    <a:solidFill>
                      <a:srgbClr val="AE2600"/>
                    </a:solidFill>
                  </a:uFill>
                  <a:latin typeface="Lucida Sans Typewriter Regular"/>
                  <a:ea typeface="Lucida Sans Typewriter Regular"/>
                  <a:cs typeface="Lucida Sans Typewriter Regular"/>
                  <a:sym typeface="Lucida Sans Typewriter Regular"/>
                </a:rPr>
                <a:t>(</a:t>
              </a:r>
              <a:r>
                <a:rPr>
                  <a:uFill>
                    <a:solidFill>
                      <a:srgbClr val="000007"/>
                    </a:solidFill>
                  </a:uFill>
                  <a:latin typeface="Lucida Sans Typewriter Regular"/>
                  <a:ea typeface="Lucida Sans Typewriter Regular"/>
                  <a:cs typeface="Lucida Sans Typewriter Regular"/>
                  <a:sym typeface="Lucida Sans Typewriter Regular"/>
                </a:rPr>
                <a:t>Comparable</a:t>
              </a:r>
              <a:r>
                <a:rPr>
                  <a:uFill>
                    <a:solidFill>
                      <a:srgbClr val="AE2600"/>
                    </a:solidFill>
                  </a:uFill>
                  <a:latin typeface="Lucida Sans Typewriter Regular"/>
                  <a:ea typeface="Lucida Sans Typewriter Regular"/>
                  <a:cs typeface="Lucida Sans Typewriter Regular"/>
                  <a:sym typeface="Lucida Sans Typewriter Regular"/>
                </a:rPr>
                <a:t>[] </a:t>
              </a:r>
              <a:r>
                <a:rPr>
                  <a:uFill>
                    <a:solidFill>
                      <a:srgbClr val="000007"/>
                    </a:solidFill>
                  </a:uFill>
                  <a:latin typeface="Lucida Sans Typewriter Regular"/>
                  <a:ea typeface="Lucida Sans Typewriter Regular"/>
                  <a:cs typeface="Lucida Sans Typewriter Regular"/>
                  <a:sym typeface="Lucida Sans Typewriter Regular"/>
                </a:rPr>
                <a:t>a</a:t>
              </a:r>
              <a:r>
                <a:rPr>
                  <a:uFill>
                    <a:solidFill>
                      <a:srgbClr val="AE2600"/>
                    </a:solidFill>
                  </a:uFill>
                  <a:latin typeface="Lucida Sans Typewriter Regular"/>
                  <a:ea typeface="Lucida Sans Typewriter Regular"/>
                  <a:cs typeface="Lucida Sans Typewriter Regular"/>
                  <a:sym typeface="Lucida Sans Typewriter Regular"/>
                </a:rPr>
                <a:t>, </a:t>
              </a:r>
              <a:r>
                <a:rPr>
                  <a:uFill>
                    <a:solidFill>
                      <a:srgbClr val="0433FF"/>
                    </a:solidFill>
                  </a:uFill>
                  <a:latin typeface="Lucida Sans Typewriter Regular"/>
                  <a:ea typeface="Lucida Sans Typewriter Regular"/>
                  <a:cs typeface="Lucida Sans Typewriter Regular"/>
                  <a:sym typeface="Lucida Sans Typewriter Regular"/>
                </a:rPr>
                <a:t>int </a:t>
              </a:r>
              <a:r>
                <a:rPr>
                  <a:uFill>
                    <a:solidFill>
                      <a:srgbClr val="000007"/>
                    </a:solidFill>
                  </a:uFill>
                  <a:latin typeface="Lucida Sans Typewriter Regular"/>
                  <a:ea typeface="Lucida Sans Typewriter Regular"/>
                  <a:cs typeface="Lucida Sans Typewriter Regular"/>
                  <a:sym typeface="Lucida Sans Typewriter Regular"/>
                </a:rPr>
                <a:t>k</a:t>
              </a:r>
              <a:r>
                <a:rPr>
                  <a:uFill>
                    <a:solidFill>
                      <a:srgbClr val="AE2600"/>
                    </a:solidFill>
                  </a:uFill>
                  <a:latin typeface="Lucida Sans Typewriter Regular"/>
                  <a:ea typeface="Lucida Sans Typewriter Regular"/>
                  <a:cs typeface="Lucida Sans Typewriter Regular"/>
                  <a:sym typeface="Lucida Sans Typewriter Regular"/>
                </a:rPr>
                <a:t>)</a:t>
              </a:r>
            </a:p>
            <a:p>
              <a:pPr marL="0" marR="0" lvl="0">
                <a:lnSpc>
                  <a:spcPct val="140000"/>
                </a:lnSpc>
                <a:defRPr sz="1800">
                  <a:solidFill>
                    <a:srgbClr val="000000"/>
                  </a:solidFill>
                  <a:uFillTx/>
                </a:defRPr>
              </a:pPr>
              <a:r>
                <a:rPr>
                  <a:uFill>
                    <a:solidFill>
                      <a:srgbClr val="000007"/>
                    </a:solidFill>
                  </a:uFill>
                  <a:latin typeface="Lucida Sans Typewriter Regular"/>
                  <a:ea typeface="Lucida Sans Typewriter Regular"/>
                  <a:cs typeface="Lucida Sans Typewriter Regular"/>
                  <a:sym typeface="Lucida Sans Typewriter Regular"/>
                </a:rPr>
                <a:t>{</a:t>
              </a:r>
            </a:p>
            <a:p>
              <a:pPr marL="0" marR="0" lvl="0">
                <a:lnSpc>
                  <a:spcPct val="140000"/>
                </a:lnSpc>
                <a:defRPr sz="1800">
                  <a:solidFill>
                    <a:srgbClr val="000000"/>
                  </a:solidFill>
                  <a:uFillTx/>
                </a:defRPr>
              </a:pPr>
              <a:r>
                <a:rPr>
                  <a:uFill>
                    <a:solidFill>
                      <a:srgbClr val="000007"/>
                    </a:solidFill>
                  </a:uFill>
                  <a:latin typeface="Lucida Sans Typewriter Regular"/>
                  <a:ea typeface="Lucida Sans Typewriter Regular"/>
                  <a:cs typeface="Lucida Sans Typewriter Regular"/>
                  <a:sym typeface="Lucida Sans Typewriter Regular"/>
                </a:rPr>
                <a:t>    StdRandom</a:t>
              </a:r>
              <a:r>
                <a:rPr>
                  <a:uFill>
                    <a:solidFill>
                      <a:srgbClr val="AE2600"/>
                    </a:solidFill>
                  </a:uFill>
                  <a:latin typeface="Lucida Sans Typewriter Regular"/>
                  <a:ea typeface="Lucida Sans Typewriter Regular"/>
                  <a:cs typeface="Lucida Sans Typewriter Regular"/>
                  <a:sym typeface="Lucida Sans Typewriter Regular"/>
                </a:rPr>
                <a:t>.</a:t>
              </a:r>
              <a:r>
                <a:rPr>
                  <a:uFill>
                    <a:solidFill>
                      <a:srgbClr val="000007"/>
                    </a:solidFill>
                  </a:uFill>
                  <a:latin typeface="Lucida Sans Typewriter Regular"/>
                  <a:ea typeface="Lucida Sans Typewriter Regular"/>
                  <a:cs typeface="Lucida Sans Typewriter Regular"/>
                  <a:sym typeface="Lucida Sans Typewriter Regular"/>
                </a:rPr>
                <a:t>shuffle</a:t>
              </a:r>
              <a:r>
                <a:rPr>
                  <a:uFill>
                    <a:solidFill>
                      <a:srgbClr val="AE2600"/>
                    </a:solidFill>
                  </a:uFill>
                  <a:latin typeface="Lucida Sans Typewriter Regular"/>
                  <a:ea typeface="Lucida Sans Typewriter Regular"/>
                  <a:cs typeface="Lucida Sans Typewriter Regular"/>
                  <a:sym typeface="Lucida Sans Typewriter Regular"/>
                </a:rPr>
                <a:t>(</a:t>
              </a:r>
              <a:r>
                <a:rPr>
                  <a:uFill>
                    <a:solidFill>
                      <a:srgbClr val="000007"/>
                    </a:solidFill>
                  </a:uFill>
                  <a:latin typeface="Lucida Sans Typewriter Regular"/>
                  <a:ea typeface="Lucida Sans Typewriter Regular"/>
                  <a:cs typeface="Lucida Sans Typewriter Regular"/>
                  <a:sym typeface="Lucida Sans Typewriter Regular"/>
                </a:rPr>
                <a:t>a</a:t>
              </a:r>
              <a:r>
                <a:rPr>
                  <a:uFill>
                    <a:solidFill>
                      <a:srgbClr val="AE2600"/>
                    </a:solidFill>
                  </a:uFill>
                  <a:latin typeface="Lucida Sans Typewriter Regular"/>
                  <a:ea typeface="Lucida Sans Typewriter Regular"/>
                  <a:cs typeface="Lucida Sans Typewriter Regular"/>
                  <a:sym typeface="Lucida Sans Typewriter Regular"/>
                </a:rPr>
                <a:t>);</a:t>
              </a: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int </a:t>
              </a:r>
              <a:r>
                <a:rPr>
                  <a:uFill>
                    <a:solidFill>
                      <a:srgbClr val="000007"/>
                    </a:solidFill>
                  </a:uFill>
                  <a:latin typeface="Lucida Sans Typewriter Regular"/>
                  <a:ea typeface="Lucida Sans Typewriter Regular"/>
                  <a:cs typeface="Lucida Sans Typewriter Regular"/>
                  <a:sym typeface="Lucida Sans Typewriter Regular"/>
                </a:rPr>
                <a:t>lo </a:t>
              </a:r>
              <a:r>
                <a:rPr>
                  <a:uFill>
                    <a:solidFill>
                      <a:srgbClr val="AE2600"/>
                    </a:solidFill>
                  </a:uFill>
                  <a:latin typeface="Lucida Sans Typewriter Regular"/>
                  <a:ea typeface="Lucida Sans Typewriter Regular"/>
                  <a:cs typeface="Lucida Sans Typewriter Regular"/>
                  <a:sym typeface="Lucida Sans Typewriter Regular"/>
                </a:rPr>
                <a:t>= </a:t>
              </a:r>
              <a:r>
                <a:rPr>
                  <a:uFill>
                    <a:solidFill>
                      <a:srgbClr val="AB4BAA"/>
                    </a:solidFill>
                  </a:uFill>
                  <a:latin typeface="Lucida Sans Typewriter Regular"/>
                  <a:ea typeface="Lucida Sans Typewriter Regular"/>
                  <a:cs typeface="Lucida Sans Typewriter Regular"/>
                  <a:sym typeface="Lucida Sans Typewriter Regular"/>
                </a:rPr>
                <a:t>0</a:t>
              </a:r>
              <a:r>
                <a:rPr>
                  <a:uFill>
                    <a:solidFill>
                      <a:srgbClr val="AE2600"/>
                    </a:solidFill>
                  </a:uFill>
                  <a:latin typeface="Lucida Sans Typewriter Regular"/>
                  <a:ea typeface="Lucida Sans Typewriter Regular"/>
                  <a:cs typeface="Lucida Sans Typewriter Regular"/>
                  <a:sym typeface="Lucida Sans Typewriter Regular"/>
                </a:rPr>
                <a:t>,</a:t>
              </a:r>
              <a:r>
                <a:rPr>
                  <a:uFill>
                    <a:solidFill>
                      <a:srgbClr val="0433FF"/>
                    </a:solidFill>
                  </a:uFill>
                  <a:latin typeface="Lucida Sans Typewriter Regular"/>
                  <a:ea typeface="Lucida Sans Typewriter Regular"/>
                  <a:cs typeface="Lucida Sans Typewriter Regular"/>
                  <a:sym typeface="Lucida Sans Typewriter Regular"/>
                </a:rPr>
                <a:t> </a:t>
              </a:r>
              <a:r>
                <a:rPr>
                  <a:uFill>
                    <a:solidFill>
                      <a:srgbClr val="000007"/>
                    </a:solidFill>
                  </a:uFill>
                  <a:latin typeface="Lucida Sans Typewriter Regular"/>
                  <a:ea typeface="Lucida Sans Typewriter Regular"/>
                  <a:cs typeface="Lucida Sans Typewriter Regular"/>
                  <a:sym typeface="Lucida Sans Typewriter Regular"/>
                </a:rPr>
                <a:t>hi </a:t>
              </a:r>
              <a:r>
                <a:rPr>
                  <a:uFill>
                    <a:solidFill>
                      <a:srgbClr val="AE2600"/>
                    </a:solidFill>
                  </a:uFill>
                  <a:latin typeface="Lucida Sans Typewriter Regular"/>
                  <a:ea typeface="Lucida Sans Typewriter Regular"/>
                  <a:cs typeface="Lucida Sans Typewriter Regular"/>
                  <a:sym typeface="Lucida Sans Typewriter Regular"/>
                </a:rPr>
                <a:t>= </a:t>
              </a:r>
              <a:r>
                <a:rPr>
                  <a:uFill>
                    <a:solidFill>
                      <a:srgbClr val="000007"/>
                    </a:solidFill>
                  </a:uFill>
                  <a:latin typeface="Lucida Sans Typewriter Regular"/>
                  <a:ea typeface="Lucida Sans Typewriter Regular"/>
                  <a:cs typeface="Lucida Sans Typewriter Regular"/>
                  <a:sym typeface="Lucida Sans Typewriter Regular"/>
                </a:rPr>
                <a:t>a</a:t>
              </a:r>
              <a:r>
                <a:rPr>
                  <a:uFill>
                    <a:solidFill>
                      <a:srgbClr val="AE2600"/>
                    </a:solidFill>
                  </a:uFill>
                  <a:latin typeface="Lucida Sans Typewriter Regular"/>
                  <a:ea typeface="Lucida Sans Typewriter Regular"/>
                  <a:cs typeface="Lucida Sans Typewriter Regular"/>
                  <a:sym typeface="Lucida Sans Typewriter Regular"/>
                </a:rPr>
                <a:t>.</a:t>
              </a:r>
              <a:r>
                <a:rPr>
                  <a:uFill>
                    <a:solidFill>
                      <a:srgbClr val="000007"/>
                    </a:solidFill>
                  </a:uFill>
                  <a:latin typeface="Lucida Sans Typewriter Regular"/>
                  <a:ea typeface="Lucida Sans Typewriter Regular"/>
                  <a:cs typeface="Lucida Sans Typewriter Regular"/>
                  <a:sym typeface="Lucida Sans Typewriter Regular"/>
                </a:rPr>
                <a:t>length </a:t>
              </a:r>
              <a:r>
                <a:rPr>
                  <a:uFill>
                    <a:solidFill>
                      <a:srgbClr val="AE2600"/>
                    </a:solidFill>
                  </a:uFill>
                  <a:latin typeface="Lucida Sans Typewriter Regular"/>
                  <a:ea typeface="Lucida Sans Typewriter Regular"/>
                  <a:cs typeface="Lucida Sans Typewriter Regular"/>
                  <a:sym typeface="Lucida Sans Typewriter Regular"/>
                </a:rPr>
                <a:t>- </a:t>
              </a:r>
              <a:r>
                <a:rPr>
                  <a:uFill>
                    <a:solidFill>
                      <a:srgbClr val="AB4BAA"/>
                    </a:solidFill>
                  </a:uFill>
                  <a:latin typeface="Lucida Sans Typewriter Regular"/>
                  <a:ea typeface="Lucida Sans Typewriter Regular"/>
                  <a:cs typeface="Lucida Sans Typewriter Regular"/>
                  <a:sym typeface="Lucida Sans Typewriter Regular"/>
                </a:rPr>
                <a:t>1</a:t>
              </a:r>
              <a:r>
                <a:rPr>
                  <a:uFill>
                    <a:solidFill>
                      <a:srgbClr val="AE2600"/>
                    </a:solidFill>
                  </a:uFill>
                  <a:latin typeface="Lucida Sans Typewriter Regular"/>
                  <a:ea typeface="Lucida Sans Typewriter Regular"/>
                  <a:cs typeface="Lucida Sans Typewriter Regular"/>
                  <a:sym typeface="Lucida Sans Typewriter Regular"/>
                </a:rPr>
                <a:t>;</a:t>
              </a:r>
            </a:p>
            <a:p>
              <a:pPr marL="0" marR="0" lvl="0">
                <a:lnSpc>
                  <a:spcPct val="140000"/>
                </a:lnSpc>
                <a:defRPr sz="1800">
                  <a:solidFill>
                    <a:srgbClr val="000000"/>
                  </a:solidFill>
                  <a:uFillTx/>
                </a:defRPr>
              </a:pPr>
              <a:r>
                <a:rPr>
                  <a:uFill>
                    <a:solidFill>
                      <a:srgbClr val="AE2600"/>
                    </a:solidFill>
                  </a:uFill>
                  <a:latin typeface="Lucida Sans Typewriter Regular"/>
                  <a:ea typeface="Lucida Sans Typewriter Regular"/>
                  <a:cs typeface="Lucida Sans Typewriter Regular"/>
                  <a:sym typeface="Lucida Sans Typewriter Regular"/>
                </a:rPr>
                <a:t>    </a:t>
              </a:r>
              <a:r>
                <a:rPr>
                  <a:uFill>
                    <a:solidFill>
                      <a:srgbClr val="0433FF"/>
                    </a:solidFill>
                  </a:uFill>
                  <a:latin typeface="Lucida Sans Typewriter Regular"/>
                  <a:ea typeface="Lucida Sans Typewriter Regular"/>
                  <a:cs typeface="Lucida Sans Typewriter Regular"/>
                  <a:sym typeface="Lucida Sans Typewriter Regular"/>
                </a:rPr>
                <a:t>while </a:t>
              </a:r>
              <a:r>
                <a:rPr>
                  <a:uFill>
                    <a:solidFill>
                      <a:srgbClr val="AE2600"/>
                    </a:solidFill>
                  </a:uFill>
                  <a:latin typeface="Lucida Sans Typewriter Regular"/>
                  <a:ea typeface="Lucida Sans Typewriter Regular"/>
                  <a:cs typeface="Lucida Sans Typewriter Regular"/>
                  <a:sym typeface="Lucida Sans Typewriter Regular"/>
                </a:rPr>
                <a:t>(</a:t>
              </a:r>
              <a:r>
                <a:rPr>
                  <a:uFill>
                    <a:solidFill>
                      <a:srgbClr val="000007"/>
                    </a:solidFill>
                  </a:uFill>
                  <a:latin typeface="Lucida Sans Typewriter Regular"/>
                  <a:ea typeface="Lucida Sans Typewriter Regular"/>
                  <a:cs typeface="Lucida Sans Typewriter Regular"/>
                  <a:sym typeface="Lucida Sans Typewriter Regular"/>
                </a:rPr>
                <a:t>hi </a:t>
              </a:r>
              <a:r>
                <a:rPr>
                  <a:uFill>
                    <a:solidFill>
                      <a:srgbClr val="AE2600"/>
                    </a:solidFill>
                  </a:uFill>
                  <a:latin typeface="Lucida Sans Typewriter Regular"/>
                  <a:ea typeface="Lucida Sans Typewriter Regular"/>
                  <a:cs typeface="Lucida Sans Typewriter Regular"/>
                  <a:sym typeface="Lucida Sans Typewriter Regular"/>
                </a:rPr>
                <a:t>&gt; </a:t>
              </a:r>
              <a:r>
                <a:rPr>
                  <a:uFill>
                    <a:solidFill>
                      <a:srgbClr val="000007"/>
                    </a:solidFill>
                  </a:uFill>
                  <a:latin typeface="Lucida Sans Typewriter Regular"/>
                  <a:ea typeface="Lucida Sans Typewriter Regular"/>
                  <a:cs typeface="Lucida Sans Typewriter Regular"/>
                  <a:sym typeface="Lucida Sans Typewriter Regular"/>
                </a:rPr>
                <a:t>lo</a:t>
              </a:r>
              <a:r>
                <a:rPr>
                  <a:uFill>
                    <a:solidFill>
                      <a:srgbClr val="AE2600"/>
                    </a:solidFill>
                  </a:uFill>
                  <a:latin typeface="Lucida Sans Typewriter Regular"/>
                  <a:ea typeface="Lucida Sans Typewriter Regular"/>
                  <a:cs typeface="Lucida Sans Typewriter Regular"/>
                  <a:sym typeface="Lucida Sans Typewriter Regular"/>
                </a:rPr>
                <a:t>)</a:t>
              </a:r>
              <a:br>
                <a:rPr>
                  <a:uFill>
                    <a:solidFill>
                      <a:srgbClr val="AE2600"/>
                    </a:solidFill>
                  </a:uFill>
                  <a:latin typeface="Lucida Sans Typewriter Regular"/>
                  <a:ea typeface="Lucida Sans Typewriter Regular"/>
                  <a:cs typeface="Lucida Sans Typewriter Regular"/>
                  <a:sym typeface="Lucida Sans Typewriter Regular"/>
                </a:rPr>
              </a:br>
              <a:r>
                <a:rPr>
                  <a:uFill>
                    <a:solidFill>
                      <a:srgbClr val="AE2600"/>
                    </a:solidFill>
                  </a:uFill>
                  <a:latin typeface="Lucida Sans Typewriter Regular"/>
                  <a:ea typeface="Lucida Sans Typewriter Regular"/>
                  <a:cs typeface="Lucida Sans Typewriter Regular"/>
                  <a:sym typeface="Lucida Sans Typewriter Regular"/>
                </a:rPr>
                <a:t>    </a:t>
              </a:r>
              <a:r>
                <a:rPr>
                  <a:uFill>
                    <a:solidFill>
                      <a:srgbClr val="000007"/>
                    </a:solidFill>
                  </a:uFill>
                  <a:latin typeface="Lucida Sans Typewriter Regular"/>
                  <a:ea typeface="Lucida Sans Typewriter Regular"/>
                  <a:cs typeface="Lucida Sans Typewriter Regular"/>
                  <a:sym typeface="Lucida Sans Typewriter Regular"/>
                </a:rPr>
                <a:t>{</a:t>
              </a:r>
            </a:p>
            <a:p>
              <a:pPr marL="0" marR="0" lvl="0">
                <a:lnSpc>
                  <a:spcPct val="140000"/>
                </a:lnSpc>
                <a:defRPr sz="1800">
                  <a:solidFill>
                    <a:srgbClr val="000000"/>
                  </a:solidFill>
                  <a:uFillTx/>
                </a:defRPr>
              </a:pPr>
              <a:r>
                <a:rPr>
                  <a:uFill>
                    <a:solidFill>
                      <a:srgbClr val="000007"/>
                    </a:solidFill>
                  </a:uFill>
                  <a:latin typeface="Lucida Sans Typewriter Regular"/>
                  <a:ea typeface="Lucida Sans Typewriter Regular"/>
                  <a:cs typeface="Lucida Sans Typewriter Regular"/>
                  <a:sym typeface="Lucida Sans Typewriter Regular"/>
                </a:rPr>
                <a:t>       </a:t>
              </a:r>
              <a:r>
                <a:rPr>
                  <a:uFill>
                    <a:solidFill>
                      <a:srgbClr val="0433FF"/>
                    </a:solidFill>
                  </a:uFill>
                  <a:latin typeface="Lucida Sans Typewriter Regular"/>
                  <a:ea typeface="Lucida Sans Typewriter Regular"/>
                  <a:cs typeface="Lucida Sans Typewriter Regular"/>
                  <a:sym typeface="Lucida Sans Typewriter Regular"/>
                </a:rPr>
                <a:t>int </a:t>
              </a:r>
              <a:r>
                <a:rPr>
                  <a:uFill>
                    <a:solidFill>
                      <a:srgbClr val="000007"/>
                    </a:solidFill>
                  </a:uFill>
                  <a:latin typeface="Lucida Sans Typewriter Regular"/>
                  <a:ea typeface="Lucida Sans Typewriter Regular"/>
                  <a:cs typeface="Lucida Sans Typewriter Regular"/>
                  <a:sym typeface="Lucida Sans Typewriter Regular"/>
                </a:rPr>
                <a:t>j </a:t>
              </a:r>
              <a:r>
                <a:rPr>
                  <a:uFill>
                    <a:solidFill>
                      <a:srgbClr val="AE2600"/>
                    </a:solidFill>
                  </a:uFill>
                  <a:latin typeface="Lucida Sans Typewriter Regular"/>
                  <a:ea typeface="Lucida Sans Typewriter Regular"/>
                  <a:cs typeface="Lucida Sans Typewriter Regular"/>
                  <a:sym typeface="Lucida Sans Typewriter Regular"/>
                </a:rPr>
                <a:t>= </a:t>
              </a:r>
              <a:r>
                <a:rPr>
                  <a:uFill>
                    <a:solidFill>
                      <a:srgbClr val="000007"/>
                    </a:solidFill>
                  </a:uFill>
                  <a:latin typeface="Lucida Sans Typewriter Regular"/>
                  <a:ea typeface="Lucida Sans Typewriter Regular"/>
                  <a:cs typeface="Lucida Sans Typewriter Regular"/>
                  <a:sym typeface="Lucida Sans Typewriter Regular"/>
                </a:rPr>
                <a:t>partition</a:t>
              </a:r>
              <a:r>
                <a:rPr>
                  <a:uFill>
                    <a:solidFill>
                      <a:srgbClr val="AE2600"/>
                    </a:solidFill>
                  </a:uFill>
                  <a:latin typeface="Lucida Sans Typewriter Regular"/>
                  <a:ea typeface="Lucida Sans Typewriter Regular"/>
                  <a:cs typeface="Lucida Sans Typewriter Regular"/>
                  <a:sym typeface="Lucida Sans Typewriter Regular"/>
                </a:rPr>
                <a:t>(</a:t>
              </a:r>
              <a:r>
                <a:rPr>
                  <a:uFill>
                    <a:solidFill>
                      <a:srgbClr val="000007"/>
                    </a:solidFill>
                  </a:uFill>
                  <a:latin typeface="Lucida Sans Typewriter Regular"/>
                  <a:ea typeface="Lucida Sans Typewriter Regular"/>
                  <a:cs typeface="Lucida Sans Typewriter Regular"/>
                  <a:sym typeface="Lucida Sans Typewriter Regular"/>
                </a:rPr>
                <a:t>a</a:t>
              </a:r>
              <a:r>
                <a:rPr>
                  <a:uFill>
                    <a:solidFill>
                      <a:srgbClr val="AE2600"/>
                    </a:solidFill>
                  </a:uFill>
                  <a:latin typeface="Lucida Sans Typewriter Regular"/>
                  <a:ea typeface="Lucida Sans Typewriter Regular"/>
                  <a:cs typeface="Lucida Sans Typewriter Regular"/>
                  <a:sym typeface="Lucida Sans Typewriter Regular"/>
                </a:rPr>
                <a:t>, </a:t>
              </a:r>
              <a:r>
                <a:rPr>
                  <a:uFill>
                    <a:solidFill>
                      <a:srgbClr val="000007"/>
                    </a:solidFill>
                  </a:uFill>
                  <a:latin typeface="Lucida Sans Typewriter Regular"/>
                  <a:ea typeface="Lucida Sans Typewriter Regular"/>
                  <a:cs typeface="Lucida Sans Typewriter Regular"/>
                  <a:sym typeface="Lucida Sans Typewriter Regular"/>
                </a:rPr>
                <a:t>lo</a:t>
              </a:r>
              <a:r>
                <a:rPr>
                  <a:uFill>
                    <a:solidFill>
                      <a:srgbClr val="AE2600"/>
                    </a:solidFill>
                  </a:uFill>
                  <a:latin typeface="Lucida Sans Typewriter Regular"/>
                  <a:ea typeface="Lucida Sans Typewriter Regular"/>
                  <a:cs typeface="Lucida Sans Typewriter Regular"/>
                  <a:sym typeface="Lucida Sans Typewriter Regular"/>
                </a:rPr>
                <a:t>, </a:t>
              </a:r>
              <a:r>
                <a:rPr>
                  <a:uFill>
                    <a:solidFill>
                      <a:srgbClr val="000007"/>
                    </a:solidFill>
                  </a:uFill>
                  <a:latin typeface="Lucida Sans Typewriter Regular"/>
                  <a:ea typeface="Lucida Sans Typewriter Regular"/>
                  <a:cs typeface="Lucida Sans Typewriter Regular"/>
                  <a:sym typeface="Lucida Sans Typewriter Regular"/>
                </a:rPr>
                <a:t>hi</a:t>
              </a:r>
              <a:r>
                <a:rPr>
                  <a:uFill>
                    <a:solidFill>
                      <a:srgbClr val="AE2600"/>
                    </a:solidFill>
                  </a:uFill>
                  <a:latin typeface="Lucida Sans Typewriter Regular"/>
                  <a:ea typeface="Lucida Sans Typewriter Regular"/>
                  <a:cs typeface="Lucida Sans Typewriter Regular"/>
                  <a:sym typeface="Lucida Sans Typewriter Regular"/>
                </a:rPr>
                <a:t>);</a:t>
              </a:r>
            </a:p>
            <a:p>
              <a:pPr marL="0" marR="0" lvl="0">
                <a:lnSpc>
                  <a:spcPct val="140000"/>
                </a:lnSpc>
                <a:defRPr sz="1800">
                  <a:solidFill>
                    <a:srgbClr val="000000"/>
                  </a:solidFill>
                  <a:uFillTx/>
                </a:defRPr>
              </a:pPr>
              <a:r>
                <a:rPr>
                  <a:uFill>
                    <a:solidFill>
                      <a:srgbClr val="000007"/>
                    </a:solidFill>
                  </a:uFill>
                  <a:latin typeface="Lucida Sans Typewriter Regular"/>
                  <a:ea typeface="Lucida Sans Typewriter Regular"/>
                  <a:cs typeface="Lucida Sans Typewriter Regular"/>
                  <a:sym typeface="Lucida Sans Typewriter Regular"/>
                </a:rPr>
                <a:t>       </a:t>
              </a:r>
              <a:r>
                <a:rPr>
                  <a:uFill>
                    <a:solidFill>
                      <a:srgbClr val="0433FF"/>
                    </a:solidFill>
                  </a:uFill>
                  <a:latin typeface="Lucida Sans Typewriter Regular"/>
                  <a:ea typeface="Lucida Sans Typewriter Regular"/>
                  <a:cs typeface="Lucida Sans Typewriter Regular"/>
                  <a:sym typeface="Lucida Sans Typewriter Regular"/>
                </a:rPr>
                <a:t>if      (j &lt; k) lo = j + 1;</a:t>
              </a: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else if (j &gt; k) hi = j - 1;</a:t>
              </a: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else            return a[k];</a:t>
              </a:r>
              <a:endParaRPr>
                <a:uFill>
                  <a:solidFill>
                    <a:srgbClr val="AE2600"/>
                  </a:solidFill>
                </a:uFill>
                <a:latin typeface="Lucida Sans Typewriter Regular"/>
                <a:ea typeface="Lucida Sans Typewriter Regular"/>
                <a:cs typeface="Lucida Sans Typewriter Regular"/>
                <a:sym typeface="Lucida Sans Typewriter Regular"/>
              </a:endParaRPr>
            </a:p>
            <a:p>
              <a:pPr marL="0" marR="0" lvl="0">
                <a:lnSpc>
                  <a:spcPct val="140000"/>
                </a:lnSpc>
                <a:defRPr sz="1800">
                  <a:solidFill>
                    <a:srgbClr val="000000"/>
                  </a:solidFill>
                  <a:uFillTx/>
                </a:defRPr>
              </a:pPr>
              <a:r>
                <a:rPr>
                  <a:uFill>
                    <a:solidFill>
                      <a:srgbClr val="AE2600"/>
                    </a:solidFill>
                  </a:uFill>
                  <a:latin typeface="Lucida Sans Typewriter Regular"/>
                  <a:ea typeface="Lucida Sans Typewriter Regular"/>
                  <a:cs typeface="Lucida Sans Typewriter Regular"/>
                  <a:sym typeface="Lucida Sans Typewriter Regular"/>
                </a:rPr>
                <a:t>    </a:t>
              </a:r>
              <a:r>
                <a:rPr>
                  <a:uFill>
                    <a:solidFill>
                      <a:srgbClr val="000007"/>
                    </a:solidFill>
                  </a:uFill>
                  <a:latin typeface="Lucida Sans Typewriter Regular"/>
                  <a:ea typeface="Lucida Sans Typewriter Regular"/>
                  <a:cs typeface="Lucida Sans Typewriter Regular"/>
                  <a:sym typeface="Lucida Sans Typewriter Regular"/>
                </a:rPr>
                <a:t>}</a:t>
              </a:r>
            </a:p>
            <a:p>
              <a:pPr marL="0" marR="0" lvl="0">
                <a:lnSpc>
                  <a:spcPct val="140000"/>
                </a:lnSpc>
                <a:defRPr sz="1800">
                  <a:solidFill>
                    <a:srgbClr val="000000"/>
                  </a:solidFill>
                  <a:uFillTx/>
                </a:defRPr>
              </a:pPr>
              <a:r>
                <a:rPr>
                  <a:uFill>
                    <a:solidFill>
                      <a:srgbClr val="000007"/>
                    </a:solidFill>
                  </a:uFill>
                  <a:latin typeface="Lucida Sans Typewriter Regular"/>
                  <a:ea typeface="Lucida Sans Typewriter Regular"/>
                  <a:cs typeface="Lucida Sans Typewriter Regular"/>
                  <a:sym typeface="Lucida Sans Typewriter Regular"/>
                </a:rPr>
                <a:t>    return a[k];</a:t>
              </a:r>
            </a:p>
            <a:p>
              <a:pPr marL="0" marR="0" lvl="0">
                <a:lnSpc>
                  <a:spcPct val="140000"/>
                </a:lnSpc>
                <a:defRPr sz="1800">
                  <a:solidFill>
                    <a:srgbClr val="000000"/>
                  </a:solidFill>
                  <a:uFillTx/>
                </a:defRPr>
              </a:pPr>
              <a:r>
                <a:rPr>
                  <a:uFill>
                    <a:solidFill>
                      <a:srgbClr val="000007"/>
                    </a:solidFill>
                  </a:uFill>
                  <a:latin typeface="Lucida Sans Typewriter Regular"/>
                  <a:ea typeface="Lucida Sans Typewriter Regular"/>
                  <a:cs typeface="Lucida Sans Typewriter Regular"/>
                  <a:sym typeface="Lucida Sans Typewriter Regular"/>
                </a:rPr>
                <a:t>}</a:t>
              </a:r>
            </a:p>
          </p:txBody>
        </p:sp>
        <p:sp>
          <p:nvSpPr>
            <p:cNvPr id="411" name="Shape 411"/>
            <p:cNvSpPr/>
            <p:nvPr/>
          </p:nvSpPr>
          <p:spPr>
            <a:xfrm>
              <a:off x="7607300" y="1803400"/>
              <a:ext cx="4038600" cy="1511300"/>
            </a:xfrm>
            <a:prstGeom prst="rect">
              <a:avLst/>
            </a:prstGeom>
            <a:solidFill>
              <a:srgbClr val="FFFFFF"/>
            </a:solidFill>
            <a:ln w="12700" cap="flat">
              <a:noFill/>
              <a:round/>
            </a:ln>
            <a:effectLst/>
          </p:spPr>
          <p:txBody>
            <a:bodyPr wrap="square" lIns="0" tIns="0" rIns="0" bIns="0" numCol="1" anchor="t">
              <a:noAutofit/>
            </a:bodyPr>
            <a:lstStyle/>
            <a:p>
              <a:pPr marL="7224" marR="7224" lvl="0">
                <a:lnSpc>
                  <a:spcPct val="120000"/>
                </a:lnSpc>
                <a:defRPr sz="2200">
                  <a:solidFill>
                    <a:srgbClr val="005493"/>
                  </a:solidFill>
                  <a:uFill>
                    <a:solidFill>
                      <a:srgbClr val="0048AA"/>
                    </a:solidFill>
                  </a:uFill>
                </a:defRPr>
              </a:pPr>
              <a:endParaRPr/>
            </a:p>
          </p:txBody>
        </p:sp>
        <p:pic>
          <p:nvPicPr>
            <p:cNvPr id="412" name="droppedImage.pdf"/>
            <p:cNvPicPr/>
            <p:nvPr/>
          </p:nvPicPr>
          <p:blipFill>
            <a:blip r:embed="rId2"/>
            <a:srcRect l="14690" t="57789" b="10549"/>
            <a:stretch>
              <a:fillRect/>
            </a:stretch>
          </p:blipFill>
          <p:spPr>
            <a:xfrm>
              <a:off x="7718220" y="2019300"/>
              <a:ext cx="3827171" cy="1079500"/>
            </a:xfrm>
            <a:prstGeom prst="rect">
              <a:avLst/>
            </a:prstGeom>
            <a:ln w="12700" cap="flat">
              <a:noFill/>
              <a:round/>
            </a:ln>
            <a:effectLst/>
          </p:spPr>
        </p:pic>
        <p:sp>
          <p:nvSpPr>
            <p:cNvPr id="413" name="Shape 413"/>
            <p:cNvSpPr/>
            <p:nvPr/>
          </p:nvSpPr>
          <p:spPr>
            <a:xfrm>
              <a:off x="8116341" y="609600"/>
              <a:ext cx="1651362" cy="6731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lgn="ctr">
                <a:defRPr sz="1800">
                  <a:solidFill>
                    <a:srgbClr val="000000"/>
                  </a:solidFill>
                  <a:uFillTx/>
                </a:defRPr>
              </a:pPr>
              <a:r>
                <a:rPr sz="1600">
                  <a:solidFill>
                    <a:srgbClr val="8D3124"/>
                  </a:solidFill>
                  <a:uFill>
                    <a:solidFill>
                      <a:srgbClr val="C64941"/>
                    </a:solidFill>
                  </a:uFill>
                </a:rPr>
                <a:t>if </a:t>
              </a:r>
              <a:r>
                <a:rPr sz="1600">
                  <a:solidFill>
                    <a:srgbClr val="8D3124"/>
                  </a:solidFill>
                  <a:uFill>
                    <a:solidFill>
                      <a:srgbClr val="C64941"/>
                    </a:solidFill>
                  </a:uFill>
                  <a:latin typeface="Lucida Sans Typewriter Regular"/>
                  <a:ea typeface="Lucida Sans Typewriter Regular"/>
                  <a:cs typeface="Lucida Sans Typewriter Regular"/>
                  <a:sym typeface="Lucida Sans Typewriter Regular"/>
                </a:rPr>
                <a:t>a[k]</a:t>
              </a:r>
              <a:r>
                <a:rPr sz="1600">
                  <a:solidFill>
                    <a:srgbClr val="8D3124"/>
                  </a:solidFill>
                  <a:uFill>
                    <a:solidFill>
                      <a:srgbClr val="C64941"/>
                    </a:solidFill>
                  </a:uFill>
                </a:rPr>
                <a:t> is here</a:t>
              </a:r>
            </a:p>
            <a:p>
              <a:pPr lvl="0" algn="ctr">
                <a:defRPr sz="1800">
                  <a:solidFill>
                    <a:srgbClr val="000000"/>
                  </a:solidFill>
                  <a:uFillTx/>
                </a:defRPr>
              </a:pPr>
              <a:r>
                <a:rPr sz="1600">
                  <a:solidFill>
                    <a:srgbClr val="8D3124"/>
                  </a:solidFill>
                  <a:uFill>
                    <a:solidFill>
                      <a:srgbClr val="C64941"/>
                    </a:solidFill>
                  </a:uFill>
                </a:rPr>
                <a:t>set </a:t>
              </a:r>
              <a:r>
                <a:rPr sz="1600">
                  <a:solidFill>
                    <a:srgbClr val="8D3124"/>
                  </a:solidFill>
                  <a:uFill>
                    <a:solidFill>
                      <a:srgbClr val="C64941"/>
                    </a:solidFill>
                  </a:uFill>
                  <a:latin typeface="Lucida Sans Typewriter Regular"/>
                  <a:ea typeface="Lucida Sans Typewriter Regular"/>
                  <a:cs typeface="Lucida Sans Typewriter Regular"/>
                  <a:sym typeface="Lucida Sans Typewriter Regular"/>
                </a:rPr>
                <a:t>hi</a:t>
              </a:r>
              <a:r>
                <a:rPr sz="1600">
                  <a:solidFill>
                    <a:srgbClr val="8D3124"/>
                  </a:solidFill>
                  <a:uFill>
                    <a:solidFill>
                      <a:srgbClr val="C64941"/>
                    </a:solidFill>
                  </a:uFill>
                </a:rPr>
                <a:t> to </a:t>
              </a:r>
              <a:r>
                <a:rPr sz="1600">
                  <a:solidFill>
                    <a:srgbClr val="8D3124"/>
                  </a:solidFill>
                  <a:uFill>
                    <a:solidFill>
                      <a:srgbClr val="C64941"/>
                    </a:solidFill>
                  </a:uFill>
                  <a:latin typeface="Lucida Sans Typewriter Regular"/>
                  <a:ea typeface="Lucida Sans Typewriter Regular"/>
                  <a:cs typeface="Lucida Sans Typewriter Regular"/>
                  <a:sym typeface="Lucida Sans Typewriter Regular"/>
                </a:rPr>
                <a:t>j-1</a:t>
              </a:r>
            </a:p>
          </p:txBody>
        </p:sp>
        <p:sp>
          <p:nvSpPr>
            <p:cNvPr id="414" name="Shape 414"/>
            <p:cNvSpPr/>
            <p:nvPr/>
          </p:nvSpPr>
          <p:spPr>
            <a:xfrm flipH="1" flipV="1">
              <a:off x="8635999" y="1308100"/>
              <a:ext cx="215901" cy="685801"/>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415" name="Shape 415"/>
            <p:cNvSpPr/>
            <p:nvPr/>
          </p:nvSpPr>
          <p:spPr>
            <a:xfrm>
              <a:off x="9945141" y="609600"/>
              <a:ext cx="1651362" cy="6731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lgn="ctr">
                <a:defRPr sz="1800">
                  <a:solidFill>
                    <a:srgbClr val="000000"/>
                  </a:solidFill>
                  <a:uFillTx/>
                </a:defRPr>
              </a:pPr>
              <a:r>
                <a:rPr sz="1600">
                  <a:solidFill>
                    <a:srgbClr val="8D3124"/>
                  </a:solidFill>
                  <a:uFill>
                    <a:solidFill>
                      <a:srgbClr val="C64941"/>
                    </a:solidFill>
                  </a:uFill>
                </a:rPr>
                <a:t>if </a:t>
              </a:r>
              <a:r>
                <a:rPr sz="1600">
                  <a:solidFill>
                    <a:srgbClr val="8D3124"/>
                  </a:solidFill>
                  <a:uFill>
                    <a:solidFill>
                      <a:srgbClr val="C64941"/>
                    </a:solidFill>
                  </a:uFill>
                  <a:latin typeface="Lucida Sans Typewriter Regular"/>
                  <a:ea typeface="Lucida Sans Typewriter Regular"/>
                  <a:cs typeface="Lucida Sans Typewriter Regular"/>
                  <a:sym typeface="Lucida Sans Typewriter Regular"/>
                </a:rPr>
                <a:t>a[k]</a:t>
              </a:r>
              <a:r>
                <a:rPr sz="1600">
                  <a:solidFill>
                    <a:srgbClr val="8D3124"/>
                  </a:solidFill>
                  <a:uFill>
                    <a:solidFill>
                      <a:srgbClr val="C64941"/>
                    </a:solidFill>
                  </a:uFill>
                </a:rPr>
                <a:t> is here</a:t>
              </a:r>
            </a:p>
            <a:p>
              <a:pPr lvl="0" algn="ctr">
                <a:defRPr sz="1800">
                  <a:solidFill>
                    <a:srgbClr val="000000"/>
                  </a:solidFill>
                  <a:uFillTx/>
                </a:defRPr>
              </a:pPr>
              <a:r>
                <a:rPr sz="1600">
                  <a:solidFill>
                    <a:srgbClr val="8D3124"/>
                  </a:solidFill>
                  <a:uFill>
                    <a:solidFill>
                      <a:srgbClr val="C64941"/>
                    </a:solidFill>
                  </a:uFill>
                </a:rPr>
                <a:t>set </a:t>
              </a:r>
              <a:r>
                <a:rPr sz="1600">
                  <a:solidFill>
                    <a:srgbClr val="8D3124"/>
                  </a:solidFill>
                  <a:uFill>
                    <a:solidFill>
                      <a:srgbClr val="C64941"/>
                    </a:solidFill>
                  </a:uFill>
                  <a:latin typeface="Lucida Sans Typewriter Regular"/>
                  <a:ea typeface="Lucida Sans Typewriter Regular"/>
                  <a:cs typeface="Lucida Sans Typewriter Regular"/>
                  <a:sym typeface="Lucida Sans Typewriter Regular"/>
                </a:rPr>
                <a:t>lo</a:t>
              </a:r>
              <a:r>
                <a:rPr sz="1600">
                  <a:solidFill>
                    <a:srgbClr val="8D3124"/>
                  </a:solidFill>
                  <a:uFill>
                    <a:solidFill>
                      <a:srgbClr val="C64941"/>
                    </a:solidFill>
                  </a:uFill>
                </a:rPr>
                <a:t> to </a:t>
              </a:r>
              <a:r>
                <a:rPr sz="1600">
                  <a:solidFill>
                    <a:srgbClr val="8D3124"/>
                  </a:solidFill>
                  <a:uFill>
                    <a:solidFill>
                      <a:srgbClr val="C64941"/>
                    </a:solidFill>
                  </a:uFill>
                  <a:latin typeface="Lucida Sans Typewriter Regular"/>
                  <a:ea typeface="Lucida Sans Typewriter Regular"/>
                  <a:cs typeface="Lucida Sans Typewriter Regular"/>
                  <a:sym typeface="Lucida Sans Typewriter Regular"/>
                </a:rPr>
                <a:t>j+1</a:t>
              </a:r>
            </a:p>
          </p:txBody>
        </p:sp>
        <p:sp>
          <p:nvSpPr>
            <p:cNvPr id="416" name="Shape 416"/>
            <p:cNvSpPr/>
            <p:nvPr/>
          </p:nvSpPr>
          <p:spPr>
            <a:xfrm flipV="1">
              <a:off x="10655299" y="1308100"/>
              <a:ext cx="215902" cy="647700"/>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pSp>
      <p:pic>
        <p:nvPicPr>
          <p:cNvPr id="418" name="button.pdf"/>
          <p:cNvPicPr/>
          <p:nvPr/>
        </p:nvPicPr>
        <p:blipFill>
          <a:blip r:embed="rId3"/>
          <a:stretch>
            <a:fillRect/>
          </a:stretch>
        </p:blipFill>
        <p:spPr>
          <a:xfrm>
            <a:off x="11391900" y="1625600"/>
            <a:ext cx="876300" cy="876300"/>
          </a:xfrm>
          <a:prstGeom prst="rect">
            <a:avLst/>
          </a:prstGeom>
          <a:ln w="12700">
            <a:round/>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7" grpId="1" animBg="1" advAuto="0"/>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0" name="Shape 420"/>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57</a:t>
            </a:fld>
            <a:endParaRPr sz="1200">
              <a:uFill>
                <a:solidFill/>
              </a:uFill>
            </a:endParaRPr>
          </a:p>
        </p:txBody>
      </p:sp>
      <p:sp>
        <p:nvSpPr>
          <p:cNvPr id="421" name="Shape 421"/>
          <p:cNvSpPr>
            <a:spLocks noGrp="1"/>
          </p:cNvSpPr>
          <p:nvPr>
            <p:ph type="title"/>
          </p:nvPr>
        </p:nvSpPr>
        <p:spPr>
          <a:prstGeom prst="rect">
            <a:avLst/>
          </a:prstGeom>
        </p:spPr>
        <p:txBody>
          <a:bodyPr/>
          <a:lstStyle/>
          <a:p>
            <a:pPr lvl="0">
              <a:defRPr sz="1800">
                <a:uFillTx/>
              </a:defRPr>
            </a:pPr>
            <a:r>
              <a:rPr sz="2800">
                <a:uFill>
                  <a:solidFill/>
                </a:uFill>
              </a:rPr>
              <a:t>Quick-select:  mathematical analysis</a:t>
            </a:r>
          </a:p>
        </p:txBody>
      </p:sp>
      <p:sp>
        <p:nvSpPr>
          <p:cNvPr id="422" name="Shape 422"/>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Proposition.  </a:t>
            </a:r>
            <a:r>
              <a:rPr sz="2400">
                <a:uFill>
                  <a:solidFill/>
                </a:uFill>
              </a:rPr>
              <a:t>Quick-select takes </a:t>
            </a:r>
            <a:r>
              <a:rPr sz="2400">
                <a:solidFill>
                  <a:srgbClr val="8D3124"/>
                </a:solidFill>
                <a:uFill>
                  <a:solidFill>
                    <a:srgbClr val="8D3124"/>
                  </a:solidFill>
                </a:uFill>
              </a:rPr>
              <a:t>linear</a:t>
            </a:r>
            <a:r>
              <a:rPr sz="2400">
                <a:uFill>
                  <a:solidFill/>
                </a:uFill>
              </a:rPr>
              <a:t> time on average.</a:t>
            </a:r>
          </a:p>
          <a:p>
            <a:pPr lvl="0">
              <a:defRPr sz="1800">
                <a:solidFill>
                  <a:srgbClr val="000000"/>
                </a:solidFill>
                <a:uFillTx/>
              </a:defRPr>
            </a:pPr>
            <a:br>
              <a:rPr sz="2400">
                <a:uFill>
                  <a:solidFill/>
                </a:uFill>
              </a:rPr>
            </a:br>
            <a:r>
              <a:rPr sz="2400">
                <a:solidFill>
                  <a:srgbClr val="005493"/>
                </a:solidFill>
                <a:uFill>
                  <a:solidFill/>
                </a:uFill>
              </a:rPr>
              <a:t>Pf sketch.</a:t>
            </a:r>
            <a:endParaRPr sz="2400">
              <a:uFill>
                <a:solidFill/>
              </a:uFill>
            </a:endParaRPr>
          </a:p>
          <a:p>
            <a:pPr lvl="1">
              <a:defRPr sz="1800">
                <a:uFillTx/>
              </a:defRPr>
            </a:pPr>
            <a:r>
              <a:rPr sz="2400">
                <a:uFill>
                  <a:solidFill/>
                </a:uFill>
              </a:rPr>
              <a:t>Intuitively, each partitioning step splits array approximately in half:</a:t>
            </a:r>
            <a:br>
              <a:rPr sz="2400">
                <a:uFill>
                  <a:solidFill/>
                </a:uFill>
              </a:rPr>
            </a:br>
            <a:r>
              <a:rPr sz="2400" i="1">
                <a:uFill>
                  <a:solidFill/>
                </a:uFill>
                <a:latin typeface="Times New Roman"/>
                <a:ea typeface="Times New Roman"/>
                <a:cs typeface="Times New Roman"/>
                <a:sym typeface="Times New Roman"/>
              </a:rPr>
              <a:t>N</a:t>
            </a:r>
            <a:r>
              <a:rPr sz="2400">
                <a:uFill>
                  <a:solidFill/>
                </a:uFill>
                <a:latin typeface="Times New Roman"/>
                <a:ea typeface="Times New Roman"/>
                <a:cs typeface="Times New Roman"/>
                <a:sym typeface="Times New Roman"/>
              </a:rPr>
              <a:t> + </a:t>
            </a:r>
            <a:r>
              <a:rPr sz="2400" i="1">
                <a:uFill>
                  <a:solidFill/>
                </a:uFill>
                <a:latin typeface="Times New Roman"/>
                <a:ea typeface="Times New Roman"/>
                <a:cs typeface="Times New Roman"/>
                <a:sym typeface="Times New Roman"/>
              </a:rPr>
              <a:t>N</a:t>
            </a:r>
            <a:r>
              <a:rPr sz="2400" i="1" baseline="-5999">
                <a:uFill>
                  <a:solidFill/>
                </a:uFill>
                <a:latin typeface="Times New Roman"/>
                <a:ea typeface="Times New Roman"/>
                <a:cs typeface="Times New Roman"/>
                <a:sym typeface="Times New Roman"/>
              </a:rPr>
              <a:t> </a:t>
            </a:r>
            <a:r>
              <a:rPr sz="2400">
                <a:uFill>
                  <a:solidFill/>
                </a:uFill>
                <a:latin typeface="Times New Roman"/>
                <a:ea typeface="Times New Roman"/>
                <a:cs typeface="Times New Roman"/>
                <a:sym typeface="Times New Roman"/>
              </a:rPr>
              <a:t>/</a:t>
            </a:r>
            <a:r>
              <a:rPr sz="2400" i="1" baseline="-5999">
                <a:uFill>
                  <a:solidFill/>
                </a:uFill>
                <a:latin typeface="Times New Roman"/>
                <a:ea typeface="Times New Roman"/>
                <a:cs typeface="Times New Roman"/>
                <a:sym typeface="Times New Roman"/>
              </a:rPr>
              <a:t> </a:t>
            </a:r>
            <a:r>
              <a:rPr sz="2400">
                <a:uFill>
                  <a:solidFill/>
                </a:uFill>
                <a:latin typeface="Times New Roman"/>
                <a:ea typeface="Times New Roman"/>
                <a:cs typeface="Times New Roman"/>
                <a:sym typeface="Times New Roman"/>
              </a:rPr>
              <a:t>2 + </a:t>
            </a:r>
            <a:r>
              <a:rPr sz="2400" i="1">
                <a:uFill>
                  <a:solidFill/>
                </a:uFill>
                <a:latin typeface="Times New Roman"/>
                <a:ea typeface="Times New Roman"/>
                <a:cs typeface="Times New Roman"/>
                <a:sym typeface="Times New Roman"/>
              </a:rPr>
              <a:t>N</a:t>
            </a:r>
            <a:r>
              <a:rPr sz="2400" i="1" baseline="-5999">
                <a:uFill>
                  <a:solidFill/>
                </a:uFill>
                <a:latin typeface="Times New Roman"/>
                <a:ea typeface="Times New Roman"/>
                <a:cs typeface="Times New Roman"/>
                <a:sym typeface="Times New Roman"/>
              </a:rPr>
              <a:t> </a:t>
            </a:r>
            <a:r>
              <a:rPr sz="2400">
                <a:uFill>
                  <a:solidFill/>
                </a:uFill>
                <a:latin typeface="Times New Roman"/>
                <a:ea typeface="Times New Roman"/>
                <a:cs typeface="Times New Roman"/>
                <a:sym typeface="Times New Roman"/>
              </a:rPr>
              <a:t>/</a:t>
            </a:r>
            <a:r>
              <a:rPr sz="2400" i="1" baseline="-5999">
                <a:uFill>
                  <a:solidFill/>
                </a:uFill>
                <a:latin typeface="Times New Roman"/>
                <a:ea typeface="Times New Roman"/>
                <a:cs typeface="Times New Roman"/>
                <a:sym typeface="Times New Roman"/>
              </a:rPr>
              <a:t> </a:t>
            </a:r>
            <a:r>
              <a:rPr sz="2400">
                <a:uFill>
                  <a:solidFill/>
                </a:uFill>
                <a:latin typeface="Times New Roman"/>
                <a:ea typeface="Times New Roman"/>
                <a:cs typeface="Times New Roman"/>
                <a:sym typeface="Times New Roman"/>
              </a:rPr>
              <a:t>4 + … + 1  ~  2</a:t>
            </a:r>
            <a:r>
              <a:rPr sz="2400" i="1">
                <a:uFill>
                  <a:solidFill/>
                </a:uFill>
                <a:latin typeface="Times New Roman"/>
                <a:ea typeface="Times New Roman"/>
                <a:cs typeface="Times New Roman"/>
                <a:sym typeface="Times New Roman"/>
              </a:rPr>
              <a:t>N</a:t>
            </a:r>
            <a:r>
              <a:rPr sz="2400">
                <a:uFill>
                  <a:solidFill/>
                </a:uFill>
              </a:rPr>
              <a:t> compares.</a:t>
            </a:r>
          </a:p>
          <a:p>
            <a:pPr lvl="1">
              <a:defRPr sz="1800">
                <a:uFillTx/>
              </a:defRPr>
            </a:pPr>
            <a:r>
              <a:rPr sz="2400">
                <a:uFill>
                  <a:solidFill/>
                </a:uFill>
              </a:rPr>
              <a:t>Formal analysis similar to quicksort analysis yields:</a:t>
            </a:r>
            <a:br>
              <a:rPr sz="2400">
                <a:uFill>
                  <a:solidFill/>
                </a:uFill>
              </a:rPr>
            </a:br>
            <a:br>
              <a:rPr sz="2400">
                <a:uFill>
                  <a:solidFill/>
                </a:uFill>
              </a:rPr>
            </a:br>
            <a:endParaRPr sz="2400">
              <a:uFill>
                <a:solidFill/>
              </a:uFill>
            </a:endParaRPr>
          </a:p>
          <a:p>
            <a:pPr lvl="1">
              <a:defRPr sz="1800">
                <a:uFillTx/>
              </a:defRPr>
            </a:pPr>
            <a:r>
              <a:rPr sz="2400">
                <a:uFill>
                  <a:solidFill/>
                </a:uFill>
              </a:rPr>
              <a:t>Ex:  </a:t>
            </a:r>
            <a:r>
              <a:rPr sz="2400">
                <a:uFill>
                  <a:solidFill/>
                </a:uFill>
                <a:latin typeface="Times Roman"/>
                <a:ea typeface="Times Roman"/>
                <a:cs typeface="Times Roman"/>
                <a:sym typeface="Times Roman"/>
              </a:rPr>
              <a:t>(2 + 2 ln 2) </a:t>
            </a:r>
            <a:r>
              <a:rPr sz="2400" i="1">
                <a:uFill>
                  <a:solidFill/>
                </a:uFill>
                <a:latin typeface="Times Roman"/>
                <a:ea typeface="Times Roman"/>
                <a:cs typeface="Times Roman"/>
                <a:sym typeface="Times Roman"/>
              </a:rPr>
              <a:t>N</a:t>
            </a:r>
            <a:r>
              <a:rPr sz="2400">
                <a:uFill>
                  <a:solidFill/>
                </a:uFill>
                <a:latin typeface="Times Roman"/>
                <a:ea typeface="Times Roman"/>
                <a:cs typeface="Times Roman"/>
                <a:sym typeface="Times Roman"/>
              </a:rPr>
              <a:t>  ≈  3.38 </a:t>
            </a:r>
            <a:r>
              <a:rPr sz="2400" i="1">
                <a:uFill>
                  <a:solidFill/>
                </a:uFill>
                <a:latin typeface="Times Roman"/>
                <a:ea typeface="Times Roman"/>
                <a:cs typeface="Times Roman"/>
                <a:sym typeface="Times Roman"/>
              </a:rPr>
              <a:t>N</a:t>
            </a:r>
            <a:r>
              <a:rPr sz="2400">
                <a:uFill>
                  <a:solidFill/>
                </a:uFill>
              </a:rPr>
              <a:t> compares to find median.</a:t>
            </a:r>
          </a:p>
        </p:txBody>
      </p:sp>
      <p:sp>
        <p:nvSpPr>
          <p:cNvPr id="423" name="Shape 423"/>
          <p:cNvSpPr/>
          <p:nvPr/>
        </p:nvSpPr>
        <p:spPr>
          <a:xfrm>
            <a:off x="2413000" y="4470400"/>
            <a:ext cx="6758498" cy="4826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2400" i="1">
                <a:uFill>
                  <a:solidFill>
                    <a:srgbClr val="8D3124"/>
                  </a:solidFill>
                </a:uFill>
                <a:latin typeface="Times New Roman"/>
                <a:ea typeface="Times New Roman"/>
                <a:cs typeface="Times New Roman"/>
                <a:sym typeface="Times New Roman"/>
              </a:rPr>
              <a:t>C</a:t>
            </a:r>
            <a:r>
              <a:rPr sz="2400" i="1" baseline="-20250">
                <a:uFill>
                  <a:solidFill>
                    <a:srgbClr val="8D3124"/>
                  </a:solidFill>
                </a:uFill>
                <a:latin typeface="Times New Roman"/>
                <a:ea typeface="Times New Roman"/>
                <a:cs typeface="Times New Roman"/>
                <a:sym typeface="Times New Roman"/>
              </a:rPr>
              <a:t>N</a:t>
            </a:r>
            <a:r>
              <a:rPr sz="2400" baseline="-20250">
                <a:uFill>
                  <a:solidFill>
                    <a:srgbClr val="8D3124"/>
                  </a:solidFill>
                </a:uFill>
                <a:latin typeface="Times New Roman"/>
                <a:ea typeface="Times New Roman"/>
                <a:cs typeface="Times New Roman"/>
                <a:sym typeface="Times New Roman"/>
              </a:rPr>
              <a:t> </a:t>
            </a:r>
            <a:r>
              <a:rPr sz="2400">
                <a:uFill>
                  <a:solidFill>
                    <a:srgbClr val="8D3124"/>
                  </a:solidFill>
                </a:uFill>
                <a:latin typeface="Times New Roman"/>
                <a:ea typeface="Times New Roman"/>
                <a:cs typeface="Times New Roman"/>
                <a:sym typeface="Times New Roman"/>
              </a:rPr>
              <a:t>  =  2 </a:t>
            </a:r>
            <a:r>
              <a:rPr sz="2400" i="1">
                <a:uFill>
                  <a:solidFill>
                    <a:srgbClr val="8D3124"/>
                  </a:solidFill>
                </a:uFill>
                <a:latin typeface="Times New Roman"/>
                <a:ea typeface="Times New Roman"/>
                <a:cs typeface="Times New Roman"/>
                <a:sym typeface="Times New Roman"/>
              </a:rPr>
              <a:t>N</a:t>
            </a:r>
            <a:r>
              <a:rPr sz="2400">
                <a:uFill>
                  <a:solidFill>
                    <a:srgbClr val="8D3124"/>
                  </a:solidFill>
                </a:uFill>
                <a:latin typeface="Times New Roman"/>
                <a:ea typeface="Times New Roman"/>
                <a:cs typeface="Times New Roman"/>
                <a:sym typeface="Times New Roman"/>
              </a:rPr>
              <a:t>  + 2 </a:t>
            </a:r>
            <a:r>
              <a:rPr sz="2400" i="1">
                <a:uFill>
                  <a:solidFill>
                    <a:srgbClr val="8D3124"/>
                  </a:solidFill>
                </a:uFill>
                <a:latin typeface="Times New Roman"/>
                <a:ea typeface="Times New Roman"/>
                <a:cs typeface="Times New Roman"/>
                <a:sym typeface="Times New Roman"/>
              </a:rPr>
              <a:t>k</a:t>
            </a:r>
            <a:r>
              <a:rPr sz="2400">
                <a:uFill>
                  <a:solidFill>
                    <a:srgbClr val="8D3124"/>
                  </a:solidFill>
                </a:uFill>
                <a:latin typeface="Times New Roman"/>
                <a:ea typeface="Times New Roman"/>
                <a:cs typeface="Times New Roman"/>
                <a:sym typeface="Times New Roman"/>
              </a:rPr>
              <a:t> ln (</a:t>
            </a:r>
            <a:r>
              <a:rPr sz="2400" i="1">
                <a:uFill>
                  <a:solidFill>
                    <a:srgbClr val="8D3124"/>
                  </a:solidFill>
                </a:uFill>
                <a:latin typeface="Times New Roman"/>
                <a:ea typeface="Times New Roman"/>
                <a:cs typeface="Times New Roman"/>
                <a:sym typeface="Times New Roman"/>
              </a:rPr>
              <a:t>N</a:t>
            </a:r>
            <a:r>
              <a:rPr sz="2400">
                <a:uFill>
                  <a:solidFill>
                    <a:srgbClr val="8D3124"/>
                  </a:solidFill>
                </a:uFill>
                <a:latin typeface="Times New Roman"/>
                <a:ea typeface="Times New Roman"/>
                <a:cs typeface="Times New Roman"/>
                <a:sym typeface="Times New Roman"/>
              </a:rPr>
              <a:t> / </a:t>
            </a:r>
            <a:r>
              <a:rPr sz="2400" i="1">
                <a:uFill>
                  <a:solidFill>
                    <a:srgbClr val="8D3124"/>
                  </a:solidFill>
                </a:uFill>
                <a:latin typeface="Times New Roman"/>
                <a:ea typeface="Times New Roman"/>
                <a:cs typeface="Times New Roman"/>
                <a:sym typeface="Times New Roman"/>
              </a:rPr>
              <a:t>k</a:t>
            </a:r>
            <a:r>
              <a:rPr sz="2400">
                <a:uFill>
                  <a:solidFill>
                    <a:srgbClr val="8D3124"/>
                  </a:solidFill>
                </a:uFill>
                <a:latin typeface="Times New Roman"/>
                <a:ea typeface="Times New Roman"/>
                <a:cs typeface="Times New Roman"/>
                <a:sym typeface="Times New Roman"/>
              </a:rPr>
              <a:t>)  + 2 (</a:t>
            </a:r>
            <a:r>
              <a:rPr sz="2400" i="1">
                <a:uFill>
                  <a:solidFill>
                    <a:srgbClr val="8D3124"/>
                  </a:solidFill>
                </a:uFill>
                <a:latin typeface="Times New Roman"/>
                <a:ea typeface="Times New Roman"/>
                <a:cs typeface="Times New Roman"/>
                <a:sym typeface="Times New Roman"/>
              </a:rPr>
              <a:t>N</a:t>
            </a:r>
            <a:r>
              <a:rPr sz="2400">
                <a:uFill>
                  <a:solidFill>
                    <a:srgbClr val="8D3124"/>
                  </a:solidFill>
                </a:uFill>
                <a:latin typeface="Times New Roman"/>
                <a:ea typeface="Times New Roman"/>
                <a:cs typeface="Times New Roman"/>
                <a:sym typeface="Times New Roman"/>
              </a:rPr>
              <a:t> – </a:t>
            </a:r>
            <a:r>
              <a:rPr sz="2400" i="1">
                <a:uFill>
                  <a:solidFill>
                    <a:srgbClr val="8D3124"/>
                  </a:solidFill>
                </a:uFill>
                <a:latin typeface="Times New Roman"/>
                <a:ea typeface="Times New Roman"/>
                <a:cs typeface="Times New Roman"/>
                <a:sym typeface="Times New Roman"/>
              </a:rPr>
              <a:t>k</a:t>
            </a:r>
            <a:r>
              <a:rPr sz="2400">
                <a:uFill>
                  <a:solidFill>
                    <a:srgbClr val="8D3124"/>
                  </a:solidFill>
                </a:uFill>
                <a:latin typeface="Times New Roman"/>
                <a:ea typeface="Times New Roman"/>
                <a:cs typeface="Times New Roman"/>
                <a:sym typeface="Times New Roman"/>
              </a:rPr>
              <a:t>) ln (</a:t>
            </a:r>
            <a:r>
              <a:rPr sz="2400" i="1">
                <a:uFill>
                  <a:solidFill>
                    <a:srgbClr val="8D3124"/>
                  </a:solidFill>
                </a:uFill>
                <a:latin typeface="Times New Roman"/>
                <a:ea typeface="Times New Roman"/>
                <a:cs typeface="Times New Roman"/>
                <a:sym typeface="Times New Roman"/>
              </a:rPr>
              <a:t>N</a:t>
            </a:r>
            <a:r>
              <a:rPr sz="2400">
                <a:uFill>
                  <a:solidFill>
                    <a:srgbClr val="8D3124"/>
                  </a:solidFill>
                </a:uFill>
                <a:latin typeface="Times New Roman"/>
                <a:ea typeface="Times New Roman"/>
                <a:cs typeface="Times New Roman"/>
                <a:sym typeface="Times New Roman"/>
              </a:rPr>
              <a:t> / (</a:t>
            </a:r>
            <a:r>
              <a:rPr sz="2400" i="1">
                <a:uFill>
                  <a:solidFill>
                    <a:srgbClr val="8D3124"/>
                  </a:solidFill>
                </a:uFill>
                <a:latin typeface="Times New Roman"/>
                <a:ea typeface="Times New Roman"/>
                <a:cs typeface="Times New Roman"/>
                <a:sym typeface="Times New Roman"/>
              </a:rPr>
              <a:t>N</a:t>
            </a:r>
            <a:r>
              <a:rPr sz="2400">
                <a:uFill>
                  <a:solidFill>
                    <a:srgbClr val="8D3124"/>
                  </a:solidFill>
                </a:uFill>
                <a:latin typeface="Times New Roman"/>
                <a:ea typeface="Times New Roman"/>
                <a:cs typeface="Times New Roman"/>
                <a:sym typeface="Times New Roman"/>
              </a:rPr>
              <a:t> – </a:t>
            </a:r>
            <a:r>
              <a:rPr sz="2400" i="1">
                <a:uFill>
                  <a:solidFill>
                    <a:srgbClr val="8D3124"/>
                  </a:solidFill>
                </a:uFill>
                <a:latin typeface="Times New Roman"/>
                <a:ea typeface="Times New Roman"/>
                <a:cs typeface="Times New Roman"/>
                <a:sym typeface="Times New Roman"/>
              </a:rPr>
              <a:t>k</a:t>
            </a:r>
            <a:r>
              <a:rPr sz="2400">
                <a:uFill>
                  <a:solidFill>
                    <a:srgbClr val="8D3124"/>
                  </a:solidFill>
                </a:uFill>
                <a:latin typeface="Times New Roman"/>
                <a:ea typeface="Times New Roman"/>
                <a:cs typeface="Times New Roman"/>
                <a:sym typeface="Times New Roman"/>
              </a:rPr>
              <a: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2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422">
                                            <p:txEl>
                                              <p:pRg st="3" end="3"/>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2" nodeType="afterEffect">
                                  <p:stCondLst>
                                    <p:cond delay="0"/>
                                  </p:stCondLst>
                                  <p:iterate>
                                    <p:tmAbs val="0"/>
                                  </p:iterate>
                                  <p:childTnLst>
                                    <p:set>
                                      <p:cBhvr>
                                        <p:cTn id="13" fill="hold"/>
                                        <p:tgtEl>
                                          <p:spTgt spid="42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1" nodeType="clickEffect">
                                  <p:stCondLst>
                                    <p:cond delay="0"/>
                                  </p:stCondLst>
                                  <p:iterate>
                                    <p:tmAbs val="0"/>
                                  </p:iterate>
                                  <p:childTnLst>
                                    <p:set>
                                      <p:cBhvr>
                                        <p:cTn id="17" fill="hold"/>
                                        <p:tgtEl>
                                          <p:spTgt spid="42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 grpId="1" build="p" bldLvl="5" animBg="1" advAuto="0"/>
      <p:bldP spid="423" grpId="2" animBg="1" advAuto="0"/>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7" name="Shape 427"/>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Proposition.  </a:t>
            </a:r>
            <a:r>
              <a:rPr sz="2400">
                <a:solidFill>
                  <a:srgbClr val="606060"/>
                </a:solidFill>
                <a:uFill>
                  <a:solidFill/>
                </a:uFill>
              </a:rPr>
              <a:t>[Blum, Floyd, Pratt, Rivest, Tarjan, 1973]</a:t>
            </a:r>
            <a:r>
              <a:rPr sz="2400">
                <a:uFill>
                  <a:solidFill/>
                </a:uFill>
              </a:rPr>
              <a:t>  Compare-based selection algorithm whose worst-case running time is linear.</a:t>
            </a:r>
            <a:endParaRPr>
              <a:solidFill>
                <a:srgbClr val="005493"/>
              </a:solidFill>
              <a:uFill>
                <a:solidFill>
                  <a:srgbClr val="0048AA"/>
                </a:solidFill>
              </a:uFill>
            </a:endParaRPr>
          </a:p>
          <a:p>
            <a:pPr lvl="0">
              <a:defRPr sz="1800">
                <a:solidFill>
                  <a:srgbClr val="000000"/>
                </a:solidFill>
                <a:uFillTx/>
              </a:defRPr>
            </a:pPr>
            <a:br>
              <a:rPr>
                <a:solidFill>
                  <a:srgbClr val="005493"/>
                </a:solidFill>
                <a:uFill>
                  <a:solidFill>
                    <a:srgbClr val="0048AA"/>
                  </a:solidFill>
                </a:uFill>
              </a:rPr>
            </a:br>
            <a:br>
              <a:rPr>
                <a:solidFill>
                  <a:srgbClr val="005493"/>
                </a:solidFill>
                <a:uFill>
                  <a:solidFill>
                    <a:srgbClr val="0048AA"/>
                  </a:solidFill>
                </a:uFill>
              </a:rPr>
            </a:br>
            <a:br>
              <a:rPr>
                <a:solidFill>
                  <a:srgbClr val="005493"/>
                </a:solidFill>
                <a:uFill>
                  <a:solidFill>
                    <a:srgbClr val="0048AA"/>
                  </a:solidFill>
                </a:uFill>
              </a:rPr>
            </a:br>
            <a:br>
              <a:rPr>
                <a:solidFill>
                  <a:srgbClr val="005493"/>
                </a:solidFill>
                <a:uFill>
                  <a:solidFill>
                    <a:srgbClr val="0048AA"/>
                  </a:solidFill>
                </a:uFill>
              </a:rPr>
            </a:br>
            <a:br>
              <a:rPr>
                <a:solidFill>
                  <a:srgbClr val="005493"/>
                </a:solidFill>
                <a:uFill>
                  <a:solidFill>
                    <a:srgbClr val="0048AA"/>
                  </a:solidFill>
                </a:uFill>
              </a:rPr>
            </a:br>
            <a:br>
              <a:rPr>
                <a:solidFill>
                  <a:srgbClr val="005493"/>
                </a:solidFill>
                <a:uFill>
                  <a:solidFill>
                    <a:srgbClr val="0048AA"/>
                  </a:solidFill>
                </a:uFill>
              </a:rPr>
            </a:br>
            <a:br>
              <a:rPr>
                <a:solidFill>
                  <a:srgbClr val="005493"/>
                </a:solidFill>
                <a:uFill>
                  <a:solidFill>
                    <a:srgbClr val="0048AA"/>
                  </a:solidFill>
                </a:uFill>
              </a:rPr>
            </a:br>
            <a:br>
              <a:rPr>
                <a:solidFill>
                  <a:srgbClr val="005493"/>
                </a:solidFill>
                <a:uFill>
                  <a:solidFill>
                    <a:srgbClr val="0048AA"/>
                  </a:solidFill>
                </a:uFill>
              </a:rPr>
            </a:br>
            <a:br>
              <a:rPr>
                <a:solidFill>
                  <a:srgbClr val="005493"/>
                </a:solidFill>
                <a:uFill>
                  <a:solidFill>
                    <a:srgbClr val="0048AA"/>
                  </a:solidFill>
                </a:uFill>
              </a:rPr>
            </a:br>
            <a:r>
              <a:rPr sz="2400">
                <a:solidFill>
                  <a:srgbClr val="005493"/>
                </a:solidFill>
                <a:uFill>
                  <a:solidFill>
                    <a:srgbClr val="0048AA"/>
                  </a:solidFill>
                </a:uFill>
              </a:rPr>
              <a:t>Remark.  </a:t>
            </a:r>
            <a:r>
              <a:rPr sz="2400">
                <a:uFill>
                  <a:solidFill/>
                </a:uFill>
              </a:rPr>
              <a:t>Constants are high  </a:t>
            </a:r>
            <a:r>
              <a:rPr sz="2400">
                <a:uFill>
                  <a:solidFill/>
                </a:uFill>
                <a:latin typeface="Symbol"/>
                <a:ea typeface="Symbol"/>
                <a:cs typeface="Symbol"/>
                <a:sym typeface="Symbol"/>
              </a:rPr>
              <a:t>⇒</a:t>
            </a:r>
            <a:r>
              <a:rPr sz="2400">
                <a:uFill>
                  <a:solidFill/>
                </a:uFill>
              </a:rPr>
              <a:t>  not used in practice.</a:t>
            </a:r>
            <a:endParaRPr sz="2400">
              <a:solidFill>
                <a:srgbClr val="005493"/>
              </a:solidFill>
              <a:uFill>
                <a:solidFill>
                  <a:srgbClr val="0048AA"/>
                </a:solidFill>
              </a:uFill>
            </a:endParaRPr>
          </a:p>
          <a:p>
            <a:pPr lvl="0">
              <a:defRPr sz="1800">
                <a:solidFill>
                  <a:srgbClr val="000000"/>
                </a:solidFill>
                <a:uFillTx/>
              </a:defRPr>
            </a:pPr>
            <a:br>
              <a:rPr sz="2400">
                <a:solidFill>
                  <a:srgbClr val="005493"/>
                </a:solidFill>
                <a:uFill>
                  <a:solidFill>
                    <a:srgbClr val="0048AA"/>
                  </a:solidFill>
                </a:uFill>
              </a:rPr>
            </a:br>
            <a:r>
              <a:rPr sz="2400">
                <a:solidFill>
                  <a:srgbClr val="005493"/>
                </a:solidFill>
                <a:uFill>
                  <a:solidFill>
                    <a:srgbClr val="0048AA"/>
                  </a:solidFill>
                </a:uFill>
              </a:rPr>
              <a:t>Use theory as a guide.</a:t>
            </a:r>
          </a:p>
          <a:p>
            <a:pPr lvl="1">
              <a:defRPr sz="1800">
                <a:uFillTx/>
              </a:defRPr>
            </a:pPr>
            <a:r>
              <a:rPr sz="2400">
                <a:uFill>
                  <a:solidFill/>
                </a:uFill>
              </a:rPr>
              <a:t>Still worthwhile to seek </a:t>
            </a:r>
            <a:r>
              <a:rPr sz="2400">
                <a:solidFill>
                  <a:srgbClr val="8D3124"/>
                </a:solidFill>
                <a:uFill>
                  <a:solidFill>
                    <a:srgbClr val="8D3124"/>
                  </a:solidFill>
                </a:uFill>
              </a:rPr>
              <a:t>practical</a:t>
            </a:r>
            <a:r>
              <a:rPr sz="2400">
                <a:uFill>
                  <a:solidFill/>
                </a:uFill>
              </a:rPr>
              <a:t> linear-time (worst-case) algorithm.</a:t>
            </a:r>
          </a:p>
          <a:p>
            <a:pPr lvl="1">
              <a:defRPr sz="1800">
                <a:uFillTx/>
              </a:defRPr>
            </a:pPr>
            <a:r>
              <a:rPr sz="2400">
                <a:uFill>
                  <a:solidFill/>
                </a:uFill>
              </a:rPr>
              <a:t>Until one is discovered, use quick-select if you don’t need a full sort.</a:t>
            </a:r>
          </a:p>
        </p:txBody>
      </p:sp>
      <p:sp>
        <p:nvSpPr>
          <p:cNvPr id="428" name="Shape 428"/>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58</a:t>
            </a:fld>
            <a:endParaRPr sz="1200">
              <a:uFill>
                <a:solidFill/>
              </a:uFill>
            </a:endParaRPr>
          </a:p>
        </p:txBody>
      </p:sp>
      <p:sp>
        <p:nvSpPr>
          <p:cNvPr id="429" name="Shape 429"/>
          <p:cNvSpPr>
            <a:spLocks noGrp="1"/>
          </p:cNvSpPr>
          <p:nvPr>
            <p:ph type="title"/>
          </p:nvPr>
        </p:nvSpPr>
        <p:spPr>
          <a:prstGeom prst="rect">
            <a:avLst/>
          </a:prstGeom>
        </p:spPr>
        <p:txBody>
          <a:bodyPr/>
          <a:lstStyle/>
          <a:p>
            <a:pPr lvl="0">
              <a:defRPr sz="1800">
                <a:uFillTx/>
              </a:defRPr>
            </a:pPr>
            <a:r>
              <a:rPr sz="2800">
                <a:uFill>
                  <a:solidFill/>
                </a:uFill>
              </a:rPr>
              <a:t>Theoretical context for selection</a:t>
            </a:r>
          </a:p>
        </p:txBody>
      </p:sp>
      <p:grpSp>
        <p:nvGrpSpPr>
          <p:cNvPr id="432" name="Group 432"/>
          <p:cNvGrpSpPr/>
          <p:nvPr/>
        </p:nvGrpSpPr>
        <p:grpSpPr>
          <a:xfrm>
            <a:off x="3224530" y="2476500"/>
            <a:ext cx="6451601" cy="3898900"/>
            <a:chOff x="0" y="0"/>
            <a:chExt cx="6451600" cy="3898900"/>
          </a:xfrm>
        </p:grpSpPr>
        <p:sp>
          <p:nvSpPr>
            <p:cNvPr id="430" name="Shape 430"/>
            <p:cNvSpPr/>
            <p:nvPr/>
          </p:nvSpPr>
          <p:spPr>
            <a:xfrm>
              <a:off x="0" y="0"/>
              <a:ext cx="6451600" cy="3898900"/>
            </a:xfrm>
            <a:prstGeom prst="rect">
              <a:avLst/>
            </a:prstGeom>
            <a:solidFill>
              <a:srgbClr val="FFFFFF"/>
            </a:solidFill>
            <a:ln w="12700" cap="flat">
              <a:noFill/>
              <a:round/>
            </a:ln>
            <a:effectLst/>
          </p:spPr>
          <p:txBody>
            <a:bodyPr wrap="square" lIns="0" tIns="0" rIns="0" bIns="0" numCol="1" anchor="t">
              <a:noAutofit/>
            </a:bodyPr>
            <a:lstStyle/>
            <a:p>
              <a:pPr marL="7224" marR="7224" lvl="0">
                <a:lnSpc>
                  <a:spcPct val="120000"/>
                </a:lnSpc>
                <a:defRPr sz="2200">
                  <a:solidFill>
                    <a:srgbClr val="005493"/>
                  </a:solidFill>
                  <a:uFill>
                    <a:solidFill>
                      <a:srgbClr val="0048AA"/>
                    </a:solidFill>
                  </a:uFill>
                </a:defRPr>
              </a:pPr>
              <a:endParaRPr/>
            </a:p>
          </p:txBody>
        </p:sp>
        <p:pic>
          <p:nvPicPr>
            <p:cNvPr id="431" name="selection.pdf"/>
            <p:cNvPicPr/>
            <p:nvPr/>
          </p:nvPicPr>
          <p:blipFill>
            <a:blip r:embed="rId3"/>
            <a:srcRect l="14227" t="15882" r="16005" b="52669"/>
            <a:stretch>
              <a:fillRect/>
            </a:stretch>
          </p:blipFill>
          <p:spPr>
            <a:xfrm>
              <a:off x="163979" y="143734"/>
              <a:ext cx="6035043" cy="3520442"/>
            </a:xfrm>
            <a:prstGeom prst="rect">
              <a:avLst/>
            </a:prstGeom>
            <a:ln w="12700" cap="flat">
              <a:noFill/>
              <a:round/>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2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427">
                                            <p:txEl>
                                              <p:pRg st="2" end="2"/>
                                            </p:txEl>
                                          </p:spTgt>
                                        </p:tgtEl>
                                        <p:attrNameLst>
                                          <p:attrName>style.visibility</p:attrName>
                                        </p:attrNameLst>
                                      </p:cBhvr>
                                      <p:to>
                                        <p:strVal val="visible"/>
                                      </p:to>
                                    </p:set>
                                  </p:childTnLst>
                                </p:cTn>
                              </p:par>
                              <p:par>
                                <p:cTn id="11" presetID="1" presetClass="entr" presetSubtype="0" fill="hold" grpId="1">
                                  <p:stCondLst>
                                    <p:cond delay="0"/>
                                  </p:stCondLst>
                                  <p:iterate>
                                    <p:tmAbs val="0"/>
                                  </p:iterate>
                                  <p:childTnLst>
                                    <p:set>
                                      <p:cBhvr>
                                        <p:cTn id="12" fill="hold"/>
                                        <p:tgtEl>
                                          <p:spTgt spid="427">
                                            <p:txEl>
                                              <p:pRg st="3" end="3"/>
                                            </p:txEl>
                                          </p:spTgt>
                                        </p:tgtEl>
                                        <p:attrNameLst>
                                          <p:attrName>style.visibility</p:attrName>
                                        </p:attrNameLst>
                                      </p:cBhvr>
                                      <p:to>
                                        <p:strVal val="visible"/>
                                      </p:to>
                                    </p:set>
                                  </p:childTnLst>
                                </p:cTn>
                              </p:par>
                              <p:par>
                                <p:cTn id="13" presetID="1" presetClass="entr" presetSubtype="0" fill="hold" grpId="1">
                                  <p:stCondLst>
                                    <p:cond delay="0"/>
                                  </p:stCondLst>
                                  <p:iterate>
                                    <p:tmAbs val="0"/>
                                  </p:iterate>
                                  <p:childTnLst>
                                    <p:set>
                                      <p:cBhvr>
                                        <p:cTn id="14" fill="hold"/>
                                        <p:tgtEl>
                                          <p:spTgt spid="42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 grpId="1" build="p" animBg="1" advAuto="0"/>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6" name="Shape 436"/>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59</a:t>
            </a:fld>
            <a:endParaRPr sz="1200">
              <a:uFill>
                <a:solidFill/>
              </a:uFill>
            </a:endParaRPr>
          </a:p>
        </p:txBody>
      </p:sp>
      <p:sp>
        <p:nvSpPr>
          <p:cNvPr id="437" name="Shape 437"/>
          <p:cNvSpPr>
            <a:spLocks noGrp="1"/>
          </p:cNvSpPr>
          <p:nvPr>
            <p:ph type="title"/>
          </p:nvPr>
        </p:nvSpPr>
        <p:spPr>
          <a:prstGeom prst="rect">
            <a:avLst/>
          </a:prstGeom>
        </p:spPr>
        <p:txBody>
          <a:bodyPr/>
          <a:lstStyle/>
          <a:p>
            <a:pPr lvl="0">
              <a:defRPr sz="1800">
                <a:uFillTx/>
              </a:defRPr>
            </a:pPr>
            <a:r>
              <a:rPr sz="2800">
                <a:uFill>
                  <a:solidFill/>
                </a:uFill>
              </a:rPr>
              <a:t>Generic methods</a:t>
            </a:r>
          </a:p>
        </p:txBody>
      </p:sp>
      <p:sp>
        <p:nvSpPr>
          <p:cNvPr id="438" name="Shape 438"/>
          <p:cNvSpPr>
            <a:spLocks noGrp="1"/>
          </p:cNvSpPr>
          <p:nvPr>
            <p:ph type="body" idx="1"/>
          </p:nvPr>
        </p:nvSpPr>
        <p:spPr>
          <a:prstGeom prst="rect">
            <a:avLst/>
          </a:prstGeom>
        </p:spPr>
        <p:txBody>
          <a:bodyPr/>
          <a:lstStyle/>
          <a:p>
            <a:pPr lvl="0">
              <a:defRPr sz="1800">
                <a:solidFill>
                  <a:srgbClr val="000000"/>
                </a:solidFill>
                <a:uFillTx/>
              </a:defRPr>
            </a:pPr>
            <a:r>
              <a:rPr sz="2400">
                <a:uFill>
                  <a:solidFill>
                    <a:srgbClr val="0048AA"/>
                  </a:solidFill>
                </a:uFill>
              </a:rPr>
              <a:t>In our </a:t>
            </a:r>
            <a:r>
              <a:rPr sz="2000">
                <a:uFill>
                  <a:solidFill>
                    <a:srgbClr val="0048AA"/>
                  </a:solidFill>
                </a:uFill>
                <a:latin typeface="Lucida Sans Typewriter Regular"/>
                <a:ea typeface="Lucida Sans Typewriter Regular"/>
                <a:cs typeface="Lucida Sans Typewriter Regular"/>
                <a:sym typeface="Lucida Sans Typewriter Regular"/>
              </a:rPr>
              <a:t>select()</a:t>
            </a:r>
            <a:r>
              <a:rPr sz="2400">
                <a:uFill>
                  <a:solidFill>
                    <a:srgbClr val="0048AA"/>
                  </a:solidFill>
                </a:uFill>
              </a:rPr>
              <a:t> implementation, client needs a cast.</a:t>
            </a:r>
          </a:p>
          <a:p>
            <a:pPr lvl="0">
              <a:defRPr sz="1800">
                <a:solidFill>
                  <a:srgbClr val="000000"/>
                </a:solidFill>
                <a:uFillTx/>
              </a:defRPr>
            </a:pPr>
            <a:endParaRPr sz="2400">
              <a:solidFill>
                <a:srgbClr val="005493"/>
              </a:solidFill>
              <a:uFill>
                <a:solidFill>
                  <a:srgbClr val="0048AA"/>
                </a:solidFill>
              </a:uFill>
            </a:endParaRPr>
          </a:p>
          <a:p>
            <a:pPr lvl="0">
              <a:defRPr sz="1800">
                <a:solidFill>
                  <a:srgbClr val="000000"/>
                </a:solidFill>
                <a:uFillTx/>
              </a:defRPr>
            </a:pPr>
            <a:endParaRPr sz="2400">
              <a:solidFill>
                <a:srgbClr val="005493"/>
              </a:solidFill>
              <a:uFill>
                <a:solidFill>
                  <a:srgbClr val="0048AA"/>
                </a:solidFill>
              </a:uFill>
            </a:endParaRPr>
          </a:p>
          <a:p>
            <a:pPr lvl="0">
              <a:defRPr sz="1800">
                <a:solidFill>
                  <a:srgbClr val="000000"/>
                </a:solidFill>
                <a:uFillTx/>
              </a:defRPr>
            </a:pPr>
            <a:endParaRPr sz="2400">
              <a:solidFill>
                <a:srgbClr val="005493"/>
              </a:solidFill>
              <a:uFill>
                <a:solidFill>
                  <a:srgbClr val="0048AA"/>
                </a:solidFill>
              </a:uFill>
            </a:endParaRPr>
          </a:p>
          <a:p>
            <a:pPr lvl="0">
              <a:defRPr sz="1800">
                <a:solidFill>
                  <a:srgbClr val="000000"/>
                </a:solidFill>
                <a:uFillTx/>
              </a:defRPr>
            </a:pPr>
            <a:endParaRPr sz="2400">
              <a:solidFill>
                <a:srgbClr val="005493"/>
              </a:solidFill>
              <a:uFill>
                <a:solidFill>
                  <a:srgbClr val="0048AA"/>
                </a:solidFill>
              </a:uFill>
            </a:endParaRPr>
          </a:p>
          <a:p>
            <a:pPr lvl="0">
              <a:defRPr sz="1800">
                <a:solidFill>
                  <a:srgbClr val="000000"/>
                </a:solidFill>
                <a:uFillTx/>
              </a:defRPr>
            </a:pPr>
            <a:endParaRPr sz="2400">
              <a:solidFill>
                <a:srgbClr val="005493"/>
              </a:solidFill>
              <a:uFill>
                <a:solidFill>
                  <a:srgbClr val="0048AA"/>
                </a:solidFill>
              </a:uFill>
            </a:endParaRPr>
          </a:p>
          <a:p>
            <a:pPr lvl="0">
              <a:defRPr sz="1800">
                <a:solidFill>
                  <a:srgbClr val="000000"/>
                </a:solidFill>
                <a:uFillTx/>
              </a:defRPr>
            </a:pPr>
            <a:endParaRPr sz="2400">
              <a:solidFill>
                <a:srgbClr val="005493"/>
              </a:solidFill>
              <a:uFill>
                <a:solidFill>
                  <a:srgbClr val="0048AA"/>
                </a:solidFill>
              </a:uFill>
            </a:endParaRPr>
          </a:p>
          <a:p>
            <a:pPr lvl="0">
              <a:defRPr sz="1800">
                <a:solidFill>
                  <a:srgbClr val="000000"/>
                </a:solidFill>
                <a:uFillTx/>
              </a:defRPr>
            </a:pPr>
            <a:endParaRPr sz="2400">
              <a:solidFill>
                <a:srgbClr val="005493"/>
              </a:solidFill>
              <a:uFill>
                <a:solidFill>
                  <a:srgbClr val="0048AA"/>
                </a:solidFill>
              </a:uFill>
            </a:endParaRPr>
          </a:p>
          <a:p>
            <a:pPr lvl="0">
              <a:defRPr sz="1800">
                <a:solidFill>
                  <a:srgbClr val="000000"/>
                </a:solidFill>
                <a:uFillTx/>
              </a:defRPr>
            </a:pPr>
            <a:r>
              <a:rPr sz="2400">
                <a:uFill>
                  <a:solidFill>
                    <a:srgbClr val="0048AA"/>
                  </a:solidFill>
                </a:uFill>
              </a:rPr>
              <a:t>The compiler complains.</a:t>
            </a:r>
          </a:p>
          <a:p>
            <a:pPr lvl="0">
              <a:defRPr sz="1800">
                <a:solidFill>
                  <a:srgbClr val="000000"/>
                </a:solidFill>
                <a:uFillTx/>
              </a:defRPr>
            </a:pPr>
            <a:endParaRPr sz="2400">
              <a:uFill>
                <a:solidFill/>
              </a:uFill>
            </a:endParaRPr>
          </a:p>
          <a:p>
            <a:pPr lvl="0">
              <a:defRPr sz="1800">
                <a:solidFill>
                  <a:srgbClr val="000000"/>
                </a:solidFill>
                <a:uFillTx/>
              </a:defRPr>
            </a:pPr>
            <a:endParaRPr sz="2400">
              <a:uFill>
                <a:solidFill/>
              </a:uFill>
            </a:endParaRPr>
          </a:p>
          <a:p>
            <a:pPr lvl="0">
              <a:defRPr sz="1800">
                <a:solidFill>
                  <a:srgbClr val="000000"/>
                </a:solidFill>
                <a:uFillTx/>
              </a:defRPr>
            </a:pPr>
            <a:endParaRPr sz="2400">
              <a:uFill>
                <a:solidFill/>
              </a:uFill>
            </a:endParaRPr>
          </a:p>
          <a:p>
            <a:pPr lvl="0">
              <a:defRPr sz="1800">
                <a:solidFill>
                  <a:srgbClr val="000000"/>
                </a:solidFill>
                <a:uFillTx/>
              </a:defRPr>
            </a:pPr>
            <a:endParaRPr sz="2400">
              <a:solidFill>
                <a:srgbClr val="005493"/>
              </a:solidFill>
              <a:uFill>
                <a:solidFill>
                  <a:srgbClr val="0048AA"/>
                </a:solidFill>
              </a:uFill>
            </a:endParaRPr>
          </a:p>
          <a:p>
            <a:pPr lvl="0">
              <a:defRPr sz="1800">
                <a:solidFill>
                  <a:srgbClr val="000000"/>
                </a:solidFill>
                <a:uFillTx/>
              </a:defRPr>
            </a:pPr>
            <a:endParaRPr sz="2400">
              <a:solidFill>
                <a:srgbClr val="005493"/>
              </a:solidFill>
              <a:uFill>
                <a:solidFill>
                  <a:srgbClr val="0048AA"/>
                </a:solidFill>
              </a:uFill>
            </a:endParaRPr>
          </a:p>
          <a:p>
            <a:pPr lvl="0">
              <a:defRPr sz="1800">
                <a:solidFill>
                  <a:srgbClr val="000000"/>
                </a:solidFill>
                <a:uFillTx/>
              </a:defRPr>
            </a:pPr>
            <a:endParaRPr sz="2400">
              <a:solidFill>
                <a:srgbClr val="005493"/>
              </a:solidFill>
              <a:uFill>
                <a:solidFill>
                  <a:srgbClr val="0048AA"/>
                </a:solidFill>
              </a:uFill>
            </a:endParaRPr>
          </a:p>
          <a:p>
            <a:pPr lvl="0">
              <a:defRPr sz="1800">
                <a:solidFill>
                  <a:srgbClr val="000000"/>
                </a:solidFill>
                <a:uFillTx/>
              </a:defRPr>
            </a:pPr>
            <a:r>
              <a:rPr sz="2400">
                <a:solidFill>
                  <a:srgbClr val="005493"/>
                </a:solidFill>
                <a:uFill>
                  <a:solidFill>
                    <a:srgbClr val="0048AA"/>
                  </a:solidFill>
                </a:uFill>
              </a:rPr>
              <a:t>Q.  </a:t>
            </a:r>
            <a:r>
              <a:rPr sz="2400">
                <a:uFill>
                  <a:solidFill>
                    <a:srgbClr val="0048AA"/>
                  </a:solidFill>
                </a:uFill>
              </a:rPr>
              <a:t>How to fix?</a:t>
            </a:r>
          </a:p>
        </p:txBody>
      </p:sp>
      <p:sp>
        <p:nvSpPr>
          <p:cNvPr id="439" name="Shape 439"/>
          <p:cNvSpPr/>
          <p:nvPr/>
        </p:nvSpPr>
        <p:spPr>
          <a:xfrm>
            <a:off x="1790700" y="6096000"/>
            <a:ext cx="8255000" cy="1419860"/>
          </a:xfrm>
          <a:prstGeom prst="rect">
            <a:avLst/>
          </a:prstGeom>
          <a:solidFill>
            <a:srgbClr val="CBCBCB"/>
          </a:solidFill>
          <a:ln w="12700">
            <a:round/>
          </a:ln>
          <a:extLst>
            <a:ext uri="{C572A759-6A51-4108-AA02-DFA0A04FC94B}">
              <ma14:wrappingTextBoxFlag xmlns:ma14="http://schemas.microsoft.com/office/mac/drawingml/2011/main" xmlns="" val="1"/>
            </a:ext>
          </a:extLst>
        </p:spPr>
        <p:txBody>
          <a:bodyPr lIns="0" tIns="0" rIns="0" bIns="0">
            <a:spAutoFit/>
          </a:bodyPr>
          <a:lstStyle/>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 javac Quick.java</a:t>
            </a:r>
          </a:p>
          <a:p>
            <a:pPr marL="0" marR="0" lvl="0">
              <a:lnSpc>
                <a:spcPct val="140000"/>
              </a:lnSpc>
              <a:defRPr sz="1800">
                <a:solidFill>
                  <a:srgbClr val="000000"/>
                </a:solidFill>
                <a:uFillTx/>
              </a:defRPr>
            </a:pPr>
            <a:r>
              <a:rPr>
                <a:solidFill>
                  <a:srgbClr val="5E5E5E"/>
                </a:solidFill>
                <a:uFill>
                  <a:solidFill>
                    <a:srgbClr val="0433FF"/>
                  </a:solidFill>
                </a:uFill>
                <a:latin typeface="Lucida Sans Typewriter Regular"/>
                <a:ea typeface="Lucida Sans Typewriter Regular"/>
                <a:cs typeface="Lucida Sans Typewriter Regular"/>
                <a:sym typeface="Lucida Sans Typewriter Regular"/>
              </a:rPr>
              <a:t> Note: Quick.java uses unchecked or unsafe operations.</a:t>
            </a:r>
          </a:p>
          <a:p>
            <a:pPr marL="0" marR="0" lvl="0">
              <a:lnSpc>
                <a:spcPct val="140000"/>
              </a:lnSpc>
              <a:defRPr sz="1800">
                <a:solidFill>
                  <a:srgbClr val="000000"/>
                </a:solidFill>
                <a:uFillTx/>
              </a:defRPr>
            </a:pPr>
            <a:r>
              <a:rPr>
                <a:solidFill>
                  <a:srgbClr val="5E5E5E"/>
                </a:solidFill>
                <a:uFill>
                  <a:solidFill>
                    <a:srgbClr val="0433FF"/>
                  </a:solidFill>
                </a:uFill>
                <a:latin typeface="Lucida Sans Typewriter Regular"/>
                <a:ea typeface="Lucida Sans Typewriter Regular"/>
                <a:cs typeface="Lucida Sans Typewriter Regular"/>
                <a:sym typeface="Lucida Sans Typewriter Regular"/>
              </a:rPr>
              <a:t> Note: Recompile with -Xlint:unchecked for details.</a:t>
            </a:r>
          </a:p>
        </p:txBody>
      </p:sp>
      <p:sp>
        <p:nvSpPr>
          <p:cNvPr id="440" name="Shape 440"/>
          <p:cNvSpPr/>
          <p:nvPr/>
        </p:nvSpPr>
        <p:spPr>
          <a:xfrm>
            <a:off x="1790700" y="2298700"/>
            <a:ext cx="8255000" cy="1793240"/>
          </a:xfrm>
          <a:prstGeom prst="rect">
            <a:avLst/>
          </a:prstGeom>
          <a:solidFill>
            <a:srgbClr val="CBCBCB"/>
          </a:solidFill>
          <a:ln w="12700">
            <a:round/>
          </a:ln>
          <a:extLst>
            <a:ext uri="{C572A759-6A51-4108-AA02-DFA0A04FC94B}">
              <ma14:wrappingTextBoxFlag xmlns:ma14="http://schemas.microsoft.com/office/mac/drawingml/2011/main" xmlns="" val="1"/>
            </a:ext>
          </a:extLst>
        </p:spPr>
        <p:txBody>
          <a:bodyPr lIns="0" tIns="0" rIns="0" bIns="0">
            <a:spAutoFit/>
          </a:bodyPr>
          <a:lstStyle/>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Double[] a = new Double[N];</a:t>
            </a: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for (int i = 0; i &lt; N; i++)</a:t>
            </a: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a[i] = StdRandom.uniform();</a:t>
            </a: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Double median = (Double) Quick.select(a, N/2);</a:t>
            </a:r>
          </a:p>
        </p:txBody>
      </p:sp>
      <p:sp>
        <p:nvSpPr>
          <p:cNvPr id="441" name="Shape 441"/>
          <p:cNvSpPr/>
          <p:nvPr/>
        </p:nvSpPr>
        <p:spPr>
          <a:xfrm>
            <a:off x="10489397" y="3238500"/>
            <a:ext cx="1856646" cy="6731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lgn="ctr">
              <a:defRPr sz="1800">
                <a:solidFill>
                  <a:srgbClr val="000000"/>
                </a:solidFill>
                <a:uFillTx/>
              </a:defRPr>
            </a:pPr>
            <a:r>
              <a:rPr sz="1600">
                <a:solidFill>
                  <a:srgbClr val="8D3124"/>
                </a:solidFill>
                <a:uFill>
                  <a:solidFill>
                    <a:srgbClr val="8D3124"/>
                  </a:solidFill>
                </a:uFill>
              </a:rPr>
              <a:t>unsafe cast</a:t>
            </a:r>
            <a:br>
              <a:rPr sz="1600">
                <a:solidFill>
                  <a:srgbClr val="8D3124"/>
                </a:solidFill>
                <a:uFill>
                  <a:solidFill>
                    <a:srgbClr val="8D3124"/>
                  </a:solidFill>
                </a:uFill>
              </a:rPr>
            </a:br>
            <a:r>
              <a:rPr sz="1600">
                <a:solidFill>
                  <a:srgbClr val="8D3124"/>
                </a:solidFill>
                <a:uFill>
                  <a:solidFill>
                    <a:srgbClr val="8D3124"/>
                  </a:solidFill>
                </a:uFill>
              </a:rPr>
              <a:t>required in client</a:t>
            </a:r>
          </a:p>
        </p:txBody>
      </p:sp>
      <p:sp>
        <p:nvSpPr>
          <p:cNvPr id="442" name="Shape 442"/>
          <p:cNvSpPr/>
          <p:nvPr/>
        </p:nvSpPr>
        <p:spPr>
          <a:xfrm>
            <a:off x="9463476" y="3540283"/>
            <a:ext cx="1016414" cy="128"/>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438">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438">
                                            <p:txEl>
                                              <p:pRg st="8" end="8"/>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2" nodeType="afterEffect">
                                  <p:stCondLst>
                                    <p:cond delay="0"/>
                                  </p:stCondLst>
                                  <p:iterate>
                                    <p:tmAbs val="0"/>
                                  </p:iterate>
                                  <p:childTnLst>
                                    <p:set>
                                      <p:cBhvr>
                                        <p:cTn id="13" fill="hold"/>
                                        <p:tgtEl>
                                          <p:spTgt spid="439"/>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1" nodeType="afterEffect">
                                  <p:stCondLst>
                                    <p:cond delay="0"/>
                                  </p:stCondLst>
                                  <p:iterate>
                                    <p:tmAbs val="0"/>
                                  </p:iterate>
                                  <p:childTnLst>
                                    <p:set>
                                      <p:cBhvr>
                                        <p:cTn id="16" fill="hold"/>
                                        <p:tgtEl>
                                          <p:spTgt spid="438">
                                            <p:txEl>
                                              <p:pRg st="9" end="9"/>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1" nodeType="afterEffect">
                                  <p:stCondLst>
                                    <p:cond delay="0"/>
                                  </p:stCondLst>
                                  <p:iterate>
                                    <p:tmAbs val="0"/>
                                  </p:iterate>
                                  <p:childTnLst>
                                    <p:set>
                                      <p:cBhvr>
                                        <p:cTn id="19" fill="hold"/>
                                        <p:tgtEl>
                                          <p:spTgt spid="438">
                                            <p:txEl>
                                              <p:pRg st="10" end="10"/>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1" nodeType="afterEffect">
                                  <p:stCondLst>
                                    <p:cond delay="0"/>
                                  </p:stCondLst>
                                  <p:iterate>
                                    <p:tmAbs val="0"/>
                                  </p:iterate>
                                  <p:childTnLst>
                                    <p:set>
                                      <p:cBhvr>
                                        <p:cTn id="22" fill="hold"/>
                                        <p:tgtEl>
                                          <p:spTgt spid="438">
                                            <p:txEl>
                                              <p:pRg st="11" end="11"/>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1" nodeType="afterEffect">
                                  <p:stCondLst>
                                    <p:cond delay="0"/>
                                  </p:stCondLst>
                                  <p:iterate>
                                    <p:tmAbs val="0"/>
                                  </p:iterate>
                                  <p:childTnLst>
                                    <p:set>
                                      <p:cBhvr>
                                        <p:cTn id="25" fill="hold"/>
                                        <p:tgtEl>
                                          <p:spTgt spid="438">
                                            <p:txEl>
                                              <p:pRg st="12" end="12"/>
                                            </p:txEl>
                                          </p:spTgt>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1" nodeType="afterEffect">
                                  <p:stCondLst>
                                    <p:cond delay="0"/>
                                  </p:stCondLst>
                                  <p:iterate>
                                    <p:tmAbs val="0"/>
                                  </p:iterate>
                                  <p:childTnLst>
                                    <p:set>
                                      <p:cBhvr>
                                        <p:cTn id="28" fill="hold"/>
                                        <p:tgtEl>
                                          <p:spTgt spid="438">
                                            <p:txEl>
                                              <p:pRg st="13" end="13"/>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1" nodeType="afterEffect">
                                  <p:stCondLst>
                                    <p:cond delay="0"/>
                                  </p:stCondLst>
                                  <p:iterate>
                                    <p:tmAbs val="0"/>
                                  </p:iterate>
                                  <p:childTnLst>
                                    <p:set>
                                      <p:cBhvr>
                                        <p:cTn id="31" fill="hold"/>
                                        <p:tgtEl>
                                          <p:spTgt spid="438">
                                            <p:txEl>
                                              <p:pRg st="14" end="14"/>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1" nodeType="clickEffect">
                                  <p:stCondLst>
                                    <p:cond delay="0"/>
                                  </p:stCondLst>
                                  <p:iterate>
                                    <p:tmAbs val="0"/>
                                  </p:iterate>
                                  <p:childTnLst>
                                    <p:set>
                                      <p:cBhvr>
                                        <p:cTn id="35" fill="hold"/>
                                        <p:tgtEl>
                                          <p:spTgt spid="438">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1" build="p" animBg="1" advAuto="0"/>
      <p:bldP spid="439" grpId="2"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104"/>
          <p:cNvSpPr>
            <a:spLocks noGrp="1"/>
          </p:cNvSpPr>
          <p:nvPr>
            <p:ph type="body" idx="1"/>
          </p:nvPr>
        </p:nvSpPr>
        <p:spPr>
          <a:prstGeom prst="rect">
            <a:avLst/>
          </a:prstGeom>
        </p:spPr>
        <p:txBody>
          <a:bodyPr/>
          <a:lstStyle/>
          <a:p>
            <a:pPr lvl="1">
              <a:defRPr sz="1800">
                <a:uFillTx/>
              </a:defRPr>
            </a:pPr>
            <a:r>
              <a:rPr sz="2400" dirty="0">
                <a:uFill>
                  <a:solidFill/>
                </a:uFill>
              </a:rPr>
              <a:t>Invented</a:t>
            </a:r>
            <a:r>
              <a:rPr lang="en-US" sz="2400" dirty="0">
                <a:uFill>
                  <a:solidFill/>
                </a:uFill>
              </a:rPr>
              <a:t> (1960)</a:t>
            </a:r>
            <a:r>
              <a:rPr sz="2400" dirty="0">
                <a:uFill>
                  <a:solidFill/>
                </a:uFill>
              </a:rPr>
              <a:t> quicksort to translate Russian into English.</a:t>
            </a:r>
          </a:p>
          <a:p>
            <a:pPr lvl="1">
              <a:buClr>
                <a:srgbClr val="F2F6F9"/>
              </a:buClr>
              <a:defRPr sz="1800">
                <a:uFillTx/>
              </a:defRPr>
            </a:pPr>
            <a:r>
              <a:rPr sz="2400" dirty="0">
                <a:solidFill>
                  <a:srgbClr val="606060"/>
                </a:solidFill>
                <a:uFill>
                  <a:solidFill>
                    <a:srgbClr val="606060"/>
                  </a:solidFill>
                </a:uFill>
              </a:rPr>
              <a:t>[ but couldn't explain his algorithm or implement it! ]</a:t>
            </a:r>
            <a:endParaRPr sz="2400" dirty="0">
              <a:uFill>
                <a:solidFill/>
              </a:uFill>
            </a:endParaRPr>
          </a:p>
          <a:p>
            <a:pPr lvl="1">
              <a:defRPr sz="1800">
                <a:uFillTx/>
              </a:defRPr>
            </a:pPr>
            <a:r>
              <a:rPr sz="2400" dirty="0">
                <a:uFill>
                  <a:solidFill/>
                </a:uFill>
              </a:rPr>
              <a:t>Learned Algol 60 (and recursion).</a:t>
            </a:r>
          </a:p>
          <a:p>
            <a:pPr lvl="1">
              <a:defRPr sz="1800">
                <a:uFillTx/>
              </a:defRPr>
            </a:pPr>
            <a:r>
              <a:rPr sz="2400" dirty="0">
                <a:uFill>
                  <a:solidFill/>
                </a:uFill>
              </a:rPr>
              <a:t>Implemented quicksort.</a:t>
            </a:r>
          </a:p>
        </p:txBody>
      </p:sp>
      <p:sp>
        <p:nvSpPr>
          <p:cNvPr id="105" name="Shape 105"/>
          <p:cNvSpPr>
            <a:spLocks noGrp="1"/>
          </p:cNvSpPr>
          <p:nvPr>
            <p:ph type="title"/>
          </p:nvPr>
        </p:nvSpPr>
        <p:spPr>
          <a:prstGeom prst="rect">
            <a:avLst/>
          </a:prstGeom>
        </p:spPr>
        <p:txBody>
          <a:bodyPr/>
          <a:lstStyle/>
          <a:p>
            <a:pPr lvl="0">
              <a:defRPr sz="1800">
                <a:uFillTx/>
              </a:defRPr>
            </a:pPr>
            <a:r>
              <a:rPr sz="2800">
                <a:uFill>
                  <a:solidFill/>
                </a:uFill>
              </a:rPr>
              <a:t>Tony Hoare</a:t>
            </a:r>
          </a:p>
        </p:txBody>
      </p:sp>
      <p:sp>
        <p:nvSpPr>
          <p:cNvPr id="106" name="Shape 106"/>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6</a:t>
            </a:fld>
            <a:endParaRPr sz="1200">
              <a:uFill>
                <a:solidFill/>
              </a:uFill>
            </a:endParaRPr>
          </a:p>
        </p:txBody>
      </p:sp>
      <p:sp>
        <p:nvSpPr>
          <p:cNvPr id="107" name="Shape 107"/>
          <p:cNvSpPr/>
          <p:nvPr/>
        </p:nvSpPr>
        <p:spPr>
          <a:xfrm>
            <a:off x="10135165" y="3619500"/>
            <a:ext cx="2273301" cy="6350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lvl="0" algn="ctr">
              <a:lnSpc>
                <a:spcPct val="130000"/>
              </a:lnSpc>
              <a:spcBef>
                <a:spcPts val="1300"/>
              </a:spcBef>
              <a:defRPr sz="1800">
                <a:solidFill>
                  <a:srgbClr val="000000"/>
                </a:solidFill>
                <a:uFillTx/>
              </a:defRPr>
            </a:pPr>
            <a:r>
              <a:rPr sz="1600" b="1">
                <a:uFill>
                  <a:solidFill/>
                </a:uFill>
                <a:latin typeface="Lucida Grande"/>
                <a:ea typeface="Lucida Grande"/>
                <a:cs typeface="Lucida Grande"/>
                <a:sym typeface="Lucida Grande"/>
              </a:rPr>
              <a:t>Tony Hoare</a:t>
            </a:r>
            <a:br>
              <a:rPr sz="1600" b="1">
                <a:uFill>
                  <a:solidFill/>
                </a:uFill>
                <a:latin typeface="Lucida Grande"/>
                <a:ea typeface="Lucida Grande"/>
                <a:cs typeface="Lucida Grande"/>
                <a:sym typeface="Lucida Grande"/>
              </a:rPr>
            </a:br>
            <a:r>
              <a:rPr sz="1600" b="1">
                <a:uFill>
                  <a:solidFill/>
                </a:uFill>
                <a:latin typeface="Lucida Grande"/>
                <a:ea typeface="Lucida Grande"/>
                <a:cs typeface="Lucida Grande"/>
                <a:sym typeface="Lucida Grande"/>
              </a:rPr>
              <a:t>1980 Turing Award</a:t>
            </a:r>
          </a:p>
        </p:txBody>
      </p:sp>
      <p:pic>
        <p:nvPicPr>
          <p:cNvPr id="108" name="Screen Shot 2014-02-15 at 11.27.06 AM.png"/>
          <p:cNvPicPr/>
          <p:nvPr/>
        </p:nvPicPr>
        <p:blipFill>
          <a:blip r:embed="rId3"/>
          <a:stretch>
            <a:fillRect/>
          </a:stretch>
        </p:blipFill>
        <p:spPr>
          <a:xfrm>
            <a:off x="10587636" y="1192620"/>
            <a:ext cx="1591665" cy="2362201"/>
          </a:xfrm>
          <a:prstGeom prst="rect">
            <a:avLst/>
          </a:prstGeom>
          <a:ln w="12700">
            <a:round/>
          </a:ln>
        </p:spPr>
      </p:pic>
      <p:grpSp>
        <p:nvGrpSpPr>
          <p:cNvPr id="113" name="Group 113"/>
          <p:cNvGrpSpPr/>
          <p:nvPr/>
        </p:nvGrpSpPr>
        <p:grpSpPr>
          <a:xfrm>
            <a:off x="4319998" y="3937000"/>
            <a:ext cx="4610101" cy="5463136"/>
            <a:chOff x="0" y="0"/>
            <a:chExt cx="4610100" cy="5463135"/>
          </a:xfrm>
        </p:grpSpPr>
        <p:grpSp>
          <p:nvGrpSpPr>
            <p:cNvPr id="111" name="Group 111"/>
            <p:cNvGrpSpPr/>
            <p:nvPr/>
          </p:nvGrpSpPr>
          <p:grpSpPr>
            <a:xfrm>
              <a:off x="187239" y="0"/>
              <a:ext cx="4265206" cy="5113833"/>
              <a:chOff x="0" y="0"/>
              <a:chExt cx="4265204" cy="5113832"/>
            </a:xfrm>
          </p:grpSpPr>
          <p:pic>
            <p:nvPicPr>
              <p:cNvPr id="109" name="header.pdf"/>
              <p:cNvPicPr/>
              <p:nvPr/>
            </p:nvPicPr>
            <p:blipFill>
              <a:blip r:embed="rId4"/>
              <a:srcRect l="6535" t="4545" r="46896" b="81565"/>
              <a:stretch>
                <a:fillRect/>
              </a:stretch>
            </p:blipFill>
            <p:spPr>
              <a:xfrm>
                <a:off x="0" y="0"/>
                <a:ext cx="4265205" cy="1646220"/>
              </a:xfrm>
              <a:prstGeom prst="rect">
                <a:avLst/>
              </a:prstGeom>
              <a:ln w="12700" cap="flat">
                <a:noFill/>
                <a:round/>
              </a:ln>
              <a:effectLst/>
            </p:spPr>
          </p:pic>
          <p:pic>
            <p:nvPicPr>
              <p:cNvPr id="110" name="quicksort-hoare-acm.pdf"/>
              <p:cNvPicPr/>
              <p:nvPr/>
            </p:nvPicPr>
            <p:blipFill>
              <a:blip r:embed="rId5"/>
              <a:srcRect l="50679" t="46843" r="2804" b="23539"/>
              <a:stretch>
                <a:fillRect/>
              </a:stretch>
            </p:blipFill>
            <p:spPr>
              <a:xfrm>
                <a:off x="1352" y="1607834"/>
                <a:ext cx="4255055" cy="3505999"/>
              </a:xfrm>
              <a:prstGeom prst="rect">
                <a:avLst/>
              </a:prstGeom>
              <a:ln w="12700" cap="flat">
                <a:noFill/>
                <a:round/>
              </a:ln>
              <a:effectLst/>
            </p:spPr>
          </p:pic>
        </p:grpSp>
        <p:sp>
          <p:nvSpPr>
            <p:cNvPr id="112" name="Shape 112"/>
            <p:cNvSpPr/>
            <p:nvPr/>
          </p:nvSpPr>
          <p:spPr>
            <a:xfrm>
              <a:off x="0" y="5158335"/>
              <a:ext cx="4610100" cy="304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lgn="ctr">
                <a:defRPr b="1">
                  <a:solidFill>
                    <a:srgbClr val="000000"/>
                  </a:solidFill>
                  <a:uFill>
                    <a:solidFill>
                      <a:srgbClr val="000000"/>
                    </a:solidFill>
                  </a:uFill>
                  <a:latin typeface="Lucida Grande"/>
                  <a:ea typeface="Lucida Grande"/>
                  <a:cs typeface="Lucida Grande"/>
                  <a:sym typeface="Lucida Grande"/>
                </a:defRPr>
              </a:lvl1pPr>
            </a:lstStyle>
            <a:p>
              <a:pPr lvl="0">
                <a:defRPr sz="1800" b="0">
                  <a:uFillTx/>
                </a:defRPr>
              </a:pPr>
              <a:r>
                <a:rPr sz="1600" b="1" dirty="0">
                  <a:uFill>
                    <a:solidFill/>
                  </a:uFill>
                </a:rPr>
                <a:t>Communications of the ACM (July 1961)</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0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10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104">
                                            <p:txEl>
                                              <p:pRg st="3" end="3"/>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2" nodeType="afterEffect">
                                  <p:stCondLst>
                                    <p:cond delay="0"/>
                                  </p:stCondLst>
                                  <p:iterate>
                                    <p:tmAbs val="0"/>
                                  </p:iterate>
                                  <p:childTnLst>
                                    <p:set>
                                      <p:cBhvr>
                                        <p:cTn id="17" fill="hold"/>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1" build="p" bldLvl="5" animBg="1" advAuto="0"/>
      <p:bldP spid="113" grpId="2" animBg="1" advAuto="0"/>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6" name="Shape 446"/>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60</a:t>
            </a:fld>
            <a:endParaRPr sz="1200">
              <a:uFill>
                <a:solidFill/>
              </a:uFill>
            </a:endParaRPr>
          </a:p>
        </p:txBody>
      </p:sp>
      <p:sp>
        <p:nvSpPr>
          <p:cNvPr id="447" name="Shape 447"/>
          <p:cNvSpPr>
            <a:spLocks noGrp="1"/>
          </p:cNvSpPr>
          <p:nvPr>
            <p:ph type="title"/>
          </p:nvPr>
        </p:nvSpPr>
        <p:spPr>
          <a:prstGeom prst="rect">
            <a:avLst/>
          </a:prstGeom>
        </p:spPr>
        <p:txBody>
          <a:bodyPr/>
          <a:lstStyle/>
          <a:p>
            <a:pPr lvl="0">
              <a:defRPr sz="1800">
                <a:uFillTx/>
              </a:defRPr>
            </a:pPr>
            <a:r>
              <a:rPr sz="2800">
                <a:uFill>
                  <a:solidFill/>
                </a:uFill>
              </a:rPr>
              <a:t>Generic methods</a:t>
            </a:r>
          </a:p>
        </p:txBody>
      </p:sp>
      <p:sp>
        <p:nvSpPr>
          <p:cNvPr id="448" name="Shape 448"/>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Pedantic (safe) version.  </a:t>
            </a:r>
            <a:r>
              <a:rPr sz="2400">
                <a:uFill>
                  <a:solidFill>
                    <a:srgbClr val="0048AA"/>
                  </a:solidFill>
                </a:uFill>
              </a:rPr>
              <a:t>Compiles cleanly, no cast needed in client.</a:t>
            </a:r>
          </a:p>
          <a:p>
            <a:pPr lvl="0">
              <a:defRPr sz="1800">
                <a:solidFill>
                  <a:srgbClr val="000000"/>
                </a:solidFill>
                <a:uFillTx/>
              </a:defRPr>
            </a:pPr>
            <a:endParaRPr sz="2400">
              <a:uFill>
                <a:solidFill/>
              </a:uFill>
            </a:endParaRPr>
          </a:p>
          <a:p>
            <a:pPr lvl="0">
              <a:defRPr sz="1800">
                <a:solidFill>
                  <a:srgbClr val="000000"/>
                </a:solidFill>
                <a:uFillTx/>
              </a:defRPr>
            </a:pPr>
            <a:endParaRPr sz="2400">
              <a:uFill>
                <a:solidFill/>
              </a:uFill>
            </a:endParaRPr>
          </a:p>
          <a:p>
            <a:pPr lvl="0">
              <a:defRPr sz="1800">
                <a:solidFill>
                  <a:srgbClr val="000000"/>
                </a:solidFill>
                <a:uFillTx/>
              </a:defRPr>
            </a:pPr>
            <a:endParaRPr sz="2400">
              <a:solidFill>
                <a:srgbClr val="005493"/>
              </a:solidFill>
              <a:uFill>
                <a:solidFill>
                  <a:srgbClr val="0048AA"/>
                </a:solidFill>
              </a:uFill>
            </a:endParaRPr>
          </a:p>
          <a:p>
            <a:pPr lvl="0">
              <a:defRPr sz="1800">
                <a:solidFill>
                  <a:srgbClr val="000000"/>
                </a:solidFill>
                <a:uFillTx/>
              </a:defRPr>
            </a:pPr>
            <a:endParaRPr sz="2400">
              <a:solidFill>
                <a:srgbClr val="005493"/>
              </a:solidFill>
              <a:uFill>
                <a:solidFill>
                  <a:srgbClr val="0048AA"/>
                </a:solidFill>
              </a:uFill>
            </a:endParaRPr>
          </a:p>
          <a:p>
            <a:pPr lvl="0">
              <a:defRPr sz="1800">
                <a:solidFill>
                  <a:srgbClr val="000000"/>
                </a:solidFill>
                <a:uFillTx/>
              </a:defRPr>
            </a:pPr>
            <a:endParaRPr sz="2400">
              <a:uFill>
                <a:solidFill/>
              </a:uFill>
            </a:endParaRPr>
          </a:p>
          <a:p>
            <a:pPr lvl="0">
              <a:defRPr sz="1800">
                <a:solidFill>
                  <a:srgbClr val="000000"/>
                </a:solidFill>
                <a:uFillTx/>
              </a:defRPr>
            </a:pPr>
            <a:endParaRPr sz="2400">
              <a:uFill>
                <a:solidFill/>
              </a:uFill>
            </a:endParaRPr>
          </a:p>
          <a:p>
            <a:pPr lvl="0">
              <a:defRPr sz="1800">
                <a:solidFill>
                  <a:srgbClr val="000000"/>
                </a:solidFill>
                <a:uFillTx/>
              </a:defRPr>
            </a:pPr>
            <a:endParaRPr sz="2400">
              <a:uFill>
                <a:solidFill/>
              </a:uFill>
            </a:endParaRPr>
          </a:p>
          <a:p>
            <a:pPr lvl="0">
              <a:defRPr sz="1800">
                <a:solidFill>
                  <a:srgbClr val="000000"/>
                </a:solidFill>
                <a:uFillTx/>
              </a:defRPr>
            </a:pPr>
            <a:endParaRPr sz="2400">
              <a:uFill>
                <a:solidFill/>
              </a:uFill>
            </a:endParaRPr>
          </a:p>
          <a:p>
            <a:pPr lvl="0">
              <a:defRPr sz="1800">
                <a:solidFill>
                  <a:srgbClr val="000000"/>
                </a:solidFill>
                <a:uFillTx/>
              </a:defRPr>
            </a:pPr>
            <a:endParaRPr sz="2400">
              <a:solidFill>
                <a:srgbClr val="005493"/>
              </a:solidFill>
              <a:uFill>
                <a:solidFill>
                  <a:srgbClr val="0048AA"/>
                </a:solidFill>
              </a:uFill>
            </a:endParaRPr>
          </a:p>
          <a:p>
            <a:pPr lvl="0">
              <a:defRPr sz="1800">
                <a:solidFill>
                  <a:srgbClr val="000000"/>
                </a:solidFill>
                <a:uFillTx/>
              </a:defRPr>
            </a:pPr>
            <a:endParaRPr sz="2400">
              <a:solidFill>
                <a:srgbClr val="005493"/>
              </a:solidFill>
              <a:uFill>
                <a:solidFill>
                  <a:srgbClr val="0048AA"/>
                </a:solidFill>
              </a:uFill>
            </a:endParaRPr>
          </a:p>
          <a:p>
            <a:pPr lvl="0">
              <a:defRPr sz="1800">
                <a:solidFill>
                  <a:srgbClr val="000000"/>
                </a:solidFill>
                <a:uFillTx/>
              </a:defRPr>
            </a:pPr>
            <a:endParaRPr sz="2400">
              <a:solidFill>
                <a:srgbClr val="005493"/>
              </a:solidFill>
              <a:uFill>
                <a:solidFill>
                  <a:srgbClr val="0048AA"/>
                </a:solidFill>
              </a:uFill>
            </a:endParaRPr>
          </a:p>
          <a:p>
            <a:pPr lvl="0">
              <a:defRPr sz="1800">
                <a:solidFill>
                  <a:srgbClr val="000000"/>
                </a:solidFill>
                <a:uFillTx/>
              </a:defRPr>
            </a:pPr>
            <a:endParaRPr sz="2400">
              <a:solidFill>
                <a:srgbClr val="005493"/>
              </a:solidFill>
              <a:uFill>
                <a:solidFill>
                  <a:srgbClr val="0048AA"/>
                </a:solidFill>
              </a:uFill>
            </a:endParaRPr>
          </a:p>
          <a:p>
            <a:pPr lvl="0">
              <a:defRPr sz="1800">
                <a:solidFill>
                  <a:srgbClr val="000000"/>
                </a:solidFill>
                <a:uFillTx/>
              </a:defRPr>
            </a:pPr>
            <a:endParaRPr sz="2400">
              <a:solidFill>
                <a:srgbClr val="005493"/>
              </a:solidFill>
              <a:uFill>
                <a:solidFill>
                  <a:srgbClr val="0048AA"/>
                </a:solidFill>
              </a:uFill>
            </a:endParaRPr>
          </a:p>
          <a:p>
            <a:pPr lvl="0">
              <a:defRPr sz="1800">
                <a:solidFill>
                  <a:srgbClr val="000000"/>
                </a:solidFill>
                <a:uFillTx/>
              </a:defRPr>
            </a:pPr>
            <a:endParaRPr sz="2400">
              <a:solidFill>
                <a:srgbClr val="005493"/>
              </a:solidFill>
              <a:uFill>
                <a:solidFill>
                  <a:srgbClr val="0048AA"/>
                </a:solidFill>
              </a:uFill>
            </a:endParaRPr>
          </a:p>
          <a:p>
            <a:pPr lvl="0">
              <a:defRPr sz="1800">
                <a:solidFill>
                  <a:srgbClr val="000000"/>
                </a:solidFill>
                <a:uFillTx/>
              </a:defRPr>
            </a:pPr>
            <a:r>
              <a:rPr sz="2400">
                <a:solidFill>
                  <a:srgbClr val="005493"/>
                </a:solidFill>
                <a:uFill>
                  <a:solidFill>
                    <a:srgbClr val="0048AA"/>
                  </a:solidFill>
                </a:uFill>
              </a:rPr>
              <a:t>Remark.  </a:t>
            </a:r>
            <a:r>
              <a:rPr sz="2400">
                <a:uFill>
                  <a:solidFill>
                    <a:srgbClr val="0048AA"/>
                  </a:solidFill>
                </a:uFill>
              </a:rPr>
              <a:t>Ugly code used in system sort; not in this course.</a:t>
            </a:r>
          </a:p>
        </p:txBody>
      </p:sp>
      <p:sp>
        <p:nvSpPr>
          <p:cNvPr id="449" name="Shape 449"/>
          <p:cNvSpPr/>
          <p:nvPr/>
        </p:nvSpPr>
        <p:spPr>
          <a:xfrm>
            <a:off x="939800" y="2171700"/>
            <a:ext cx="11252200" cy="6395720"/>
          </a:xfrm>
          <a:prstGeom prst="rect">
            <a:avLst/>
          </a:prstGeom>
          <a:solidFill>
            <a:srgbClr val="CBCBCB"/>
          </a:solidFill>
          <a:ln w="12700">
            <a:round/>
          </a:ln>
          <a:effectLst>
            <a:outerShdw blurRad="127000" dist="76200" dir="2700000" rotWithShape="0">
              <a:srgbClr val="000000">
                <a:alpha val="75000"/>
              </a:srgbClr>
            </a:outerShdw>
          </a:effectLst>
          <a:extLst>
            <a:ext uri="{C572A759-6A51-4108-AA02-DFA0A04FC94B}">
              <ma14:wrappingTextBoxFlag xmlns:ma14="http://schemas.microsoft.com/office/mac/drawingml/2011/main" xmlns="" val="1"/>
            </a:ext>
          </a:extLst>
        </p:spPr>
        <p:txBody>
          <a:bodyPr lIns="0" tIns="0" rIns="0" bIns="0">
            <a:spAutoFit/>
          </a:bodyPr>
          <a:lstStyle/>
          <a:p>
            <a:pPr marL="0" marR="0" lvl="0">
              <a:lnSpc>
                <a:spcPct val="140000"/>
              </a:lnSpc>
              <a:defRPr sz="1800">
                <a:solidFill>
                  <a:srgbClr val="000000"/>
                </a:solidFill>
                <a:uFillTx/>
              </a:defRPr>
            </a:pPr>
            <a:r>
              <a:rPr sz="1600">
                <a:uFill>
                  <a:solidFill>
                    <a:srgbClr val="0433FF"/>
                  </a:solidFill>
                </a:uFill>
                <a:latin typeface="Lucida Sans Typewriter Regular"/>
                <a:ea typeface="Lucida Sans Typewriter Regular"/>
                <a:cs typeface="Lucida Sans Typewriter Regular"/>
                <a:sym typeface="Lucida Sans Typewriter Regular"/>
              </a:rPr>
              <a:t>public class QuickPedantic</a:t>
            </a:r>
          </a:p>
          <a:p>
            <a:pPr marL="0" marR="0" lvl="0">
              <a:lnSpc>
                <a:spcPct val="140000"/>
              </a:lnSpc>
              <a:defRPr sz="1800">
                <a:solidFill>
                  <a:srgbClr val="000000"/>
                </a:solidFill>
                <a:uFillTx/>
              </a:defRPr>
            </a:pPr>
            <a:r>
              <a:rPr sz="1600">
                <a:uFill>
                  <a:solidFill>
                    <a:srgbClr val="0433FF"/>
                  </a:solidFill>
                </a:uFill>
                <a:latin typeface="Lucida Sans Typewriter Regular"/>
                <a:ea typeface="Lucida Sans Typewriter Regular"/>
                <a:cs typeface="Lucida Sans Typewriter Regular"/>
                <a:sym typeface="Lucida Sans Typewriter Regular"/>
              </a:rPr>
              <a:t>{</a:t>
            </a:r>
          </a:p>
          <a:p>
            <a:pPr marL="0" marR="0" lvl="0">
              <a:lnSpc>
                <a:spcPct val="140000"/>
              </a:lnSpc>
              <a:defRPr sz="1800">
                <a:solidFill>
                  <a:srgbClr val="000000"/>
                </a:solidFill>
                <a:uFillTx/>
              </a:defRPr>
            </a:pPr>
            <a:r>
              <a:rPr sz="1600">
                <a:uFill>
                  <a:solidFill>
                    <a:srgbClr val="0433FF"/>
                  </a:solidFill>
                </a:uFill>
                <a:latin typeface="Lucida Sans Typewriter Regular"/>
                <a:ea typeface="Lucida Sans Typewriter Regular"/>
                <a:cs typeface="Lucida Sans Typewriter Regular"/>
                <a:sym typeface="Lucida Sans Typewriter Regular"/>
              </a:rPr>
              <a:t>    public  static &lt;Key extends Comparable&lt;Key&gt;&gt; Key select(Key[] a, int k)</a:t>
            </a:r>
          </a:p>
          <a:p>
            <a:pPr marL="0" marR="0" lvl="0">
              <a:lnSpc>
                <a:spcPct val="140000"/>
              </a:lnSpc>
              <a:defRPr sz="1800">
                <a:solidFill>
                  <a:srgbClr val="000000"/>
                </a:solidFill>
                <a:uFillTx/>
              </a:defRPr>
            </a:pPr>
            <a:r>
              <a:rPr sz="1600">
                <a:uFill>
                  <a:solidFill>
                    <a:srgbClr val="0433FF"/>
                  </a:solidFill>
                </a:uFill>
                <a:latin typeface="Lucida Sans Typewriter Regular"/>
                <a:ea typeface="Lucida Sans Typewriter Regular"/>
                <a:cs typeface="Lucida Sans Typewriter Regular"/>
                <a:sym typeface="Lucida Sans Typewriter Regular"/>
              </a:rPr>
              <a:t>    {  </a:t>
            </a:r>
            <a:r>
              <a:rPr sz="1600">
                <a:solidFill>
                  <a:srgbClr val="606060"/>
                </a:solidFill>
                <a:uFill>
                  <a:solidFill>
                    <a:srgbClr val="0433FF"/>
                  </a:solidFill>
                </a:uFill>
                <a:latin typeface="Lucida Sans Typewriter Regular"/>
                <a:ea typeface="Lucida Sans Typewriter Regular"/>
                <a:cs typeface="Lucida Sans Typewriter Regular"/>
                <a:sym typeface="Lucida Sans Typewriter Regular"/>
              </a:rPr>
              <a:t>/* as before */</a:t>
            </a:r>
            <a:r>
              <a:rPr sz="1600">
                <a:uFill>
                  <a:solidFill>
                    <a:srgbClr val="0433FF"/>
                  </a:solidFill>
                </a:uFill>
                <a:latin typeface="Lucida Sans Typewriter Regular"/>
                <a:ea typeface="Lucida Sans Typewriter Regular"/>
                <a:cs typeface="Lucida Sans Typewriter Regular"/>
                <a:sym typeface="Lucida Sans Typewriter Regular"/>
              </a:rPr>
              <a:t>  }</a:t>
            </a:r>
          </a:p>
          <a:p>
            <a:pPr marL="0" marR="0" lvl="0">
              <a:lnSpc>
                <a:spcPct val="140000"/>
              </a:lnSpc>
              <a:defRPr sz="1800">
                <a:solidFill>
                  <a:srgbClr val="000000"/>
                </a:solidFill>
                <a:uFillTx/>
              </a:defRPr>
            </a:pPr>
            <a:endParaRPr sz="1600">
              <a:uFill>
                <a:solidFill>
                  <a:srgbClr val="0433FF"/>
                </a:solidFill>
              </a:uFill>
              <a:latin typeface="Lucida Sans Typewriter Regular"/>
              <a:ea typeface="Lucida Sans Typewriter Regular"/>
              <a:cs typeface="Lucida Sans Typewriter Regular"/>
              <a:sym typeface="Lucida Sans Typewriter Regular"/>
            </a:endParaRPr>
          </a:p>
          <a:p>
            <a:pPr marL="0" marR="0" lvl="0">
              <a:lnSpc>
                <a:spcPct val="140000"/>
              </a:lnSpc>
              <a:defRPr sz="1800">
                <a:solidFill>
                  <a:srgbClr val="000000"/>
                </a:solidFill>
                <a:uFillTx/>
              </a:defRPr>
            </a:pPr>
            <a:endParaRPr sz="1600">
              <a:uFill>
                <a:solidFill>
                  <a:srgbClr val="0433FF"/>
                </a:solidFill>
              </a:uFill>
              <a:latin typeface="Lucida Sans Typewriter Regular"/>
              <a:ea typeface="Lucida Sans Typewriter Regular"/>
              <a:cs typeface="Lucida Sans Typewriter Regular"/>
              <a:sym typeface="Lucida Sans Typewriter Regular"/>
            </a:endParaRPr>
          </a:p>
          <a:p>
            <a:pPr marL="0" marR="0" lvl="0">
              <a:lnSpc>
                <a:spcPct val="140000"/>
              </a:lnSpc>
              <a:defRPr sz="1800">
                <a:solidFill>
                  <a:srgbClr val="000000"/>
                </a:solidFill>
                <a:uFillTx/>
              </a:defRPr>
            </a:pPr>
            <a:r>
              <a:rPr sz="1600">
                <a:uFill>
                  <a:solidFill>
                    <a:srgbClr val="0433FF"/>
                  </a:solidFill>
                </a:uFill>
                <a:latin typeface="Lucida Sans Typewriter Regular"/>
                <a:ea typeface="Lucida Sans Typewriter Regular"/>
                <a:cs typeface="Lucida Sans Typewriter Regular"/>
                <a:sym typeface="Lucida Sans Typewriter Regular"/>
              </a:rPr>
              <a:t>    public  static &lt;Key extends Comparable&lt;Key&gt;&gt; void sort(Key[] a)</a:t>
            </a:r>
          </a:p>
          <a:p>
            <a:pPr marL="0" marR="0" lvl="0">
              <a:lnSpc>
                <a:spcPct val="140000"/>
              </a:lnSpc>
              <a:defRPr sz="1800">
                <a:solidFill>
                  <a:srgbClr val="000000"/>
                </a:solidFill>
                <a:uFillTx/>
              </a:defRPr>
            </a:pPr>
            <a:r>
              <a:rPr sz="1600">
                <a:uFill>
                  <a:solidFill>
                    <a:srgbClr val="0433FF"/>
                  </a:solidFill>
                </a:uFill>
                <a:latin typeface="Lucida Sans Typewriter Regular"/>
                <a:ea typeface="Lucida Sans Typewriter Regular"/>
                <a:cs typeface="Lucida Sans Typewriter Regular"/>
                <a:sym typeface="Lucida Sans Typewriter Regular"/>
              </a:rPr>
              <a:t>    {  </a:t>
            </a:r>
            <a:r>
              <a:rPr sz="1600">
                <a:solidFill>
                  <a:srgbClr val="606060"/>
                </a:solidFill>
                <a:uFill>
                  <a:solidFill>
                    <a:srgbClr val="0433FF"/>
                  </a:solidFill>
                </a:uFill>
                <a:latin typeface="Lucida Sans Typewriter Regular"/>
                <a:ea typeface="Lucida Sans Typewriter Regular"/>
                <a:cs typeface="Lucida Sans Typewriter Regular"/>
                <a:sym typeface="Lucida Sans Typewriter Regular"/>
              </a:rPr>
              <a:t>/* as before */</a:t>
            </a:r>
            <a:r>
              <a:rPr sz="1600">
                <a:uFill>
                  <a:solidFill>
                    <a:srgbClr val="0433FF"/>
                  </a:solidFill>
                </a:uFill>
                <a:latin typeface="Lucida Sans Typewriter Regular"/>
                <a:ea typeface="Lucida Sans Typewriter Regular"/>
                <a:cs typeface="Lucida Sans Typewriter Regular"/>
                <a:sym typeface="Lucida Sans Typewriter Regular"/>
              </a:rPr>
              <a:t>  }</a:t>
            </a:r>
          </a:p>
          <a:p>
            <a:pPr marL="0" marR="0" lvl="0">
              <a:lnSpc>
                <a:spcPct val="140000"/>
              </a:lnSpc>
              <a:defRPr sz="1800">
                <a:solidFill>
                  <a:srgbClr val="000000"/>
                </a:solidFill>
                <a:uFillTx/>
              </a:defRPr>
            </a:pPr>
            <a:endParaRPr sz="1600">
              <a:uFill>
                <a:solidFill>
                  <a:srgbClr val="0433FF"/>
                </a:solidFill>
              </a:uFill>
              <a:latin typeface="Lucida Sans Typewriter Regular"/>
              <a:ea typeface="Lucida Sans Typewriter Regular"/>
              <a:cs typeface="Lucida Sans Typewriter Regular"/>
              <a:sym typeface="Lucida Sans Typewriter Regular"/>
            </a:endParaRPr>
          </a:p>
          <a:p>
            <a:pPr marL="0" marR="0" lvl="0">
              <a:lnSpc>
                <a:spcPct val="140000"/>
              </a:lnSpc>
              <a:defRPr sz="1800">
                <a:solidFill>
                  <a:srgbClr val="000000"/>
                </a:solidFill>
                <a:uFillTx/>
              </a:defRPr>
            </a:pPr>
            <a:r>
              <a:rPr sz="1600">
                <a:uFill>
                  <a:solidFill>
                    <a:srgbClr val="0433FF"/>
                  </a:solidFill>
                </a:uFill>
                <a:latin typeface="Lucida Sans Typewriter Regular"/>
                <a:ea typeface="Lucida Sans Typewriter Regular"/>
                <a:cs typeface="Lucida Sans Typewriter Regular"/>
                <a:sym typeface="Lucida Sans Typewriter Regular"/>
              </a:rPr>
              <a:t>    private static &lt;Key extends Comparable&lt;Key&gt;&gt; int partition(Key[] a, int lo, int hi)</a:t>
            </a:r>
          </a:p>
          <a:p>
            <a:pPr marL="0" marR="0" lvl="0">
              <a:lnSpc>
                <a:spcPct val="140000"/>
              </a:lnSpc>
              <a:defRPr sz="1800">
                <a:solidFill>
                  <a:srgbClr val="000000"/>
                </a:solidFill>
                <a:uFillTx/>
              </a:defRPr>
            </a:pPr>
            <a:r>
              <a:rPr sz="1600">
                <a:uFill>
                  <a:solidFill>
                    <a:srgbClr val="0433FF"/>
                  </a:solidFill>
                </a:uFill>
                <a:latin typeface="Lucida Sans Typewriter Regular"/>
                <a:ea typeface="Lucida Sans Typewriter Regular"/>
                <a:cs typeface="Lucida Sans Typewriter Regular"/>
                <a:sym typeface="Lucida Sans Typewriter Regular"/>
              </a:rPr>
              <a:t>    {  </a:t>
            </a:r>
            <a:r>
              <a:rPr sz="1600">
                <a:solidFill>
                  <a:srgbClr val="606060"/>
                </a:solidFill>
                <a:uFill>
                  <a:solidFill>
                    <a:srgbClr val="0433FF"/>
                  </a:solidFill>
                </a:uFill>
                <a:latin typeface="Lucida Sans Typewriter Regular"/>
                <a:ea typeface="Lucida Sans Typewriter Regular"/>
                <a:cs typeface="Lucida Sans Typewriter Regular"/>
                <a:sym typeface="Lucida Sans Typewriter Regular"/>
              </a:rPr>
              <a:t>/* as before */</a:t>
            </a:r>
            <a:r>
              <a:rPr sz="1600">
                <a:uFill>
                  <a:solidFill>
                    <a:srgbClr val="0433FF"/>
                  </a:solidFill>
                </a:uFill>
                <a:latin typeface="Lucida Sans Typewriter Regular"/>
                <a:ea typeface="Lucida Sans Typewriter Regular"/>
                <a:cs typeface="Lucida Sans Typewriter Regular"/>
                <a:sym typeface="Lucida Sans Typewriter Regular"/>
              </a:rPr>
              <a:t>  }</a:t>
            </a:r>
          </a:p>
          <a:p>
            <a:pPr marL="0" marR="0" lvl="0">
              <a:lnSpc>
                <a:spcPct val="140000"/>
              </a:lnSpc>
              <a:defRPr sz="1800">
                <a:solidFill>
                  <a:srgbClr val="000000"/>
                </a:solidFill>
                <a:uFillTx/>
              </a:defRPr>
            </a:pPr>
            <a:r>
              <a:rPr sz="1600">
                <a:uFill>
                  <a:solidFill>
                    <a:srgbClr val="0433FF"/>
                  </a:solidFill>
                </a:uFill>
                <a:latin typeface="Lucida Sans Typewriter Regular"/>
                <a:ea typeface="Lucida Sans Typewriter Regular"/>
                <a:cs typeface="Lucida Sans Typewriter Regular"/>
                <a:sym typeface="Lucida Sans Typewriter Regular"/>
              </a:rPr>
              <a:t>  </a:t>
            </a:r>
          </a:p>
          <a:p>
            <a:pPr marL="0" marR="0" lvl="0">
              <a:lnSpc>
                <a:spcPct val="140000"/>
              </a:lnSpc>
              <a:defRPr sz="1800">
                <a:solidFill>
                  <a:srgbClr val="000000"/>
                </a:solidFill>
                <a:uFillTx/>
              </a:defRPr>
            </a:pPr>
            <a:r>
              <a:rPr sz="1600">
                <a:uFill>
                  <a:solidFill>
                    <a:srgbClr val="0433FF"/>
                  </a:solidFill>
                </a:uFill>
                <a:latin typeface="Lucida Sans Typewriter Regular"/>
                <a:ea typeface="Lucida Sans Typewriter Regular"/>
                <a:cs typeface="Lucida Sans Typewriter Regular"/>
                <a:sym typeface="Lucida Sans Typewriter Regular"/>
              </a:rPr>
              <a:t>    private static &lt;Key extends Comparable&lt;Key&gt;&gt; boolean less(Key v, Key w)</a:t>
            </a:r>
          </a:p>
          <a:p>
            <a:pPr marL="0" marR="0" lvl="0">
              <a:lnSpc>
                <a:spcPct val="140000"/>
              </a:lnSpc>
              <a:defRPr sz="1800">
                <a:solidFill>
                  <a:srgbClr val="000000"/>
                </a:solidFill>
                <a:uFillTx/>
              </a:defRPr>
            </a:pPr>
            <a:r>
              <a:rPr sz="1600">
                <a:uFill>
                  <a:solidFill>
                    <a:srgbClr val="0433FF"/>
                  </a:solidFill>
                </a:uFill>
                <a:latin typeface="Lucida Sans Typewriter Regular"/>
                <a:ea typeface="Lucida Sans Typewriter Regular"/>
                <a:cs typeface="Lucida Sans Typewriter Regular"/>
                <a:sym typeface="Lucida Sans Typewriter Regular"/>
              </a:rPr>
              <a:t>    {  </a:t>
            </a:r>
            <a:r>
              <a:rPr sz="1600">
                <a:solidFill>
                  <a:srgbClr val="606060"/>
                </a:solidFill>
                <a:uFill>
                  <a:solidFill>
                    <a:srgbClr val="0433FF"/>
                  </a:solidFill>
                </a:uFill>
                <a:latin typeface="Lucida Sans Typewriter Regular"/>
                <a:ea typeface="Lucida Sans Typewriter Regular"/>
                <a:cs typeface="Lucida Sans Typewriter Regular"/>
                <a:sym typeface="Lucida Sans Typewriter Regular"/>
              </a:rPr>
              <a:t>/* as before */</a:t>
            </a:r>
            <a:r>
              <a:rPr sz="1600">
                <a:uFill>
                  <a:solidFill>
                    <a:srgbClr val="0433FF"/>
                  </a:solidFill>
                </a:uFill>
                <a:latin typeface="Lucida Sans Typewriter Regular"/>
                <a:ea typeface="Lucida Sans Typewriter Regular"/>
                <a:cs typeface="Lucida Sans Typewriter Regular"/>
                <a:sym typeface="Lucida Sans Typewriter Regular"/>
              </a:rPr>
              <a:t>  }</a:t>
            </a:r>
          </a:p>
          <a:p>
            <a:pPr marL="0" marR="0" lvl="0">
              <a:lnSpc>
                <a:spcPct val="140000"/>
              </a:lnSpc>
              <a:defRPr sz="1800">
                <a:solidFill>
                  <a:srgbClr val="000000"/>
                </a:solidFill>
                <a:uFillTx/>
              </a:defRPr>
            </a:pPr>
            <a:r>
              <a:rPr sz="1600">
                <a:uFill>
                  <a:solidFill>
                    <a:srgbClr val="0433FF"/>
                  </a:solidFill>
                </a:uFill>
                <a:latin typeface="Lucida Sans Typewriter Regular"/>
                <a:ea typeface="Lucida Sans Typewriter Regular"/>
                <a:cs typeface="Lucida Sans Typewriter Regular"/>
                <a:sym typeface="Lucida Sans Typewriter Regular"/>
              </a:rPr>
              <a:t>    </a:t>
            </a:r>
          </a:p>
          <a:p>
            <a:pPr marL="0" marR="0" lvl="0">
              <a:lnSpc>
                <a:spcPct val="140000"/>
              </a:lnSpc>
              <a:defRPr sz="1800">
                <a:solidFill>
                  <a:srgbClr val="000000"/>
                </a:solidFill>
                <a:uFillTx/>
              </a:defRPr>
            </a:pPr>
            <a:r>
              <a:rPr sz="1600">
                <a:uFill>
                  <a:solidFill>
                    <a:srgbClr val="0433FF"/>
                  </a:solidFill>
                </a:uFill>
                <a:latin typeface="Lucida Sans Typewriter Regular"/>
                <a:ea typeface="Lucida Sans Typewriter Regular"/>
                <a:cs typeface="Lucida Sans Typewriter Regular"/>
                <a:sym typeface="Lucida Sans Typewriter Regular"/>
              </a:rPr>
              <a:t>    private static &lt;Key extends Comparable&lt;Key&gt;&gt; void exch(Key[] a, int i, int j)</a:t>
            </a:r>
          </a:p>
          <a:p>
            <a:pPr marL="0" marR="0" lvl="0">
              <a:lnSpc>
                <a:spcPct val="140000"/>
              </a:lnSpc>
              <a:defRPr sz="1800">
                <a:solidFill>
                  <a:srgbClr val="000000"/>
                </a:solidFill>
                <a:uFillTx/>
              </a:defRPr>
            </a:pPr>
            <a:r>
              <a:rPr sz="1600">
                <a:uFill>
                  <a:solidFill>
                    <a:srgbClr val="0433FF"/>
                  </a:solidFill>
                </a:uFill>
                <a:latin typeface="Lucida Sans Typewriter Regular"/>
                <a:ea typeface="Lucida Sans Typewriter Regular"/>
                <a:cs typeface="Lucida Sans Typewriter Regular"/>
                <a:sym typeface="Lucida Sans Typewriter Regular"/>
              </a:rPr>
              <a:t>    {  Key swap = a[i]; a[i] = a[j]; a[j] = swap;  } </a:t>
            </a:r>
          </a:p>
          <a:p>
            <a:pPr marL="0" marR="0" lvl="0">
              <a:lnSpc>
                <a:spcPct val="140000"/>
              </a:lnSpc>
              <a:defRPr sz="1800">
                <a:solidFill>
                  <a:srgbClr val="000000"/>
                </a:solidFill>
                <a:uFillTx/>
              </a:defRPr>
            </a:pPr>
            <a:endParaRPr sz="1600">
              <a:uFill>
                <a:solidFill>
                  <a:srgbClr val="0433FF"/>
                </a:solidFill>
              </a:uFill>
              <a:latin typeface="Lucida Sans Typewriter Regular"/>
              <a:ea typeface="Lucida Sans Typewriter Regular"/>
              <a:cs typeface="Lucida Sans Typewriter Regular"/>
              <a:sym typeface="Lucida Sans Typewriter Regular"/>
            </a:endParaRPr>
          </a:p>
          <a:p>
            <a:pPr marL="0" marR="0" lvl="0">
              <a:lnSpc>
                <a:spcPct val="140000"/>
              </a:lnSpc>
              <a:defRPr sz="1800">
                <a:solidFill>
                  <a:srgbClr val="000000"/>
                </a:solidFill>
                <a:uFillTx/>
              </a:defRPr>
            </a:pPr>
            <a:r>
              <a:rPr sz="1600">
                <a:uFill>
                  <a:solidFill>
                    <a:srgbClr val="0433FF"/>
                  </a:solidFill>
                </a:uFill>
                <a:latin typeface="Lucida Sans Typewriter Regular"/>
                <a:ea typeface="Lucida Sans Typewriter Regular"/>
                <a:cs typeface="Lucida Sans Typewriter Regular"/>
                <a:sym typeface="Lucida Sans Typewriter Regular"/>
              </a:rPr>
              <a:t>}  </a:t>
            </a:r>
          </a:p>
        </p:txBody>
      </p:sp>
      <p:sp>
        <p:nvSpPr>
          <p:cNvPr id="450" name="Shape 450"/>
          <p:cNvSpPr/>
          <p:nvPr/>
        </p:nvSpPr>
        <p:spPr>
          <a:xfrm>
            <a:off x="4446975" y="2171700"/>
            <a:ext cx="3650819" cy="6731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generic type variable</a:t>
            </a:r>
            <a:br>
              <a:rPr sz="1600">
                <a:solidFill>
                  <a:srgbClr val="8D3124"/>
                </a:solidFill>
                <a:uFill>
                  <a:solidFill>
                    <a:srgbClr val="8D3124"/>
                  </a:solidFill>
                </a:uFill>
              </a:rPr>
            </a:br>
            <a:r>
              <a:rPr sz="1600">
                <a:solidFill>
                  <a:srgbClr val="8D3124"/>
                </a:solidFill>
                <a:uFill>
                  <a:solidFill>
                    <a:srgbClr val="8D3124"/>
                  </a:solidFill>
                </a:uFill>
              </a:rPr>
              <a:t>(value inferred from argument </a:t>
            </a:r>
            <a:r>
              <a:rPr sz="1600">
                <a:solidFill>
                  <a:srgbClr val="8D3124"/>
                </a:solidFill>
                <a:uFill>
                  <a:solidFill>
                    <a:srgbClr val="8D3124"/>
                  </a:solidFill>
                </a:uFill>
                <a:latin typeface="Lucida Sans Typewriter Regular"/>
                <a:ea typeface="Lucida Sans Typewriter Regular"/>
                <a:cs typeface="Lucida Sans Typewriter Regular"/>
                <a:sym typeface="Lucida Sans Typewriter Regular"/>
              </a:rPr>
              <a:t>a[]</a:t>
            </a:r>
            <a:r>
              <a:rPr sz="1600">
                <a:solidFill>
                  <a:srgbClr val="8D3124"/>
                </a:solidFill>
                <a:uFill>
                  <a:solidFill>
                    <a:srgbClr val="8D3124"/>
                  </a:solidFill>
                </a:uFill>
              </a:rPr>
              <a:t>)</a:t>
            </a:r>
          </a:p>
        </p:txBody>
      </p:sp>
      <p:sp>
        <p:nvSpPr>
          <p:cNvPr id="451" name="Shape 451"/>
          <p:cNvSpPr/>
          <p:nvPr/>
        </p:nvSpPr>
        <p:spPr>
          <a:xfrm flipV="1">
            <a:off x="3844235" y="2641292"/>
            <a:ext cx="558202" cy="194242"/>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452" name="Shape 452"/>
          <p:cNvSpPr/>
          <p:nvPr/>
        </p:nvSpPr>
        <p:spPr>
          <a:xfrm>
            <a:off x="7482275" y="3568700"/>
            <a:ext cx="3860801" cy="3302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lvl="0">
              <a:defRPr sz="1800">
                <a:solidFill>
                  <a:srgbClr val="000000"/>
                </a:solidFill>
                <a:uFillTx/>
              </a:defRPr>
            </a:pPr>
            <a:r>
              <a:rPr sz="1600">
                <a:solidFill>
                  <a:srgbClr val="8D3124"/>
                </a:solidFill>
                <a:uFill>
                  <a:solidFill>
                    <a:srgbClr val="8D3124"/>
                  </a:solidFill>
                </a:uFill>
              </a:rPr>
              <a:t>return type matches array type</a:t>
            </a:r>
          </a:p>
        </p:txBody>
      </p:sp>
      <p:sp>
        <p:nvSpPr>
          <p:cNvPr id="453" name="Shape 453"/>
          <p:cNvSpPr/>
          <p:nvPr/>
        </p:nvSpPr>
        <p:spPr>
          <a:xfrm>
            <a:off x="7421358" y="3219403"/>
            <a:ext cx="421221" cy="316956"/>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454" name="Shape 454"/>
          <p:cNvSpPr/>
          <p:nvPr/>
        </p:nvSpPr>
        <p:spPr>
          <a:xfrm>
            <a:off x="2719775" y="7315200"/>
            <a:ext cx="5130801" cy="3302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lvl="0">
              <a:defRPr sz="1800">
                <a:solidFill>
                  <a:srgbClr val="000000"/>
                </a:solidFill>
                <a:uFillTx/>
              </a:defRPr>
            </a:pPr>
            <a:r>
              <a:rPr sz="1600">
                <a:solidFill>
                  <a:srgbClr val="8D3124"/>
                </a:solidFill>
                <a:uFill>
                  <a:solidFill>
                    <a:srgbClr val="8D3124"/>
                  </a:solidFill>
                </a:uFill>
              </a:rPr>
              <a:t>can declare variables of generic type</a:t>
            </a:r>
          </a:p>
        </p:txBody>
      </p:sp>
      <p:sp>
        <p:nvSpPr>
          <p:cNvPr id="455" name="Shape 455"/>
          <p:cNvSpPr/>
          <p:nvPr/>
        </p:nvSpPr>
        <p:spPr>
          <a:xfrm>
            <a:off x="2265158" y="7105603"/>
            <a:ext cx="421221" cy="316957"/>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456" name="Shape 456"/>
          <p:cNvSpPr/>
          <p:nvPr/>
        </p:nvSpPr>
        <p:spPr>
          <a:xfrm flipH="1">
            <a:off x="8274378" y="3216769"/>
            <a:ext cx="328268" cy="319591"/>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457" name="Shape 457"/>
          <p:cNvSpPr/>
          <p:nvPr/>
        </p:nvSpPr>
        <p:spPr>
          <a:xfrm>
            <a:off x="990600" y="7886700"/>
            <a:ext cx="6819900" cy="2921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defRPr sz="1200" b="1">
                <a:solidFill>
                  <a:srgbClr val="000000"/>
                </a:solidFill>
                <a:uFill>
                  <a:solidFill>
                    <a:srgbClr val="000000"/>
                  </a:solidFill>
                </a:uFill>
                <a:latin typeface="Lucida Grande"/>
                <a:ea typeface="Lucida Grande"/>
                <a:cs typeface="Lucida Grande"/>
                <a:sym typeface="Lucida Grande"/>
              </a:defRPr>
            </a:lvl1pPr>
          </a:lstStyle>
          <a:p>
            <a:pPr lvl="0">
              <a:defRPr sz="1800" b="0">
                <a:uFillTx/>
              </a:defRPr>
            </a:pPr>
            <a:r>
              <a:rPr sz="1200" b="1">
                <a:uFill>
                  <a:solidFill/>
                </a:uFill>
              </a:rPr>
              <a:t>http://algs4.cs.princeton.edu/23quicksort/QuickPedantic.java.html</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59" name="endpapers.pdf"/>
          <p:cNvPicPr/>
          <p:nvPr/>
        </p:nvPicPr>
        <p:blipFill>
          <a:blip r:embed="rId2">
            <a:alphaModFix amt="20000"/>
          </a:blip>
          <a:srcRect l="24870" t="6296" r="16541" b="31489"/>
          <a:stretch>
            <a:fillRect/>
          </a:stretch>
        </p:blipFill>
        <p:spPr>
          <a:xfrm rot="16200000">
            <a:off x="1612899" y="-1612901"/>
            <a:ext cx="9779002" cy="13004801"/>
          </a:xfrm>
          <a:prstGeom prst="rect">
            <a:avLst/>
          </a:prstGeom>
          <a:ln w="12700">
            <a:round/>
          </a:ln>
        </p:spPr>
      </p:pic>
      <p:sp>
        <p:nvSpPr>
          <p:cNvPr id="460" name="Shape 460"/>
          <p:cNvSpPr/>
          <p:nvPr/>
        </p:nvSpPr>
        <p:spPr>
          <a:xfrm>
            <a:off x="660063" y="7467600"/>
            <a:ext cx="3657601" cy="2794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ctr">
              <a:lnSpc>
                <a:spcPts val="2300"/>
              </a:lnSpc>
              <a:defRPr sz="1400" b="1" spc="154">
                <a:solidFill>
                  <a:srgbClr val="000000"/>
                </a:solidFill>
                <a:uFill>
                  <a:solidFill>
                    <a:srgbClr val="000000"/>
                  </a:solidFill>
                </a:uFill>
                <a:latin typeface="Lucida Grande"/>
                <a:ea typeface="Lucida Grande"/>
                <a:cs typeface="Lucida Grande"/>
                <a:sym typeface="Lucida Grande"/>
                <a:hlinkClick r:id="rId3"/>
              </a:defRPr>
            </a:lvl1pPr>
          </a:lstStyle>
          <a:p>
            <a:pPr lvl="0">
              <a:defRPr sz="1800" b="0" spc="0">
                <a:uFillTx/>
              </a:defRPr>
            </a:pPr>
            <a:r>
              <a:rPr sz="1400" b="1" spc="154">
                <a:uFill>
                  <a:solidFill/>
                </a:uFill>
                <a:hlinkClick r:id="rId3"/>
              </a:rPr>
              <a:t>http://algs4.cs.princeton.edu</a:t>
            </a:r>
          </a:p>
        </p:txBody>
      </p:sp>
      <p:sp>
        <p:nvSpPr>
          <p:cNvPr id="461" name="Shape 461"/>
          <p:cNvSpPr/>
          <p:nvPr/>
        </p:nvSpPr>
        <p:spPr>
          <a:xfrm>
            <a:off x="5638756" y="4000501"/>
            <a:ext cx="6516025" cy="1"/>
          </a:xfrm>
          <a:prstGeom prst="line">
            <a:avLst/>
          </a:prstGeom>
          <a:ln w="19050">
            <a:solidFill/>
            <a:round/>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pic>
        <p:nvPicPr>
          <p:cNvPr id="462" name="cover-gray2.pdf"/>
          <p:cNvPicPr/>
          <p:nvPr/>
        </p:nvPicPr>
        <p:blipFill>
          <a:blip r:embed="rId4"/>
          <a:stretch>
            <a:fillRect/>
          </a:stretch>
        </p:blipFill>
        <p:spPr>
          <a:xfrm>
            <a:off x="863600" y="3365500"/>
            <a:ext cx="3263900" cy="4093706"/>
          </a:xfrm>
          <a:prstGeom prst="rect">
            <a:avLst/>
          </a:prstGeom>
          <a:ln w="12700">
            <a:round/>
          </a:ln>
        </p:spPr>
      </p:pic>
      <p:sp>
        <p:nvSpPr>
          <p:cNvPr id="463" name="Shape 463"/>
          <p:cNvSpPr>
            <a:spLocks noGrp="1"/>
          </p:cNvSpPr>
          <p:nvPr>
            <p:ph type="body" idx="1"/>
          </p:nvPr>
        </p:nvSpPr>
        <p:spPr>
          <a:prstGeom prst="rect">
            <a:avLst/>
          </a:prstGeom>
        </p:spPr>
        <p:txBody>
          <a:bodyPr/>
          <a:lstStyle/>
          <a:p>
            <a:pPr lvl="0">
              <a:defRPr sz="1800" i="0">
                <a:solidFill>
                  <a:srgbClr val="000000"/>
                </a:solidFill>
                <a:uFillTx/>
              </a:defRPr>
            </a:pPr>
            <a:r>
              <a:rPr sz="3000" i="1">
                <a:solidFill>
                  <a:srgbClr val="BABABA"/>
                </a:solidFill>
                <a:uFill>
                  <a:solidFill>
                    <a:srgbClr val="BABABA"/>
                  </a:solidFill>
                </a:uFill>
              </a:rPr>
              <a:t>quicksort</a:t>
            </a:r>
          </a:p>
          <a:p>
            <a:pPr lvl="1">
              <a:defRPr sz="1800" i="0">
                <a:uFillTx/>
              </a:defRPr>
            </a:pPr>
            <a:r>
              <a:rPr sz="3000" i="1">
                <a:uFill>
                  <a:solidFill/>
                </a:uFill>
              </a:rPr>
              <a:t>selection</a:t>
            </a:r>
          </a:p>
          <a:p>
            <a:pPr lvl="0">
              <a:defRPr sz="1800" i="0">
                <a:solidFill>
                  <a:srgbClr val="000000"/>
                </a:solidFill>
                <a:uFillTx/>
              </a:defRPr>
            </a:pPr>
            <a:r>
              <a:rPr sz="3000" i="1">
                <a:solidFill>
                  <a:srgbClr val="BABABA"/>
                </a:solidFill>
                <a:uFill>
                  <a:solidFill>
                    <a:srgbClr val="BABABA"/>
                  </a:solidFill>
                </a:uFill>
              </a:rPr>
              <a:t>duplicate keys</a:t>
            </a:r>
          </a:p>
          <a:p>
            <a:pPr lvl="0">
              <a:defRPr sz="1800" i="0">
                <a:solidFill>
                  <a:srgbClr val="000000"/>
                </a:solidFill>
                <a:uFillTx/>
              </a:defRPr>
            </a:pPr>
            <a:r>
              <a:rPr sz="3000" i="1">
                <a:solidFill>
                  <a:srgbClr val="BABABA"/>
                </a:solidFill>
                <a:uFill>
                  <a:solidFill>
                    <a:srgbClr val="BABABA"/>
                  </a:solidFill>
                </a:uFill>
              </a:rPr>
              <a:t>system sorts</a:t>
            </a:r>
          </a:p>
        </p:txBody>
      </p:sp>
      <p:sp>
        <p:nvSpPr>
          <p:cNvPr id="464" name="Shape 464"/>
          <p:cNvSpPr>
            <a:spLocks noGrp="1"/>
          </p:cNvSpPr>
          <p:nvPr>
            <p:ph type="title"/>
          </p:nvPr>
        </p:nvSpPr>
        <p:spPr>
          <a:prstGeom prst="rect">
            <a:avLst/>
          </a:prstGeom>
        </p:spPr>
        <p:txBody>
          <a:bodyPr/>
          <a:lstStyle/>
          <a:p>
            <a:pPr lvl="0">
              <a:defRPr sz="1800" b="0" cap="none" spc="0">
                <a:uFillTx/>
              </a:defRPr>
            </a:pPr>
            <a:r>
              <a:rPr sz="3750" b="1" cap="small" spc="150">
                <a:uFill>
                  <a:solidFill/>
                </a:uFill>
              </a:rPr>
              <a:t>2.3  Quicksort</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6" name="endpapers.pdf"/>
          <p:cNvPicPr/>
          <p:nvPr/>
        </p:nvPicPr>
        <p:blipFill>
          <a:blip r:embed="rId2">
            <a:alphaModFix amt="20000"/>
          </a:blip>
          <a:srcRect l="24870" t="6296" r="16541" b="31489"/>
          <a:stretch>
            <a:fillRect/>
          </a:stretch>
        </p:blipFill>
        <p:spPr>
          <a:xfrm rot="16200000">
            <a:off x="1612899" y="-1612901"/>
            <a:ext cx="9779002" cy="13004801"/>
          </a:xfrm>
          <a:prstGeom prst="rect">
            <a:avLst/>
          </a:prstGeom>
          <a:ln w="12700">
            <a:round/>
          </a:ln>
        </p:spPr>
      </p:pic>
      <p:sp>
        <p:nvSpPr>
          <p:cNvPr id="467" name="Shape 467"/>
          <p:cNvSpPr/>
          <p:nvPr/>
        </p:nvSpPr>
        <p:spPr>
          <a:xfrm>
            <a:off x="660063" y="7467600"/>
            <a:ext cx="3657601" cy="2794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ctr">
              <a:lnSpc>
                <a:spcPts val="2300"/>
              </a:lnSpc>
              <a:defRPr sz="1400" b="1" spc="154">
                <a:solidFill>
                  <a:srgbClr val="000000"/>
                </a:solidFill>
                <a:uFill>
                  <a:solidFill>
                    <a:srgbClr val="000000"/>
                  </a:solidFill>
                </a:uFill>
                <a:latin typeface="Lucida Grande"/>
                <a:ea typeface="Lucida Grande"/>
                <a:cs typeface="Lucida Grande"/>
                <a:sym typeface="Lucida Grande"/>
                <a:hlinkClick r:id="rId3"/>
              </a:defRPr>
            </a:lvl1pPr>
          </a:lstStyle>
          <a:p>
            <a:pPr lvl="0">
              <a:defRPr sz="1800" b="0" spc="0">
                <a:uFillTx/>
              </a:defRPr>
            </a:pPr>
            <a:r>
              <a:rPr sz="1400" b="1" spc="154">
                <a:uFill>
                  <a:solidFill/>
                </a:uFill>
                <a:hlinkClick r:id="rId3"/>
              </a:rPr>
              <a:t>http://algs4.cs.princeton.edu</a:t>
            </a:r>
          </a:p>
        </p:txBody>
      </p:sp>
      <p:sp>
        <p:nvSpPr>
          <p:cNvPr id="468" name="Shape 468"/>
          <p:cNvSpPr/>
          <p:nvPr/>
        </p:nvSpPr>
        <p:spPr>
          <a:xfrm>
            <a:off x="5638756" y="4000501"/>
            <a:ext cx="6516025" cy="1"/>
          </a:xfrm>
          <a:prstGeom prst="line">
            <a:avLst/>
          </a:prstGeom>
          <a:ln w="19050">
            <a:solidFill/>
            <a:round/>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pic>
        <p:nvPicPr>
          <p:cNvPr id="469" name="cover-gray2.pdf"/>
          <p:cNvPicPr/>
          <p:nvPr/>
        </p:nvPicPr>
        <p:blipFill>
          <a:blip r:embed="rId4"/>
          <a:stretch>
            <a:fillRect/>
          </a:stretch>
        </p:blipFill>
        <p:spPr>
          <a:xfrm>
            <a:off x="863600" y="3365500"/>
            <a:ext cx="3263900" cy="4093706"/>
          </a:xfrm>
          <a:prstGeom prst="rect">
            <a:avLst/>
          </a:prstGeom>
          <a:ln w="12700">
            <a:round/>
          </a:ln>
        </p:spPr>
      </p:pic>
      <p:sp>
        <p:nvSpPr>
          <p:cNvPr id="470" name="Shape 470"/>
          <p:cNvSpPr>
            <a:spLocks noGrp="1"/>
          </p:cNvSpPr>
          <p:nvPr>
            <p:ph type="body" idx="1"/>
          </p:nvPr>
        </p:nvSpPr>
        <p:spPr>
          <a:prstGeom prst="rect">
            <a:avLst/>
          </a:prstGeom>
        </p:spPr>
        <p:txBody>
          <a:bodyPr/>
          <a:lstStyle/>
          <a:p>
            <a:pPr lvl="0">
              <a:defRPr sz="1800" i="0">
                <a:solidFill>
                  <a:srgbClr val="000000"/>
                </a:solidFill>
                <a:uFillTx/>
              </a:defRPr>
            </a:pPr>
            <a:r>
              <a:rPr sz="3000" i="1">
                <a:solidFill>
                  <a:srgbClr val="BABABA"/>
                </a:solidFill>
                <a:uFill>
                  <a:solidFill>
                    <a:srgbClr val="BABABA"/>
                  </a:solidFill>
                </a:uFill>
              </a:rPr>
              <a:t>quicksort</a:t>
            </a:r>
          </a:p>
          <a:p>
            <a:pPr lvl="0">
              <a:defRPr sz="1800" i="0">
                <a:solidFill>
                  <a:srgbClr val="000000"/>
                </a:solidFill>
                <a:uFillTx/>
              </a:defRPr>
            </a:pPr>
            <a:r>
              <a:rPr sz="3000" i="1">
                <a:solidFill>
                  <a:srgbClr val="BABABA"/>
                </a:solidFill>
                <a:uFill>
                  <a:solidFill>
                    <a:srgbClr val="BABABA"/>
                  </a:solidFill>
                </a:uFill>
              </a:rPr>
              <a:t>selection</a:t>
            </a:r>
          </a:p>
          <a:p>
            <a:pPr lvl="1">
              <a:defRPr sz="1800" i="0">
                <a:uFillTx/>
              </a:defRPr>
            </a:pPr>
            <a:r>
              <a:rPr sz="3000" i="1">
                <a:uFill>
                  <a:solidFill/>
                </a:uFill>
              </a:rPr>
              <a:t>duplicate keys</a:t>
            </a:r>
          </a:p>
          <a:p>
            <a:pPr lvl="0">
              <a:defRPr sz="1800" i="0">
                <a:solidFill>
                  <a:srgbClr val="000000"/>
                </a:solidFill>
                <a:uFillTx/>
              </a:defRPr>
            </a:pPr>
            <a:r>
              <a:rPr sz="3000" i="1">
                <a:solidFill>
                  <a:srgbClr val="BABABA"/>
                </a:solidFill>
                <a:uFill>
                  <a:solidFill>
                    <a:srgbClr val="BABABA"/>
                  </a:solidFill>
                </a:uFill>
              </a:rPr>
              <a:t>system sorts</a:t>
            </a:r>
          </a:p>
        </p:txBody>
      </p:sp>
      <p:sp>
        <p:nvSpPr>
          <p:cNvPr id="471" name="Shape 471"/>
          <p:cNvSpPr>
            <a:spLocks noGrp="1"/>
          </p:cNvSpPr>
          <p:nvPr>
            <p:ph type="title"/>
          </p:nvPr>
        </p:nvSpPr>
        <p:spPr>
          <a:prstGeom prst="rect">
            <a:avLst/>
          </a:prstGeom>
        </p:spPr>
        <p:txBody>
          <a:bodyPr/>
          <a:lstStyle/>
          <a:p>
            <a:pPr lvl="0">
              <a:defRPr sz="1800" b="0" cap="none" spc="0">
                <a:uFillTx/>
              </a:defRPr>
            </a:pPr>
            <a:r>
              <a:rPr sz="3750" b="1" cap="small" spc="150">
                <a:uFill>
                  <a:solidFill/>
                </a:uFill>
              </a:rPr>
              <a:t>2.3  Quicksort</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63</a:t>
            </a:fld>
            <a:endParaRPr sz="1200">
              <a:uFill>
                <a:solidFill/>
              </a:uFill>
            </a:endParaRPr>
          </a:p>
        </p:txBody>
      </p:sp>
      <p:sp>
        <p:nvSpPr>
          <p:cNvPr id="474" name="Shape 474"/>
          <p:cNvSpPr>
            <a:spLocks noGrp="1"/>
          </p:cNvSpPr>
          <p:nvPr>
            <p:ph type="title"/>
          </p:nvPr>
        </p:nvSpPr>
        <p:spPr>
          <a:prstGeom prst="rect">
            <a:avLst/>
          </a:prstGeom>
        </p:spPr>
        <p:txBody>
          <a:bodyPr/>
          <a:lstStyle/>
          <a:p>
            <a:pPr lvl="0">
              <a:defRPr sz="1800">
                <a:uFillTx/>
              </a:defRPr>
            </a:pPr>
            <a:r>
              <a:rPr sz="2800">
                <a:uFill>
                  <a:solidFill/>
                </a:uFill>
              </a:rPr>
              <a:t>Duplicate keys</a:t>
            </a:r>
          </a:p>
        </p:txBody>
      </p:sp>
      <p:sp>
        <p:nvSpPr>
          <p:cNvPr id="475" name="Shape 475"/>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Often, purpose of sort is to bring items with equal keys together.</a:t>
            </a:r>
          </a:p>
          <a:p>
            <a:pPr lvl="1">
              <a:defRPr sz="1800">
                <a:uFillTx/>
              </a:defRPr>
            </a:pPr>
            <a:r>
              <a:rPr sz="2400">
                <a:uFill>
                  <a:solidFill/>
                </a:uFill>
              </a:rPr>
              <a:t>Sort population by age.</a:t>
            </a:r>
          </a:p>
          <a:p>
            <a:pPr lvl="1">
              <a:defRPr sz="1800">
                <a:uFillTx/>
              </a:defRPr>
            </a:pPr>
            <a:r>
              <a:rPr sz="2400">
                <a:uFill>
                  <a:solidFill/>
                </a:uFill>
              </a:rPr>
              <a:t>Remove duplicates from mailing list.</a:t>
            </a:r>
          </a:p>
          <a:p>
            <a:pPr lvl="1">
              <a:defRPr sz="1800">
                <a:uFillTx/>
              </a:defRPr>
            </a:pPr>
            <a:r>
              <a:rPr sz="2400">
                <a:uFill>
                  <a:solidFill/>
                </a:uFill>
              </a:rPr>
              <a:t>Sort job applicants by college attended.</a:t>
            </a:r>
          </a:p>
          <a:p>
            <a:pPr lvl="1">
              <a:defRPr sz="1800">
                <a:uFillTx/>
              </a:defRPr>
            </a:pPr>
            <a:endParaRPr sz="2400">
              <a:uFill>
                <a:solidFill/>
              </a:uFill>
            </a:endParaRPr>
          </a:p>
          <a:p>
            <a:pPr lvl="0">
              <a:defRPr sz="1800">
                <a:solidFill>
                  <a:srgbClr val="000000"/>
                </a:solidFill>
                <a:uFillTx/>
              </a:defRPr>
            </a:pPr>
            <a:r>
              <a:rPr sz="2400">
                <a:solidFill>
                  <a:srgbClr val="005493"/>
                </a:solidFill>
                <a:uFill>
                  <a:solidFill>
                    <a:srgbClr val="0048AA"/>
                  </a:solidFill>
                </a:uFill>
              </a:rPr>
              <a:t> Typical characteristics of such applications.</a:t>
            </a:r>
          </a:p>
          <a:p>
            <a:pPr lvl="1">
              <a:defRPr sz="1800">
                <a:uFillTx/>
              </a:defRPr>
            </a:pPr>
            <a:r>
              <a:rPr sz="2400">
                <a:uFill>
                  <a:solidFill/>
                </a:uFill>
              </a:rPr>
              <a:t>Huge array.</a:t>
            </a:r>
          </a:p>
          <a:p>
            <a:pPr lvl="1">
              <a:defRPr sz="1800">
                <a:uFillTx/>
              </a:defRPr>
            </a:pPr>
            <a:r>
              <a:rPr sz="2400">
                <a:uFill>
                  <a:solidFill/>
                </a:uFill>
              </a:rPr>
              <a:t>Small number of key values.</a:t>
            </a:r>
          </a:p>
        </p:txBody>
      </p:sp>
      <p:grpSp>
        <p:nvGrpSpPr>
          <p:cNvPr id="478" name="Group 478"/>
          <p:cNvGrpSpPr/>
          <p:nvPr/>
        </p:nvGrpSpPr>
        <p:grpSpPr>
          <a:xfrm>
            <a:off x="9206523" y="3493884"/>
            <a:ext cx="2769578" cy="4953001"/>
            <a:chOff x="0" y="0"/>
            <a:chExt cx="2769576" cy="4953000"/>
          </a:xfrm>
        </p:grpSpPr>
        <p:sp>
          <p:nvSpPr>
            <p:cNvPr id="476" name="Shape 476"/>
            <p:cNvSpPr/>
            <p:nvPr/>
          </p:nvSpPr>
          <p:spPr>
            <a:xfrm>
              <a:off x="0" y="0"/>
              <a:ext cx="2769577" cy="4953000"/>
            </a:xfrm>
            <a:prstGeom prst="rect">
              <a:avLst/>
            </a:prstGeom>
            <a:solidFill>
              <a:srgbClr val="FFFFFF"/>
            </a:solidFill>
            <a:ln w="12700" cap="flat">
              <a:noFill/>
              <a:round/>
            </a:ln>
            <a:effectLst/>
          </p:spPr>
          <p:txBody>
            <a:bodyPr wrap="square" lIns="0" tIns="0" rIns="0" bIns="0" numCol="1" anchor="t">
              <a:noAutofit/>
            </a:bodyPr>
            <a:lstStyle/>
            <a:p>
              <a:pPr marL="7224" marR="7224" lvl="0">
                <a:lnSpc>
                  <a:spcPct val="120000"/>
                </a:lnSpc>
                <a:defRPr sz="2200">
                  <a:solidFill>
                    <a:srgbClr val="005493"/>
                  </a:solidFill>
                  <a:uFill>
                    <a:solidFill>
                      <a:srgbClr val="0048AA"/>
                    </a:solidFill>
                  </a:uFill>
                </a:defRPr>
              </a:pPr>
              <a:endParaRPr/>
            </a:p>
          </p:txBody>
        </p:sp>
        <p:pic>
          <p:nvPicPr>
            <p:cNvPr id="477" name="Stability.pdf.pdf"/>
            <p:cNvPicPr/>
            <p:nvPr/>
          </p:nvPicPr>
          <p:blipFill>
            <a:blip r:embed="rId2"/>
            <a:srcRect l="29103" t="4005" r="47980" b="8047"/>
            <a:stretch>
              <a:fillRect/>
            </a:stretch>
          </p:blipFill>
          <p:spPr>
            <a:xfrm>
              <a:off x="334561" y="123002"/>
              <a:ext cx="2112265" cy="4800601"/>
            </a:xfrm>
            <a:prstGeom prst="rect">
              <a:avLst/>
            </a:prstGeom>
            <a:ln w="12700" cap="flat">
              <a:noFill/>
              <a:round/>
            </a:ln>
            <a:effectLst/>
          </p:spPr>
        </p:pic>
      </p:grpSp>
      <p:sp>
        <p:nvSpPr>
          <p:cNvPr id="479" name="Shape 479"/>
          <p:cNvSpPr/>
          <p:nvPr/>
        </p:nvSpPr>
        <p:spPr>
          <a:xfrm>
            <a:off x="9831775" y="8877300"/>
            <a:ext cx="609601" cy="3302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lvl="0">
              <a:defRPr sz="1800">
                <a:solidFill>
                  <a:srgbClr val="000000"/>
                </a:solidFill>
                <a:uFillTx/>
              </a:defRPr>
            </a:pPr>
            <a:r>
              <a:rPr sz="1600">
                <a:solidFill>
                  <a:srgbClr val="8D3124"/>
                </a:solidFill>
                <a:uFill>
                  <a:solidFill>
                    <a:srgbClr val="8D3124"/>
                  </a:solidFill>
                </a:uFill>
              </a:rPr>
              <a:t>key</a:t>
            </a:r>
          </a:p>
        </p:txBody>
      </p:sp>
      <p:sp>
        <p:nvSpPr>
          <p:cNvPr id="480" name="Shape 480"/>
          <p:cNvSpPr/>
          <p:nvPr/>
        </p:nvSpPr>
        <p:spPr>
          <a:xfrm>
            <a:off x="10092982" y="8294221"/>
            <a:ext cx="1" cy="584675"/>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75">
                                            <p:txEl>
                                              <p:pRg st="5" end="5"/>
                                            </p:txEl>
                                          </p:spTgt>
                                        </p:tgtEl>
                                        <p:attrNameLst>
                                          <p:attrName>style.visibility</p:attrName>
                                        </p:attrNameLst>
                                      </p:cBhvr>
                                      <p:to>
                                        <p:strVal val="visible"/>
                                      </p:to>
                                    </p:set>
                                  </p:childTnLst>
                                </p:cTn>
                              </p:par>
                              <p:par>
                                <p:cTn id="7" presetID="1" presetClass="entr" presetSubtype="0" fill="hold" grpId="1">
                                  <p:stCondLst>
                                    <p:cond delay="0"/>
                                  </p:stCondLst>
                                  <p:iterate>
                                    <p:tmAbs val="0"/>
                                  </p:iterate>
                                  <p:childTnLst>
                                    <p:set>
                                      <p:cBhvr>
                                        <p:cTn id="8" fill="hold"/>
                                        <p:tgtEl>
                                          <p:spTgt spid="475">
                                            <p:txEl>
                                              <p:pRg st="6" end="6"/>
                                            </p:txEl>
                                          </p:spTgt>
                                        </p:tgtEl>
                                        <p:attrNameLst>
                                          <p:attrName>style.visibility</p:attrName>
                                        </p:attrNameLst>
                                      </p:cBhvr>
                                      <p:to>
                                        <p:strVal val="visible"/>
                                      </p:to>
                                    </p:set>
                                  </p:childTnLst>
                                </p:cTn>
                              </p:par>
                              <p:par>
                                <p:cTn id="9" presetID="1" presetClass="entr" presetSubtype="0" fill="hold" grpId="1">
                                  <p:stCondLst>
                                    <p:cond delay="0"/>
                                  </p:stCondLst>
                                  <p:iterate>
                                    <p:tmAbs val="0"/>
                                  </p:iterate>
                                  <p:childTnLst>
                                    <p:set>
                                      <p:cBhvr>
                                        <p:cTn id="10" fill="hold"/>
                                        <p:tgtEl>
                                          <p:spTgt spid="4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5" grpId="1" build="p" animBg="1" advAuto="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Shape 482"/>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64</a:t>
            </a:fld>
            <a:endParaRPr sz="1200">
              <a:uFill>
                <a:solidFill/>
              </a:uFill>
            </a:endParaRPr>
          </a:p>
        </p:txBody>
      </p:sp>
      <p:sp>
        <p:nvSpPr>
          <p:cNvPr id="483" name="Shape 483"/>
          <p:cNvSpPr>
            <a:spLocks noGrp="1"/>
          </p:cNvSpPr>
          <p:nvPr>
            <p:ph type="title"/>
          </p:nvPr>
        </p:nvSpPr>
        <p:spPr>
          <a:prstGeom prst="rect">
            <a:avLst/>
          </a:prstGeom>
        </p:spPr>
        <p:txBody>
          <a:bodyPr/>
          <a:lstStyle/>
          <a:p>
            <a:pPr lvl="0">
              <a:defRPr sz="1800">
                <a:uFillTx/>
              </a:defRPr>
            </a:pPr>
            <a:r>
              <a:rPr sz="2800">
                <a:uFill>
                  <a:solidFill/>
                </a:uFill>
              </a:rPr>
              <a:t>Duplicate keys</a:t>
            </a:r>
          </a:p>
        </p:txBody>
      </p:sp>
      <p:sp>
        <p:nvSpPr>
          <p:cNvPr id="484" name="Shape 484"/>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Quicksort with duplicate keys.  </a:t>
            </a:r>
            <a:r>
              <a:rPr sz="2400">
                <a:solidFill>
                  <a:srgbClr val="232323"/>
                </a:solidFill>
                <a:uFill>
                  <a:solidFill>
                    <a:srgbClr val="232323"/>
                  </a:solidFill>
                </a:uFill>
              </a:rPr>
              <a:t>Algorithm can go quadratic unless partitioning stops on equal keys!</a:t>
            </a:r>
          </a:p>
          <a:p>
            <a:pPr lvl="0">
              <a:buFont typeface="Lucida Sans Regular"/>
              <a:defRPr sz="1800">
                <a:solidFill>
                  <a:srgbClr val="000000"/>
                </a:solidFill>
                <a:uFillTx/>
              </a:defRPr>
            </a:pPr>
            <a:br>
              <a:rPr sz="2400">
                <a:solidFill>
                  <a:srgbClr val="232323"/>
                </a:solidFill>
                <a:uFill>
                  <a:solidFill>
                    <a:srgbClr val="232323"/>
                  </a:solidFill>
                </a:uFill>
              </a:rPr>
            </a:br>
            <a:br>
              <a:rPr sz="2400">
                <a:solidFill>
                  <a:srgbClr val="232323"/>
                </a:solidFill>
                <a:uFill>
                  <a:solidFill>
                    <a:srgbClr val="232323"/>
                  </a:solidFill>
                </a:uFill>
              </a:rPr>
            </a:br>
            <a:br>
              <a:rPr sz="2400">
                <a:solidFill>
                  <a:srgbClr val="232323"/>
                </a:solidFill>
                <a:uFill>
                  <a:solidFill>
                    <a:srgbClr val="232323"/>
                  </a:solidFill>
                </a:uFill>
              </a:rPr>
            </a:br>
            <a:br>
              <a:rPr sz="2400">
                <a:solidFill>
                  <a:srgbClr val="232323"/>
                </a:solidFill>
                <a:uFill>
                  <a:solidFill>
                    <a:srgbClr val="232323"/>
                  </a:solidFill>
                </a:uFill>
              </a:rPr>
            </a:br>
            <a:br>
              <a:rPr sz="2400">
                <a:solidFill>
                  <a:srgbClr val="232323"/>
                </a:solidFill>
                <a:uFill>
                  <a:solidFill>
                    <a:srgbClr val="232323"/>
                  </a:solidFill>
                </a:uFill>
              </a:rPr>
            </a:br>
            <a:br>
              <a:rPr sz="2400">
                <a:solidFill>
                  <a:srgbClr val="232323"/>
                </a:solidFill>
                <a:uFill>
                  <a:solidFill>
                    <a:srgbClr val="232323"/>
                  </a:solidFill>
                </a:uFill>
              </a:rPr>
            </a:br>
            <a:br>
              <a:rPr sz="2400">
                <a:solidFill>
                  <a:srgbClr val="232323"/>
                </a:solidFill>
                <a:uFill>
                  <a:solidFill>
                    <a:srgbClr val="232323"/>
                  </a:solidFill>
                </a:uFill>
              </a:rPr>
            </a:br>
            <a:br>
              <a:rPr sz="2400">
                <a:solidFill>
                  <a:srgbClr val="232323"/>
                </a:solidFill>
                <a:uFill>
                  <a:solidFill>
                    <a:srgbClr val="232323"/>
                  </a:solidFill>
                </a:uFill>
              </a:rPr>
            </a:br>
            <a:br>
              <a:rPr sz="2400">
                <a:solidFill>
                  <a:srgbClr val="232323"/>
                </a:solidFill>
                <a:uFill>
                  <a:solidFill>
                    <a:srgbClr val="232323"/>
                  </a:solidFill>
                </a:uFill>
              </a:rPr>
            </a:br>
            <a:br>
              <a:rPr sz="2400">
                <a:solidFill>
                  <a:srgbClr val="232323"/>
                </a:solidFill>
                <a:uFill>
                  <a:solidFill>
                    <a:srgbClr val="232323"/>
                  </a:solidFill>
                </a:uFill>
              </a:rPr>
            </a:br>
            <a:r>
              <a:rPr sz="2400">
                <a:solidFill>
                  <a:srgbClr val="005493"/>
                </a:solidFill>
                <a:uFill>
                  <a:solidFill>
                    <a:srgbClr val="0048AA"/>
                  </a:solidFill>
                </a:uFill>
              </a:rPr>
              <a:t>Caveat emptor.  </a:t>
            </a:r>
            <a:r>
              <a:rPr sz="2400">
                <a:uFill>
                  <a:solidFill/>
                </a:uFill>
              </a:rPr>
              <a:t>Some textbook (and commercial) implementations</a:t>
            </a:r>
            <a:br>
              <a:rPr sz="2400">
                <a:uFill>
                  <a:solidFill/>
                </a:uFill>
              </a:rPr>
            </a:br>
            <a:r>
              <a:rPr sz="2400">
                <a:uFill>
                  <a:solidFill/>
                </a:uFill>
              </a:rPr>
              <a:t>go quadratic when many duplicate keys.</a:t>
            </a:r>
          </a:p>
        </p:txBody>
      </p:sp>
      <p:sp>
        <p:nvSpPr>
          <p:cNvPr id="485" name="Shape 485"/>
          <p:cNvSpPr/>
          <p:nvPr/>
        </p:nvSpPr>
        <p:spPr>
          <a:xfrm>
            <a:off x="2743200" y="3606800"/>
            <a:ext cx="5727700" cy="4572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lvl="0">
              <a:defRPr sz="1800">
                <a:solidFill>
                  <a:srgbClr val="000000"/>
                </a:solidFill>
                <a:uFillTx/>
              </a:defRPr>
            </a:pPr>
            <a:r>
              <a:rPr sz="2400">
                <a:solidFill>
                  <a:srgbClr val="8D3124"/>
                </a:solidFill>
                <a:uFill>
                  <a:solidFill>
                    <a:srgbClr val="8D3124"/>
                  </a:solidFill>
                </a:uFill>
                <a:latin typeface="Lucida Sans Typewriter Regular"/>
                <a:ea typeface="Lucida Sans Typewriter Regular"/>
                <a:cs typeface="Lucida Sans Typewriter Regular"/>
                <a:sym typeface="Lucida Sans Typewriter Regular"/>
              </a:rPr>
              <a:t>S</a:t>
            </a:r>
            <a:r>
              <a:rPr sz="2400">
                <a:uFill>
                  <a:solidFill>
                    <a:srgbClr val="8D3124"/>
                  </a:solidFill>
                </a:uFill>
                <a:latin typeface="Lucida Sans Typewriter Regular"/>
                <a:ea typeface="Lucida Sans Typewriter Regular"/>
                <a:cs typeface="Lucida Sans Typewriter Regular"/>
                <a:sym typeface="Lucida Sans Typewriter Regular"/>
              </a:rPr>
              <a:t> T O P O N E Q U A L K E Y</a:t>
            </a:r>
            <a:r>
              <a:rPr sz="2400">
                <a:uFill>
                  <a:solidFill/>
                </a:uFill>
                <a:latin typeface="Lucida Sans Typewriter Regular"/>
                <a:ea typeface="Lucida Sans Typewriter Regular"/>
                <a:cs typeface="Lucida Sans Typewriter Regular"/>
                <a:sym typeface="Lucida Sans Typewriter Regular"/>
              </a:rPr>
              <a:t> S</a:t>
            </a:r>
          </a:p>
        </p:txBody>
      </p:sp>
      <p:grpSp>
        <p:nvGrpSpPr>
          <p:cNvPr id="488" name="Group 488"/>
          <p:cNvGrpSpPr/>
          <p:nvPr/>
        </p:nvGrpSpPr>
        <p:grpSpPr>
          <a:xfrm>
            <a:off x="2984500" y="4064000"/>
            <a:ext cx="736600" cy="838200"/>
            <a:chOff x="0" y="0"/>
            <a:chExt cx="736600" cy="838200"/>
          </a:xfrm>
        </p:grpSpPr>
        <p:sp>
          <p:nvSpPr>
            <p:cNvPr id="486" name="Shape 486"/>
            <p:cNvSpPr/>
            <p:nvPr/>
          </p:nvSpPr>
          <p:spPr>
            <a:xfrm>
              <a:off x="0" y="508000"/>
              <a:ext cx="736600" cy="3302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lvl="0">
                <a:defRPr sz="1800">
                  <a:solidFill>
                    <a:srgbClr val="000000"/>
                  </a:solidFill>
                  <a:uFillTx/>
                </a:defRPr>
              </a:pPr>
              <a:r>
                <a:rPr sz="1600">
                  <a:solidFill>
                    <a:srgbClr val="8D3124"/>
                  </a:solidFill>
                  <a:uFill>
                    <a:solidFill>
                      <a:srgbClr val="8D3124"/>
                    </a:solidFill>
                  </a:uFill>
                </a:rPr>
                <a:t>swap</a:t>
              </a:r>
            </a:p>
          </p:txBody>
        </p:sp>
        <p:sp>
          <p:nvSpPr>
            <p:cNvPr id="487" name="Shape 487"/>
            <p:cNvSpPr/>
            <p:nvPr/>
          </p:nvSpPr>
          <p:spPr>
            <a:xfrm flipH="1">
              <a:off x="304799" y="0"/>
              <a:ext cx="2" cy="444554"/>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pSp>
      <p:grpSp>
        <p:nvGrpSpPr>
          <p:cNvPr id="491" name="Group 491"/>
          <p:cNvGrpSpPr/>
          <p:nvPr/>
        </p:nvGrpSpPr>
        <p:grpSpPr>
          <a:xfrm>
            <a:off x="5740400" y="4051300"/>
            <a:ext cx="1790700" cy="1181100"/>
            <a:chOff x="0" y="0"/>
            <a:chExt cx="1790700" cy="1181100"/>
          </a:xfrm>
        </p:grpSpPr>
        <p:sp>
          <p:nvSpPr>
            <p:cNvPr id="489" name="Shape 489"/>
            <p:cNvSpPr/>
            <p:nvPr/>
          </p:nvSpPr>
          <p:spPr>
            <a:xfrm>
              <a:off x="0" y="508000"/>
              <a:ext cx="1790700" cy="6731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r"/>
            </a:lstStyle>
            <a:p>
              <a:pPr lvl="0">
                <a:defRPr sz="1800">
                  <a:solidFill>
                    <a:srgbClr val="000000"/>
                  </a:solidFill>
                  <a:uFillTx/>
                </a:defRPr>
              </a:pPr>
              <a:r>
                <a:rPr sz="1600">
                  <a:solidFill>
                    <a:srgbClr val="8D3124"/>
                  </a:solidFill>
                  <a:uFill>
                    <a:solidFill>
                      <a:srgbClr val="8D3124"/>
                    </a:solidFill>
                  </a:uFill>
                </a:rPr>
                <a:t>if we don't stop on equal keys</a:t>
              </a:r>
            </a:p>
          </p:txBody>
        </p:sp>
        <p:sp>
          <p:nvSpPr>
            <p:cNvPr id="490" name="Shape 490"/>
            <p:cNvSpPr/>
            <p:nvPr/>
          </p:nvSpPr>
          <p:spPr>
            <a:xfrm>
              <a:off x="1625600" y="0"/>
              <a:ext cx="0" cy="444554"/>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pSp>
      <p:grpSp>
        <p:nvGrpSpPr>
          <p:cNvPr id="494" name="Group 494"/>
          <p:cNvGrpSpPr/>
          <p:nvPr/>
        </p:nvGrpSpPr>
        <p:grpSpPr>
          <a:xfrm>
            <a:off x="7899400" y="4051300"/>
            <a:ext cx="1612900" cy="1181100"/>
            <a:chOff x="0" y="0"/>
            <a:chExt cx="1612900" cy="1181100"/>
          </a:xfrm>
        </p:grpSpPr>
        <p:sp>
          <p:nvSpPr>
            <p:cNvPr id="492" name="Shape 492"/>
            <p:cNvSpPr/>
            <p:nvPr/>
          </p:nvSpPr>
          <p:spPr>
            <a:xfrm>
              <a:off x="0" y="508000"/>
              <a:ext cx="1612900" cy="6731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lvl="0">
                <a:defRPr sz="1800">
                  <a:solidFill>
                    <a:srgbClr val="000000"/>
                  </a:solidFill>
                  <a:uFillTx/>
                </a:defRPr>
              </a:pPr>
              <a:r>
                <a:rPr sz="1600">
                  <a:solidFill>
                    <a:srgbClr val="8D3124"/>
                  </a:solidFill>
                  <a:uFill>
                    <a:solidFill>
                      <a:srgbClr val="8D3124"/>
                    </a:solidFill>
                  </a:uFill>
                </a:rPr>
                <a:t>if we stop on equal keys</a:t>
              </a:r>
            </a:p>
          </p:txBody>
        </p:sp>
        <p:sp>
          <p:nvSpPr>
            <p:cNvPr id="493" name="Shape 493"/>
            <p:cNvSpPr/>
            <p:nvPr/>
          </p:nvSpPr>
          <p:spPr>
            <a:xfrm flipH="1">
              <a:off x="177799" y="0"/>
              <a:ext cx="2" cy="444554"/>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49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49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48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4" grpId="5" build="p" animBg="1" advAuto="0"/>
      <p:bldP spid="485" grpId="1" animBg="1" advAuto="0"/>
      <p:bldP spid="488" grpId="2" animBg="1" advAuto="0"/>
      <p:bldP spid="491" grpId="4" animBg="1" advAuto="0"/>
      <p:bldP spid="494" grpId="3" animBg="1" advAuto="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Shape 498"/>
          <p:cNvSpPr/>
          <p:nvPr/>
        </p:nvSpPr>
        <p:spPr>
          <a:xfrm>
            <a:off x="0" y="0"/>
            <a:ext cx="13004800" cy="9753600"/>
          </a:xfrm>
          <a:prstGeom prst="rect">
            <a:avLst/>
          </a:prstGeom>
          <a:solidFill>
            <a:srgbClr val="92B4DB">
              <a:alpha val="33000"/>
            </a:srgbClr>
          </a:solidFill>
          <a:ln w="12700">
            <a:round/>
          </a:ln>
        </p:spPr>
        <p:txBody>
          <a:bodyPr lIns="0" tIns="0" rIns="0" bIns="0"/>
          <a:lstStyle/>
          <a:p>
            <a:pPr marL="7224" marR="7224" lvl="0">
              <a:lnSpc>
                <a:spcPct val="120000"/>
              </a:lnSpc>
              <a:defRPr sz="2200">
                <a:solidFill>
                  <a:srgbClr val="005493"/>
                </a:solidFill>
                <a:uFill>
                  <a:solidFill>
                    <a:srgbClr val="0048AA"/>
                  </a:solidFill>
                </a:uFill>
              </a:defRPr>
            </a:pPr>
            <a:endParaRPr/>
          </a:p>
        </p:txBody>
      </p:sp>
      <p:sp>
        <p:nvSpPr>
          <p:cNvPr id="499" name="Shape 499"/>
          <p:cNvSpPr>
            <a:spLocks noGrp="1"/>
          </p:cNvSpPr>
          <p:nvPr>
            <p:ph type="body" idx="1"/>
          </p:nvPr>
        </p:nvSpPr>
        <p:spPr>
          <a:prstGeom prst="rect">
            <a:avLst/>
          </a:prstGeom>
        </p:spPr>
        <p:txBody>
          <a:bodyPr/>
          <a:lstStyle/>
          <a:p>
            <a:pPr lvl="0">
              <a:defRPr sz="1800" b="0">
                <a:solidFill>
                  <a:srgbClr val="000000"/>
                </a:solidFill>
                <a:uFillTx/>
              </a:defRPr>
            </a:pPr>
            <a:r>
              <a:rPr sz="2400" b="1">
                <a:uFill>
                  <a:solidFill/>
                </a:uFill>
              </a:rPr>
              <a:t>What is the result of partitioning the following array?</a:t>
            </a:r>
            <a:br>
              <a:rPr sz="2400" b="1">
                <a:uFill>
                  <a:solidFill/>
                </a:uFill>
              </a:rPr>
            </a:br>
            <a:br>
              <a:rPr sz="2400" b="1">
                <a:uFill>
                  <a:solidFill/>
                </a:uFill>
              </a:rPr>
            </a:br>
            <a:br>
              <a:rPr sz="2400" b="1">
                <a:uFill>
                  <a:solidFill/>
                </a:uFill>
              </a:rPr>
            </a:br>
            <a:br>
              <a:rPr sz="2400" b="1">
                <a:uFill>
                  <a:solidFill/>
                </a:uFill>
              </a:rPr>
            </a:br>
            <a:endParaRPr sz="2400" b="1">
              <a:uFill>
                <a:solidFill/>
              </a:uFill>
            </a:endParaRPr>
          </a:p>
          <a:p>
            <a:pPr lvl="0">
              <a:defRPr sz="1800" b="0">
                <a:solidFill>
                  <a:srgbClr val="000000"/>
                </a:solidFill>
                <a:uFillTx/>
              </a:defRPr>
            </a:pPr>
            <a:endParaRPr sz="2400" b="1">
              <a:uFill>
                <a:solidFill/>
              </a:uFill>
            </a:endParaRPr>
          </a:p>
          <a:p>
            <a:pPr lvl="0">
              <a:defRPr sz="1800" b="0">
                <a:solidFill>
                  <a:srgbClr val="000000"/>
                </a:solidFill>
                <a:uFillTx/>
              </a:defRPr>
            </a:pPr>
            <a:endParaRPr sz="2400" b="1">
              <a:uFill>
                <a:solidFill/>
              </a:uFill>
            </a:endParaRPr>
          </a:p>
          <a:p>
            <a:pPr lvl="0">
              <a:defRPr sz="1800" b="0">
                <a:solidFill>
                  <a:srgbClr val="000000"/>
                </a:solidFill>
                <a:uFillTx/>
              </a:defRPr>
            </a:pPr>
            <a:endParaRPr sz="2400" b="1">
              <a:uFill>
                <a:solidFill/>
              </a:uFill>
            </a:endParaRPr>
          </a:p>
          <a:p>
            <a:pPr lvl="0">
              <a:defRPr sz="1800" b="0">
                <a:solidFill>
                  <a:srgbClr val="000000"/>
                </a:solidFill>
                <a:uFillTx/>
              </a:defRPr>
            </a:pPr>
            <a:r>
              <a:rPr sz="2400" b="1">
                <a:solidFill>
                  <a:srgbClr val="005493"/>
                </a:solidFill>
                <a:uFill>
                  <a:solidFill>
                    <a:srgbClr val="0048AA"/>
                  </a:solidFill>
                </a:uFill>
              </a:rPr>
              <a:t>A.</a:t>
            </a:r>
            <a:br>
              <a:rPr sz="2400" b="1">
                <a:solidFill>
                  <a:srgbClr val="005493"/>
                </a:solidFill>
                <a:uFill>
                  <a:solidFill>
                    <a:srgbClr val="0048AA"/>
                  </a:solidFill>
                </a:uFill>
              </a:rPr>
            </a:br>
            <a:endParaRPr sz="2400" b="1">
              <a:solidFill>
                <a:srgbClr val="005493"/>
              </a:solidFill>
              <a:uFill>
                <a:solidFill>
                  <a:srgbClr val="0048AA"/>
                </a:solidFill>
              </a:uFill>
            </a:endParaRPr>
          </a:p>
          <a:p>
            <a:pPr lvl="0">
              <a:defRPr sz="1800" b="0">
                <a:solidFill>
                  <a:srgbClr val="000000"/>
                </a:solidFill>
                <a:uFillTx/>
              </a:defRPr>
            </a:pPr>
            <a:endParaRPr sz="2400" b="1">
              <a:solidFill>
                <a:srgbClr val="005493"/>
              </a:solidFill>
              <a:uFill>
                <a:solidFill>
                  <a:srgbClr val="0048AA"/>
                </a:solidFill>
              </a:uFill>
            </a:endParaRPr>
          </a:p>
          <a:p>
            <a:pPr lvl="0">
              <a:defRPr sz="1800" b="0">
                <a:solidFill>
                  <a:srgbClr val="000000"/>
                </a:solidFill>
                <a:uFillTx/>
              </a:defRPr>
            </a:pPr>
            <a:r>
              <a:rPr sz="2400" b="1">
                <a:solidFill>
                  <a:srgbClr val="005493"/>
                </a:solidFill>
                <a:uFill>
                  <a:solidFill>
                    <a:srgbClr val="0048AA"/>
                  </a:solidFill>
                </a:uFill>
              </a:rPr>
              <a:t>B.</a:t>
            </a:r>
          </a:p>
          <a:p>
            <a:pPr lvl="0">
              <a:defRPr sz="1800" b="0">
                <a:solidFill>
                  <a:srgbClr val="000000"/>
                </a:solidFill>
                <a:uFillTx/>
              </a:defRPr>
            </a:pPr>
            <a:endParaRPr sz="2400" b="1">
              <a:solidFill>
                <a:srgbClr val="005493"/>
              </a:solidFill>
              <a:uFill>
                <a:solidFill>
                  <a:srgbClr val="0048AA"/>
                </a:solidFill>
              </a:uFill>
            </a:endParaRPr>
          </a:p>
          <a:p>
            <a:pPr lvl="0">
              <a:defRPr sz="1800" b="0">
                <a:solidFill>
                  <a:srgbClr val="000000"/>
                </a:solidFill>
                <a:uFillTx/>
              </a:defRPr>
            </a:pPr>
            <a:endParaRPr sz="2400" b="1">
              <a:solidFill>
                <a:srgbClr val="005493"/>
              </a:solidFill>
              <a:uFill>
                <a:solidFill>
                  <a:srgbClr val="0048AA"/>
                </a:solidFill>
              </a:uFill>
            </a:endParaRPr>
          </a:p>
          <a:p>
            <a:pPr lvl="0">
              <a:defRPr sz="1800" b="0">
                <a:solidFill>
                  <a:srgbClr val="000000"/>
                </a:solidFill>
                <a:uFillTx/>
              </a:defRPr>
            </a:pPr>
            <a:r>
              <a:rPr sz="2400" b="1">
                <a:solidFill>
                  <a:srgbClr val="005493"/>
                </a:solidFill>
                <a:uFill>
                  <a:solidFill>
                    <a:srgbClr val="0048AA"/>
                  </a:solidFill>
                </a:uFill>
              </a:rPr>
              <a:t>C.</a:t>
            </a:r>
          </a:p>
        </p:txBody>
      </p:sp>
      <p:sp>
        <p:nvSpPr>
          <p:cNvPr id="500" name="Shape 500"/>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65</a:t>
            </a:fld>
            <a:endParaRPr sz="1200">
              <a:uFill>
                <a:solidFill/>
              </a:uFill>
            </a:endParaRPr>
          </a:p>
        </p:txBody>
      </p:sp>
      <p:graphicFrame>
        <p:nvGraphicFramePr>
          <p:cNvPr id="501" name="Table 501"/>
          <p:cNvGraphicFramePr/>
          <p:nvPr/>
        </p:nvGraphicFramePr>
        <p:xfrm>
          <a:off x="2120901" y="1943100"/>
          <a:ext cx="10070592" cy="635000"/>
        </p:xfrm>
        <a:graphic>
          <a:graphicData uri="http://schemas.openxmlformats.org/drawingml/2006/table">
            <a:tbl>
              <a:tblPr>
                <a:tableStyleId>{8F44A2F1-9E1F-4B54-A3A2-5F16C0AD49E2}</a:tableStyleId>
              </a:tblPr>
              <a:tblGrid>
                <a:gridCol w="629412">
                  <a:extLst>
                    <a:ext uri="{9D8B030D-6E8A-4147-A177-3AD203B41FA5}">
                      <a16:colId xmlns:a16="http://schemas.microsoft.com/office/drawing/2014/main" val="20000"/>
                    </a:ext>
                  </a:extLst>
                </a:gridCol>
                <a:gridCol w="629412">
                  <a:extLst>
                    <a:ext uri="{9D8B030D-6E8A-4147-A177-3AD203B41FA5}">
                      <a16:colId xmlns:a16="http://schemas.microsoft.com/office/drawing/2014/main" val="20001"/>
                    </a:ext>
                  </a:extLst>
                </a:gridCol>
                <a:gridCol w="629412">
                  <a:extLst>
                    <a:ext uri="{9D8B030D-6E8A-4147-A177-3AD203B41FA5}">
                      <a16:colId xmlns:a16="http://schemas.microsoft.com/office/drawing/2014/main" val="20002"/>
                    </a:ext>
                  </a:extLst>
                </a:gridCol>
                <a:gridCol w="629412">
                  <a:extLst>
                    <a:ext uri="{9D8B030D-6E8A-4147-A177-3AD203B41FA5}">
                      <a16:colId xmlns:a16="http://schemas.microsoft.com/office/drawing/2014/main" val="20003"/>
                    </a:ext>
                  </a:extLst>
                </a:gridCol>
                <a:gridCol w="629412">
                  <a:extLst>
                    <a:ext uri="{9D8B030D-6E8A-4147-A177-3AD203B41FA5}">
                      <a16:colId xmlns:a16="http://schemas.microsoft.com/office/drawing/2014/main" val="20004"/>
                    </a:ext>
                  </a:extLst>
                </a:gridCol>
                <a:gridCol w="629412">
                  <a:extLst>
                    <a:ext uri="{9D8B030D-6E8A-4147-A177-3AD203B41FA5}">
                      <a16:colId xmlns:a16="http://schemas.microsoft.com/office/drawing/2014/main" val="20005"/>
                    </a:ext>
                  </a:extLst>
                </a:gridCol>
                <a:gridCol w="629412">
                  <a:extLst>
                    <a:ext uri="{9D8B030D-6E8A-4147-A177-3AD203B41FA5}">
                      <a16:colId xmlns:a16="http://schemas.microsoft.com/office/drawing/2014/main" val="20006"/>
                    </a:ext>
                  </a:extLst>
                </a:gridCol>
                <a:gridCol w="629412">
                  <a:extLst>
                    <a:ext uri="{9D8B030D-6E8A-4147-A177-3AD203B41FA5}">
                      <a16:colId xmlns:a16="http://schemas.microsoft.com/office/drawing/2014/main" val="20007"/>
                    </a:ext>
                  </a:extLst>
                </a:gridCol>
                <a:gridCol w="629412">
                  <a:extLst>
                    <a:ext uri="{9D8B030D-6E8A-4147-A177-3AD203B41FA5}">
                      <a16:colId xmlns:a16="http://schemas.microsoft.com/office/drawing/2014/main" val="20008"/>
                    </a:ext>
                  </a:extLst>
                </a:gridCol>
                <a:gridCol w="629412">
                  <a:extLst>
                    <a:ext uri="{9D8B030D-6E8A-4147-A177-3AD203B41FA5}">
                      <a16:colId xmlns:a16="http://schemas.microsoft.com/office/drawing/2014/main" val="20009"/>
                    </a:ext>
                  </a:extLst>
                </a:gridCol>
                <a:gridCol w="629412">
                  <a:extLst>
                    <a:ext uri="{9D8B030D-6E8A-4147-A177-3AD203B41FA5}">
                      <a16:colId xmlns:a16="http://schemas.microsoft.com/office/drawing/2014/main" val="20010"/>
                    </a:ext>
                  </a:extLst>
                </a:gridCol>
                <a:gridCol w="629412">
                  <a:extLst>
                    <a:ext uri="{9D8B030D-6E8A-4147-A177-3AD203B41FA5}">
                      <a16:colId xmlns:a16="http://schemas.microsoft.com/office/drawing/2014/main" val="20011"/>
                    </a:ext>
                  </a:extLst>
                </a:gridCol>
                <a:gridCol w="629412">
                  <a:extLst>
                    <a:ext uri="{9D8B030D-6E8A-4147-A177-3AD203B41FA5}">
                      <a16:colId xmlns:a16="http://schemas.microsoft.com/office/drawing/2014/main" val="20012"/>
                    </a:ext>
                  </a:extLst>
                </a:gridCol>
                <a:gridCol w="629412">
                  <a:extLst>
                    <a:ext uri="{9D8B030D-6E8A-4147-A177-3AD203B41FA5}">
                      <a16:colId xmlns:a16="http://schemas.microsoft.com/office/drawing/2014/main" val="20013"/>
                    </a:ext>
                  </a:extLst>
                </a:gridCol>
                <a:gridCol w="629412">
                  <a:extLst>
                    <a:ext uri="{9D8B030D-6E8A-4147-A177-3AD203B41FA5}">
                      <a16:colId xmlns:a16="http://schemas.microsoft.com/office/drawing/2014/main" val="20014"/>
                    </a:ext>
                  </a:extLst>
                </a:gridCol>
                <a:gridCol w="629412">
                  <a:extLst>
                    <a:ext uri="{9D8B030D-6E8A-4147-A177-3AD203B41FA5}">
                      <a16:colId xmlns:a16="http://schemas.microsoft.com/office/drawing/2014/main" val="20015"/>
                    </a:ext>
                  </a:extLst>
                </a:gridCol>
              </a:tblGrid>
              <a:tr h="635000">
                <a:tc>
                  <a:txBody>
                    <a:bodyPr/>
                    <a:lstStyle/>
                    <a:p>
                      <a:pPr marL="58702" marR="58702" lvl="0" defTabSz="1295400">
                        <a:lnSpc>
                          <a:spcPct val="130000"/>
                        </a:lnSpc>
                        <a:defRPr sz="1800">
                          <a:uFillTx/>
                        </a:defRPr>
                      </a:pPr>
                      <a:r>
                        <a:rPr sz="2000">
                          <a:solidFill>
                            <a:srgbClr val="FFFFFF"/>
                          </a:solidFill>
                          <a:uFill>
                            <a:solidFill/>
                          </a:uFill>
                        </a:rPr>
                        <a:t>A</a:t>
                      </a:r>
                    </a:p>
                  </a:txBody>
                  <a:tcPr marL="50800" marR="50800" marT="50800" marB="50800" anchor="ctr" horzOverflow="overflow">
                    <a:lnL w="28575">
                      <a:miter lim="400000"/>
                    </a:lnL>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graphicFrame>
        <p:nvGraphicFramePr>
          <p:cNvPr id="502" name="Table 502"/>
          <p:cNvGraphicFramePr/>
          <p:nvPr/>
        </p:nvGraphicFramePr>
        <p:xfrm>
          <a:off x="2120900" y="4724400"/>
          <a:ext cx="10070592" cy="635000"/>
        </p:xfrm>
        <a:graphic>
          <a:graphicData uri="http://schemas.openxmlformats.org/drawingml/2006/table">
            <a:tbl>
              <a:tblPr>
                <a:tableStyleId>{8F44A2F1-9E1F-4B54-A3A2-5F16C0AD49E2}</a:tableStyleId>
              </a:tblPr>
              <a:tblGrid>
                <a:gridCol w="629412">
                  <a:extLst>
                    <a:ext uri="{9D8B030D-6E8A-4147-A177-3AD203B41FA5}">
                      <a16:colId xmlns:a16="http://schemas.microsoft.com/office/drawing/2014/main" val="20000"/>
                    </a:ext>
                  </a:extLst>
                </a:gridCol>
                <a:gridCol w="629412">
                  <a:extLst>
                    <a:ext uri="{9D8B030D-6E8A-4147-A177-3AD203B41FA5}">
                      <a16:colId xmlns:a16="http://schemas.microsoft.com/office/drawing/2014/main" val="20001"/>
                    </a:ext>
                  </a:extLst>
                </a:gridCol>
                <a:gridCol w="629412">
                  <a:extLst>
                    <a:ext uri="{9D8B030D-6E8A-4147-A177-3AD203B41FA5}">
                      <a16:colId xmlns:a16="http://schemas.microsoft.com/office/drawing/2014/main" val="20002"/>
                    </a:ext>
                  </a:extLst>
                </a:gridCol>
                <a:gridCol w="629412">
                  <a:extLst>
                    <a:ext uri="{9D8B030D-6E8A-4147-A177-3AD203B41FA5}">
                      <a16:colId xmlns:a16="http://schemas.microsoft.com/office/drawing/2014/main" val="20003"/>
                    </a:ext>
                  </a:extLst>
                </a:gridCol>
                <a:gridCol w="629412">
                  <a:extLst>
                    <a:ext uri="{9D8B030D-6E8A-4147-A177-3AD203B41FA5}">
                      <a16:colId xmlns:a16="http://schemas.microsoft.com/office/drawing/2014/main" val="20004"/>
                    </a:ext>
                  </a:extLst>
                </a:gridCol>
                <a:gridCol w="629412">
                  <a:extLst>
                    <a:ext uri="{9D8B030D-6E8A-4147-A177-3AD203B41FA5}">
                      <a16:colId xmlns:a16="http://schemas.microsoft.com/office/drawing/2014/main" val="20005"/>
                    </a:ext>
                  </a:extLst>
                </a:gridCol>
                <a:gridCol w="629412">
                  <a:extLst>
                    <a:ext uri="{9D8B030D-6E8A-4147-A177-3AD203B41FA5}">
                      <a16:colId xmlns:a16="http://schemas.microsoft.com/office/drawing/2014/main" val="20006"/>
                    </a:ext>
                  </a:extLst>
                </a:gridCol>
                <a:gridCol w="629412">
                  <a:extLst>
                    <a:ext uri="{9D8B030D-6E8A-4147-A177-3AD203B41FA5}">
                      <a16:colId xmlns:a16="http://schemas.microsoft.com/office/drawing/2014/main" val="20007"/>
                    </a:ext>
                  </a:extLst>
                </a:gridCol>
                <a:gridCol w="629412">
                  <a:extLst>
                    <a:ext uri="{9D8B030D-6E8A-4147-A177-3AD203B41FA5}">
                      <a16:colId xmlns:a16="http://schemas.microsoft.com/office/drawing/2014/main" val="20008"/>
                    </a:ext>
                  </a:extLst>
                </a:gridCol>
                <a:gridCol w="629412">
                  <a:extLst>
                    <a:ext uri="{9D8B030D-6E8A-4147-A177-3AD203B41FA5}">
                      <a16:colId xmlns:a16="http://schemas.microsoft.com/office/drawing/2014/main" val="20009"/>
                    </a:ext>
                  </a:extLst>
                </a:gridCol>
                <a:gridCol w="629412">
                  <a:extLst>
                    <a:ext uri="{9D8B030D-6E8A-4147-A177-3AD203B41FA5}">
                      <a16:colId xmlns:a16="http://schemas.microsoft.com/office/drawing/2014/main" val="20010"/>
                    </a:ext>
                  </a:extLst>
                </a:gridCol>
                <a:gridCol w="629412">
                  <a:extLst>
                    <a:ext uri="{9D8B030D-6E8A-4147-A177-3AD203B41FA5}">
                      <a16:colId xmlns:a16="http://schemas.microsoft.com/office/drawing/2014/main" val="20011"/>
                    </a:ext>
                  </a:extLst>
                </a:gridCol>
                <a:gridCol w="629412">
                  <a:extLst>
                    <a:ext uri="{9D8B030D-6E8A-4147-A177-3AD203B41FA5}">
                      <a16:colId xmlns:a16="http://schemas.microsoft.com/office/drawing/2014/main" val="20012"/>
                    </a:ext>
                  </a:extLst>
                </a:gridCol>
                <a:gridCol w="629412">
                  <a:extLst>
                    <a:ext uri="{9D8B030D-6E8A-4147-A177-3AD203B41FA5}">
                      <a16:colId xmlns:a16="http://schemas.microsoft.com/office/drawing/2014/main" val="20013"/>
                    </a:ext>
                  </a:extLst>
                </a:gridCol>
                <a:gridCol w="629412">
                  <a:extLst>
                    <a:ext uri="{9D8B030D-6E8A-4147-A177-3AD203B41FA5}">
                      <a16:colId xmlns:a16="http://schemas.microsoft.com/office/drawing/2014/main" val="20014"/>
                    </a:ext>
                  </a:extLst>
                </a:gridCol>
                <a:gridCol w="629412">
                  <a:extLst>
                    <a:ext uri="{9D8B030D-6E8A-4147-A177-3AD203B41FA5}">
                      <a16:colId xmlns:a16="http://schemas.microsoft.com/office/drawing/2014/main" val="20015"/>
                    </a:ext>
                  </a:extLst>
                </a:gridCol>
              </a:tblGrid>
              <a:tr h="635000">
                <a:tc>
                  <a:txBody>
                    <a:bodyPr/>
                    <a:lstStyle/>
                    <a:p>
                      <a:pPr marL="58702" marR="58702" lvl="0" defTabSz="1295400">
                        <a:lnSpc>
                          <a:spcPct val="130000"/>
                        </a:lnSpc>
                        <a:defRPr sz="1800">
                          <a:uFillTx/>
                        </a:defRPr>
                      </a:pPr>
                      <a:r>
                        <a:rPr sz="2000">
                          <a:solidFill>
                            <a:srgbClr val="FFFFFF"/>
                          </a:solidFill>
                          <a:uFill>
                            <a:solidFill/>
                          </a:uFill>
                        </a:rPr>
                        <a:t>A</a:t>
                      </a:r>
                    </a:p>
                  </a:txBody>
                  <a:tcPr marL="50800" marR="50800" marT="50800" marB="50800" anchor="ctr" horzOverflow="overflow">
                    <a:lnL w="28575">
                      <a:miter lim="400000"/>
                    </a:lnL>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graphicFrame>
        <p:nvGraphicFramePr>
          <p:cNvPr id="503" name="Table 503"/>
          <p:cNvGraphicFramePr/>
          <p:nvPr/>
        </p:nvGraphicFramePr>
        <p:xfrm>
          <a:off x="2120900" y="6210300"/>
          <a:ext cx="10070592" cy="635000"/>
        </p:xfrm>
        <a:graphic>
          <a:graphicData uri="http://schemas.openxmlformats.org/drawingml/2006/table">
            <a:tbl>
              <a:tblPr>
                <a:tableStyleId>{8F44A2F1-9E1F-4B54-A3A2-5F16C0AD49E2}</a:tableStyleId>
              </a:tblPr>
              <a:tblGrid>
                <a:gridCol w="629412">
                  <a:extLst>
                    <a:ext uri="{9D8B030D-6E8A-4147-A177-3AD203B41FA5}">
                      <a16:colId xmlns:a16="http://schemas.microsoft.com/office/drawing/2014/main" val="20000"/>
                    </a:ext>
                  </a:extLst>
                </a:gridCol>
                <a:gridCol w="629412">
                  <a:extLst>
                    <a:ext uri="{9D8B030D-6E8A-4147-A177-3AD203B41FA5}">
                      <a16:colId xmlns:a16="http://schemas.microsoft.com/office/drawing/2014/main" val="20001"/>
                    </a:ext>
                  </a:extLst>
                </a:gridCol>
                <a:gridCol w="629412">
                  <a:extLst>
                    <a:ext uri="{9D8B030D-6E8A-4147-A177-3AD203B41FA5}">
                      <a16:colId xmlns:a16="http://schemas.microsoft.com/office/drawing/2014/main" val="20002"/>
                    </a:ext>
                  </a:extLst>
                </a:gridCol>
                <a:gridCol w="629412">
                  <a:extLst>
                    <a:ext uri="{9D8B030D-6E8A-4147-A177-3AD203B41FA5}">
                      <a16:colId xmlns:a16="http://schemas.microsoft.com/office/drawing/2014/main" val="20003"/>
                    </a:ext>
                  </a:extLst>
                </a:gridCol>
                <a:gridCol w="629412">
                  <a:extLst>
                    <a:ext uri="{9D8B030D-6E8A-4147-A177-3AD203B41FA5}">
                      <a16:colId xmlns:a16="http://schemas.microsoft.com/office/drawing/2014/main" val="20004"/>
                    </a:ext>
                  </a:extLst>
                </a:gridCol>
                <a:gridCol w="629412">
                  <a:extLst>
                    <a:ext uri="{9D8B030D-6E8A-4147-A177-3AD203B41FA5}">
                      <a16:colId xmlns:a16="http://schemas.microsoft.com/office/drawing/2014/main" val="20005"/>
                    </a:ext>
                  </a:extLst>
                </a:gridCol>
                <a:gridCol w="629412">
                  <a:extLst>
                    <a:ext uri="{9D8B030D-6E8A-4147-A177-3AD203B41FA5}">
                      <a16:colId xmlns:a16="http://schemas.microsoft.com/office/drawing/2014/main" val="20006"/>
                    </a:ext>
                  </a:extLst>
                </a:gridCol>
                <a:gridCol w="629412">
                  <a:extLst>
                    <a:ext uri="{9D8B030D-6E8A-4147-A177-3AD203B41FA5}">
                      <a16:colId xmlns:a16="http://schemas.microsoft.com/office/drawing/2014/main" val="20007"/>
                    </a:ext>
                  </a:extLst>
                </a:gridCol>
                <a:gridCol w="629412">
                  <a:extLst>
                    <a:ext uri="{9D8B030D-6E8A-4147-A177-3AD203B41FA5}">
                      <a16:colId xmlns:a16="http://schemas.microsoft.com/office/drawing/2014/main" val="20008"/>
                    </a:ext>
                  </a:extLst>
                </a:gridCol>
                <a:gridCol w="629412">
                  <a:extLst>
                    <a:ext uri="{9D8B030D-6E8A-4147-A177-3AD203B41FA5}">
                      <a16:colId xmlns:a16="http://schemas.microsoft.com/office/drawing/2014/main" val="20009"/>
                    </a:ext>
                  </a:extLst>
                </a:gridCol>
                <a:gridCol w="629412">
                  <a:extLst>
                    <a:ext uri="{9D8B030D-6E8A-4147-A177-3AD203B41FA5}">
                      <a16:colId xmlns:a16="http://schemas.microsoft.com/office/drawing/2014/main" val="20010"/>
                    </a:ext>
                  </a:extLst>
                </a:gridCol>
                <a:gridCol w="629412">
                  <a:extLst>
                    <a:ext uri="{9D8B030D-6E8A-4147-A177-3AD203B41FA5}">
                      <a16:colId xmlns:a16="http://schemas.microsoft.com/office/drawing/2014/main" val="20011"/>
                    </a:ext>
                  </a:extLst>
                </a:gridCol>
                <a:gridCol w="629412">
                  <a:extLst>
                    <a:ext uri="{9D8B030D-6E8A-4147-A177-3AD203B41FA5}">
                      <a16:colId xmlns:a16="http://schemas.microsoft.com/office/drawing/2014/main" val="20012"/>
                    </a:ext>
                  </a:extLst>
                </a:gridCol>
                <a:gridCol w="629412">
                  <a:extLst>
                    <a:ext uri="{9D8B030D-6E8A-4147-A177-3AD203B41FA5}">
                      <a16:colId xmlns:a16="http://schemas.microsoft.com/office/drawing/2014/main" val="20013"/>
                    </a:ext>
                  </a:extLst>
                </a:gridCol>
                <a:gridCol w="629412">
                  <a:extLst>
                    <a:ext uri="{9D8B030D-6E8A-4147-A177-3AD203B41FA5}">
                      <a16:colId xmlns:a16="http://schemas.microsoft.com/office/drawing/2014/main" val="20014"/>
                    </a:ext>
                  </a:extLst>
                </a:gridCol>
                <a:gridCol w="629412">
                  <a:extLst>
                    <a:ext uri="{9D8B030D-6E8A-4147-A177-3AD203B41FA5}">
                      <a16:colId xmlns:a16="http://schemas.microsoft.com/office/drawing/2014/main" val="20015"/>
                    </a:ext>
                  </a:extLst>
                </a:gridCol>
              </a:tblGrid>
              <a:tr h="635000">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L w="28575">
                      <a:miter lim="400000"/>
                    </a:lnL>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FFFFFF"/>
                          </a:solidFill>
                          <a:uFill>
                            <a:solidFill/>
                          </a:uFill>
                        </a:rPr>
                        <a:t>A</a:t>
                      </a:r>
                    </a:p>
                  </a:txBody>
                  <a:tcPr marL="50800" marR="50800" marT="50800" marB="50800" anchor="ctr" horzOverflow="overflow">
                    <a:lnR w="28575">
                      <a:miter lim="400000"/>
                    </a:lnR>
                    <a:lnT w="28575">
                      <a:miter lim="400000"/>
                    </a:lnT>
                    <a:lnB w="28575">
                      <a:miter lim="400000"/>
                    </a:lnB>
                    <a:solidFill>
                      <a:srgbClr val="000000"/>
                    </a:solidFill>
                  </a:tcPr>
                </a:tc>
                <a:extLst>
                  <a:ext uri="{0D108BD9-81ED-4DB2-BD59-A6C34878D82A}">
                    <a16:rowId xmlns:a16="http://schemas.microsoft.com/office/drawing/2014/main" val="10000"/>
                  </a:ext>
                </a:extLst>
              </a:tr>
            </a:tbl>
          </a:graphicData>
        </a:graphic>
      </p:graphicFrame>
      <p:graphicFrame>
        <p:nvGraphicFramePr>
          <p:cNvPr id="504" name="Table 504"/>
          <p:cNvGraphicFramePr/>
          <p:nvPr/>
        </p:nvGraphicFramePr>
        <p:xfrm>
          <a:off x="2120900" y="7696200"/>
          <a:ext cx="10070592" cy="635000"/>
        </p:xfrm>
        <a:graphic>
          <a:graphicData uri="http://schemas.openxmlformats.org/drawingml/2006/table">
            <a:tbl>
              <a:tblPr>
                <a:tableStyleId>{8F44A2F1-9E1F-4B54-A3A2-5F16C0AD49E2}</a:tableStyleId>
              </a:tblPr>
              <a:tblGrid>
                <a:gridCol w="629412">
                  <a:extLst>
                    <a:ext uri="{9D8B030D-6E8A-4147-A177-3AD203B41FA5}">
                      <a16:colId xmlns:a16="http://schemas.microsoft.com/office/drawing/2014/main" val="20000"/>
                    </a:ext>
                  </a:extLst>
                </a:gridCol>
                <a:gridCol w="629412">
                  <a:extLst>
                    <a:ext uri="{9D8B030D-6E8A-4147-A177-3AD203B41FA5}">
                      <a16:colId xmlns:a16="http://schemas.microsoft.com/office/drawing/2014/main" val="20001"/>
                    </a:ext>
                  </a:extLst>
                </a:gridCol>
                <a:gridCol w="629412">
                  <a:extLst>
                    <a:ext uri="{9D8B030D-6E8A-4147-A177-3AD203B41FA5}">
                      <a16:colId xmlns:a16="http://schemas.microsoft.com/office/drawing/2014/main" val="20002"/>
                    </a:ext>
                  </a:extLst>
                </a:gridCol>
                <a:gridCol w="629412">
                  <a:extLst>
                    <a:ext uri="{9D8B030D-6E8A-4147-A177-3AD203B41FA5}">
                      <a16:colId xmlns:a16="http://schemas.microsoft.com/office/drawing/2014/main" val="20003"/>
                    </a:ext>
                  </a:extLst>
                </a:gridCol>
                <a:gridCol w="629412">
                  <a:extLst>
                    <a:ext uri="{9D8B030D-6E8A-4147-A177-3AD203B41FA5}">
                      <a16:colId xmlns:a16="http://schemas.microsoft.com/office/drawing/2014/main" val="20004"/>
                    </a:ext>
                  </a:extLst>
                </a:gridCol>
                <a:gridCol w="629412">
                  <a:extLst>
                    <a:ext uri="{9D8B030D-6E8A-4147-A177-3AD203B41FA5}">
                      <a16:colId xmlns:a16="http://schemas.microsoft.com/office/drawing/2014/main" val="20005"/>
                    </a:ext>
                  </a:extLst>
                </a:gridCol>
                <a:gridCol w="629412">
                  <a:extLst>
                    <a:ext uri="{9D8B030D-6E8A-4147-A177-3AD203B41FA5}">
                      <a16:colId xmlns:a16="http://schemas.microsoft.com/office/drawing/2014/main" val="20006"/>
                    </a:ext>
                  </a:extLst>
                </a:gridCol>
                <a:gridCol w="629412">
                  <a:extLst>
                    <a:ext uri="{9D8B030D-6E8A-4147-A177-3AD203B41FA5}">
                      <a16:colId xmlns:a16="http://schemas.microsoft.com/office/drawing/2014/main" val="20007"/>
                    </a:ext>
                  </a:extLst>
                </a:gridCol>
                <a:gridCol w="629412">
                  <a:extLst>
                    <a:ext uri="{9D8B030D-6E8A-4147-A177-3AD203B41FA5}">
                      <a16:colId xmlns:a16="http://schemas.microsoft.com/office/drawing/2014/main" val="20008"/>
                    </a:ext>
                  </a:extLst>
                </a:gridCol>
                <a:gridCol w="629412">
                  <a:extLst>
                    <a:ext uri="{9D8B030D-6E8A-4147-A177-3AD203B41FA5}">
                      <a16:colId xmlns:a16="http://schemas.microsoft.com/office/drawing/2014/main" val="20009"/>
                    </a:ext>
                  </a:extLst>
                </a:gridCol>
                <a:gridCol w="629412">
                  <a:extLst>
                    <a:ext uri="{9D8B030D-6E8A-4147-A177-3AD203B41FA5}">
                      <a16:colId xmlns:a16="http://schemas.microsoft.com/office/drawing/2014/main" val="20010"/>
                    </a:ext>
                  </a:extLst>
                </a:gridCol>
                <a:gridCol w="629412">
                  <a:extLst>
                    <a:ext uri="{9D8B030D-6E8A-4147-A177-3AD203B41FA5}">
                      <a16:colId xmlns:a16="http://schemas.microsoft.com/office/drawing/2014/main" val="20011"/>
                    </a:ext>
                  </a:extLst>
                </a:gridCol>
                <a:gridCol w="629412">
                  <a:extLst>
                    <a:ext uri="{9D8B030D-6E8A-4147-A177-3AD203B41FA5}">
                      <a16:colId xmlns:a16="http://schemas.microsoft.com/office/drawing/2014/main" val="20012"/>
                    </a:ext>
                  </a:extLst>
                </a:gridCol>
                <a:gridCol w="629412">
                  <a:extLst>
                    <a:ext uri="{9D8B030D-6E8A-4147-A177-3AD203B41FA5}">
                      <a16:colId xmlns:a16="http://schemas.microsoft.com/office/drawing/2014/main" val="20013"/>
                    </a:ext>
                  </a:extLst>
                </a:gridCol>
                <a:gridCol w="629412">
                  <a:extLst>
                    <a:ext uri="{9D8B030D-6E8A-4147-A177-3AD203B41FA5}">
                      <a16:colId xmlns:a16="http://schemas.microsoft.com/office/drawing/2014/main" val="20014"/>
                    </a:ext>
                  </a:extLst>
                </a:gridCol>
                <a:gridCol w="629412">
                  <a:extLst>
                    <a:ext uri="{9D8B030D-6E8A-4147-A177-3AD203B41FA5}">
                      <a16:colId xmlns:a16="http://schemas.microsoft.com/office/drawing/2014/main" val="20015"/>
                    </a:ext>
                  </a:extLst>
                </a:gridCol>
              </a:tblGrid>
              <a:tr h="635000">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L w="28575">
                      <a:miter lim="400000"/>
                    </a:lnL>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FFFFFF"/>
                          </a:solidFill>
                          <a:uFill>
                            <a:solidFill/>
                          </a:uFill>
                        </a:rPr>
                        <a:t>A</a:t>
                      </a:r>
                    </a:p>
                  </a:txBody>
                  <a:tcPr marL="50800" marR="50800" marT="50800" marB="50800" anchor="ctr" horzOverflow="overflow">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06384996"/>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6" name="Shape 506"/>
          <p:cNvSpPr>
            <a:spLocks noGrp="1"/>
          </p:cNvSpPr>
          <p:nvPr>
            <p:ph type="title"/>
          </p:nvPr>
        </p:nvSpPr>
        <p:spPr>
          <a:prstGeom prst="rect">
            <a:avLst/>
          </a:prstGeom>
        </p:spPr>
        <p:txBody>
          <a:bodyPr/>
          <a:lstStyle/>
          <a:p>
            <a:pPr lvl="0">
              <a:defRPr sz="1800">
                <a:uFillTx/>
              </a:defRPr>
            </a:pPr>
            <a:r>
              <a:rPr sz="2800">
                <a:uFill>
                  <a:solidFill/>
                </a:uFill>
              </a:rPr>
              <a:t>Partitioning an array with all equal keys</a:t>
            </a:r>
          </a:p>
        </p:txBody>
      </p:sp>
      <p:sp>
        <p:nvSpPr>
          <p:cNvPr id="507" name="Shape 507"/>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66</a:t>
            </a:fld>
            <a:endParaRPr sz="1200">
              <a:uFill>
                <a:solidFill/>
              </a:uFill>
            </a:endParaRPr>
          </a:p>
        </p:txBody>
      </p:sp>
      <p:pic>
        <p:nvPicPr>
          <p:cNvPr id="508" name="partition-equal.pdf"/>
          <p:cNvPicPr/>
          <p:nvPr/>
        </p:nvPicPr>
        <p:blipFill>
          <a:blip r:embed="rId2"/>
          <a:srcRect l="2626" t="4234" r="4203" b="7880"/>
          <a:stretch>
            <a:fillRect/>
          </a:stretch>
        </p:blipFill>
        <p:spPr>
          <a:xfrm>
            <a:off x="2476500" y="1539130"/>
            <a:ext cx="8039100" cy="7583075"/>
          </a:xfrm>
          <a:prstGeom prst="rect">
            <a:avLst/>
          </a:prstGeom>
          <a:ln w="12700">
            <a:round/>
          </a:ln>
        </p:spPr>
      </p:pic>
    </p:spTree>
    <p:extLst>
      <p:ext uri="{BB962C8B-B14F-4D97-AF65-F5344CB8AC3E}">
        <p14:creationId xmlns:p14="http://schemas.microsoft.com/office/powerpoint/2010/main" val="2597121174"/>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Shape 510"/>
          <p:cNvSpPr>
            <a:spLocks noGrp="1"/>
          </p:cNvSpPr>
          <p:nvPr>
            <p:ph type="title"/>
          </p:nvPr>
        </p:nvSpPr>
        <p:spPr>
          <a:prstGeom prst="rect">
            <a:avLst/>
          </a:prstGeom>
        </p:spPr>
        <p:txBody>
          <a:bodyPr/>
          <a:lstStyle/>
          <a:p>
            <a:pPr lvl="0">
              <a:defRPr sz="1800">
                <a:uFillTx/>
              </a:defRPr>
            </a:pPr>
            <a:r>
              <a:rPr sz="2800">
                <a:uFill>
                  <a:solidFill/>
                </a:uFill>
              </a:rPr>
              <a:t>Duplicate keys:  the problem</a:t>
            </a:r>
          </a:p>
        </p:txBody>
      </p:sp>
      <p:sp>
        <p:nvSpPr>
          <p:cNvPr id="511" name="Shape 511"/>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Recommended.  </a:t>
            </a:r>
            <a:r>
              <a:rPr sz="2400">
                <a:uFill>
                  <a:solidFill>
                    <a:srgbClr val="0048AA"/>
                  </a:solidFill>
                </a:uFill>
              </a:rPr>
              <a:t>Stop scans on items equal to the partitioning item.</a:t>
            </a:r>
            <a:br>
              <a:rPr sz="2400">
                <a:uFill>
                  <a:solidFill>
                    <a:srgbClr val="0048AA"/>
                  </a:solidFill>
                </a:uFill>
              </a:rPr>
            </a:br>
            <a:r>
              <a:rPr sz="2400">
                <a:solidFill>
                  <a:srgbClr val="005493"/>
                </a:solidFill>
                <a:uFill>
                  <a:solidFill>
                    <a:srgbClr val="0048AA"/>
                  </a:solidFill>
                </a:uFill>
              </a:rPr>
              <a:t>Consequence.  </a:t>
            </a:r>
            <a:r>
              <a:rPr sz="2400">
                <a:uFill>
                  <a:solidFill>
                    <a:srgbClr val="0048AA"/>
                  </a:solidFill>
                </a:uFill>
                <a:latin typeface="Times New Roman"/>
                <a:ea typeface="Times New Roman"/>
                <a:cs typeface="Times New Roman"/>
                <a:sym typeface="Times New Roman"/>
              </a:rPr>
              <a:t>~ </a:t>
            </a:r>
            <a:r>
              <a:rPr sz="2400" i="1">
                <a:uFill>
                  <a:solidFill/>
                </a:uFill>
                <a:latin typeface="Times New Roman"/>
                <a:ea typeface="Times New Roman"/>
                <a:cs typeface="Times New Roman"/>
                <a:sym typeface="Times New Roman"/>
              </a:rPr>
              <a:t>N </a:t>
            </a:r>
            <a:r>
              <a:rPr sz="2400">
                <a:uFill>
                  <a:solidFill/>
                </a:uFill>
                <a:latin typeface="Times New Roman"/>
                <a:ea typeface="Times New Roman"/>
                <a:cs typeface="Times New Roman"/>
                <a:sym typeface="Times New Roman"/>
              </a:rPr>
              <a:t>lg</a:t>
            </a:r>
            <a:r>
              <a:rPr sz="2400" i="1">
                <a:uFill>
                  <a:solidFill/>
                </a:uFill>
                <a:latin typeface="Times New Roman"/>
                <a:ea typeface="Times New Roman"/>
                <a:cs typeface="Times New Roman"/>
                <a:sym typeface="Times New Roman"/>
              </a:rPr>
              <a:t> N</a:t>
            </a:r>
            <a:r>
              <a:rPr sz="2400">
                <a:uFill>
                  <a:solidFill>
                    <a:srgbClr val="0048AA"/>
                  </a:solidFill>
                </a:uFill>
              </a:rPr>
              <a:t> compares when all keys equal.</a:t>
            </a:r>
          </a:p>
          <a:p>
            <a:pPr lvl="0">
              <a:defRPr sz="1800">
                <a:solidFill>
                  <a:srgbClr val="000000"/>
                </a:solidFill>
                <a:uFillTx/>
              </a:defRPr>
            </a:pPr>
            <a:br>
              <a:rPr sz="2400">
                <a:uFill>
                  <a:solidFill>
                    <a:srgbClr val="0048AA"/>
                  </a:solidFill>
                </a:uFill>
              </a:rPr>
            </a:br>
            <a:br>
              <a:rPr sz="2400">
                <a:uFill>
                  <a:solidFill>
                    <a:srgbClr val="0048AA"/>
                  </a:solidFill>
                </a:uFill>
              </a:rPr>
            </a:br>
            <a:br>
              <a:rPr sz="2400">
                <a:uFill>
                  <a:solidFill>
                    <a:srgbClr val="0048AA"/>
                  </a:solidFill>
                </a:uFill>
              </a:rPr>
            </a:br>
            <a:r>
              <a:rPr sz="2400">
                <a:solidFill>
                  <a:srgbClr val="005493"/>
                </a:solidFill>
                <a:uFill>
                  <a:solidFill>
                    <a:srgbClr val="0048AA"/>
                  </a:solidFill>
                </a:uFill>
              </a:rPr>
              <a:t>Mistake.</a:t>
            </a:r>
            <a:r>
              <a:rPr sz="2400">
                <a:solidFill>
                  <a:srgbClr val="FF2600"/>
                </a:solidFill>
                <a:uFill>
                  <a:solidFill>
                    <a:srgbClr val="0048AA"/>
                  </a:solidFill>
                </a:uFill>
              </a:rPr>
              <a:t>  </a:t>
            </a:r>
            <a:r>
              <a:rPr sz="2400">
                <a:uFill>
                  <a:solidFill>
                    <a:srgbClr val="0048AA"/>
                  </a:solidFill>
                </a:uFill>
              </a:rPr>
              <a:t>Don't stop scans on items equal to the partitioning item.</a:t>
            </a:r>
            <a:br>
              <a:rPr sz="2400">
                <a:uFill>
                  <a:solidFill>
                    <a:srgbClr val="0048AA"/>
                  </a:solidFill>
                </a:uFill>
              </a:rPr>
            </a:br>
            <a:r>
              <a:rPr sz="2400">
                <a:solidFill>
                  <a:srgbClr val="005493"/>
                </a:solidFill>
                <a:uFill>
                  <a:solidFill>
                    <a:srgbClr val="0048AA"/>
                  </a:solidFill>
                </a:uFill>
              </a:rPr>
              <a:t>Consequence.   </a:t>
            </a:r>
            <a:r>
              <a:rPr sz="2400">
                <a:uFill>
                  <a:solidFill>
                    <a:srgbClr val="0048AA"/>
                  </a:solidFill>
                </a:uFill>
                <a:latin typeface="Times New Roman"/>
                <a:ea typeface="Times New Roman"/>
                <a:cs typeface="Times New Roman"/>
                <a:sym typeface="Times New Roman"/>
              </a:rPr>
              <a:t>~ </a:t>
            </a:r>
            <a:r>
              <a:rPr sz="2400">
                <a:uFill>
                  <a:solidFill/>
                </a:uFill>
                <a:latin typeface="Times New Roman"/>
                <a:ea typeface="Times New Roman"/>
                <a:cs typeface="Times New Roman"/>
                <a:sym typeface="Times New Roman"/>
              </a:rPr>
              <a:t>½ </a:t>
            </a:r>
            <a:r>
              <a:rPr sz="2400" i="1">
                <a:uFill>
                  <a:solidFill/>
                </a:uFill>
                <a:latin typeface="Times New Roman"/>
                <a:ea typeface="Times New Roman"/>
                <a:cs typeface="Times New Roman"/>
                <a:sym typeface="Times New Roman"/>
              </a:rPr>
              <a:t>N</a:t>
            </a:r>
            <a:r>
              <a:rPr sz="2400" baseline="31999">
                <a:uFill>
                  <a:solidFill/>
                </a:uFill>
                <a:latin typeface="Times New Roman"/>
                <a:ea typeface="Times New Roman"/>
                <a:cs typeface="Times New Roman"/>
                <a:sym typeface="Times New Roman"/>
              </a:rPr>
              <a:t> 2</a:t>
            </a:r>
            <a:r>
              <a:rPr sz="2400">
                <a:uFill>
                  <a:solidFill>
                    <a:srgbClr val="0048AA"/>
                  </a:solidFill>
                </a:uFill>
              </a:rPr>
              <a:t> compares when all keys equal.</a:t>
            </a:r>
          </a:p>
          <a:p>
            <a:pPr lvl="0">
              <a:defRPr sz="1800">
                <a:solidFill>
                  <a:srgbClr val="000000"/>
                </a:solidFill>
                <a:uFillTx/>
              </a:defRPr>
            </a:pPr>
            <a:br>
              <a:rPr sz="2400">
                <a:uFill>
                  <a:solidFill>
                    <a:srgbClr val="0048AA"/>
                  </a:solidFill>
                </a:uFill>
              </a:rPr>
            </a:br>
            <a:br>
              <a:rPr sz="2400">
                <a:uFill>
                  <a:solidFill>
                    <a:srgbClr val="0048AA"/>
                  </a:solidFill>
                </a:uFill>
              </a:rPr>
            </a:br>
            <a:br>
              <a:rPr sz="2400">
                <a:uFill>
                  <a:solidFill>
                    <a:srgbClr val="0048AA"/>
                  </a:solidFill>
                </a:uFill>
              </a:rPr>
            </a:br>
            <a:br>
              <a:rPr sz="2400">
                <a:uFill>
                  <a:solidFill>
                    <a:srgbClr val="0048AA"/>
                  </a:solidFill>
                </a:uFill>
              </a:rPr>
            </a:br>
            <a:r>
              <a:rPr sz="2400">
                <a:solidFill>
                  <a:srgbClr val="005493"/>
                </a:solidFill>
                <a:uFill>
                  <a:solidFill>
                    <a:srgbClr val="0048AA"/>
                  </a:solidFill>
                </a:uFill>
              </a:rPr>
              <a:t>Desirable.  </a:t>
            </a:r>
            <a:r>
              <a:rPr sz="2400">
                <a:uFill>
                  <a:solidFill>
                    <a:srgbClr val="0048AA"/>
                  </a:solidFill>
                </a:uFill>
              </a:rPr>
              <a:t>Put all items equal to the partitioning item in place.</a:t>
            </a:r>
          </a:p>
        </p:txBody>
      </p:sp>
      <p:sp>
        <p:nvSpPr>
          <p:cNvPr id="512" name="Shape 512"/>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67</a:t>
            </a:fld>
            <a:endParaRPr sz="1200">
              <a:uFill>
                <a:solidFill/>
              </a:uFill>
            </a:endParaRPr>
          </a:p>
        </p:txBody>
      </p:sp>
      <p:sp>
        <p:nvSpPr>
          <p:cNvPr id="513" name="Shape 513"/>
          <p:cNvSpPr/>
          <p:nvPr/>
        </p:nvSpPr>
        <p:spPr>
          <a:xfrm>
            <a:off x="1714500" y="5168900"/>
            <a:ext cx="10083800" cy="4572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lvl="0">
              <a:defRPr sz="1800">
                <a:solidFill>
                  <a:srgbClr val="000000"/>
                </a:solidFill>
                <a:uFillTx/>
              </a:defRPr>
            </a:pPr>
            <a:r>
              <a:rPr sz="2400">
                <a:uFill>
                  <a:solidFill>
                    <a:srgbClr val="8D3124"/>
                  </a:solidFill>
                </a:uFill>
                <a:latin typeface="Lucida Sans Typewriter Regular"/>
                <a:ea typeface="Lucida Sans Typewriter Regular"/>
                <a:cs typeface="Lucida Sans Typewriter Regular"/>
                <a:sym typeface="Lucida Sans Typewriter Regular"/>
              </a:rPr>
              <a:t>B A A B A B B </a:t>
            </a:r>
            <a:r>
              <a:rPr sz="2400">
                <a:solidFill>
                  <a:srgbClr val="8D3124"/>
                </a:solidFill>
                <a:uFill>
                  <a:solidFill>
                    <a:srgbClr val="8D3124"/>
                  </a:solidFill>
                </a:uFill>
                <a:latin typeface="Lucida Sans Typewriter Regular"/>
                <a:ea typeface="Lucida Sans Typewriter Regular"/>
                <a:cs typeface="Lucida Sans Typewriter Regular"/>
                <a:sym typeface="Lucida Sans Typewriter Regular"/>
              </a:rPr>
              <a:t>B</a:t>
            </a:r>
            <a:r>
              <a:rPr sz="2400">
                <a:uFill>
                  <a:solidFill>
                    <a:srgbClr val="8D3124"/>
                  </a:solidFill>
                </a:uFill>
                <a:latin typeface="Lucida Sans Typewriter Regular"/>
                <a:ea typeface="Lucida Sans Typewriter Regular"/>
                <a:cs typeface="Lucida Sans Typewriter Regular"/>
                <a:sym typeface="Lucida Sans Typewriter Regular"/>
              </a:rPr>
              <a:t> C C C        A A A A A A A A A A </a:t>
            </a:r>
            <a:r>
              <a:rPr sz="2400">
                <a:solidFill>
                  <a:srgbClr val="8D3124"/>
                </a:solidFill>
                <a:uFill>
                  <a:solidFill>
                    <a:srgbClr val="8D3124"/>
                  </a:solidFill>
                </a:uFill>
                <a:latin typeface="Lucida Sans Typewriter Regular"/>
                <a:ea typeface="Lucida Sans Typewriter Regular"/>
                <a:cs typeface="Lucida Sans Typewriter Regular"/>
                <a:sym typeface="Lucida Sans Typewriter Regular"/>
              </a:rPr>
              <a:t>A</a:t>
            </a:r>
          </a:p>
        </p:txBody>
      </p:sp>
      <p:sp>
        <p:nvSpPr>
          <p:cNvPr id="514" name="Shape 514"/>
          <p:cNvSpPr/>
          <p:nvPr/>
        </p:nvSpPr>
        <p:spPr>
          <a:xfrm>
            <a:off x="1714500" y="2705100"/>
            <a:ext cx="10083800" cy="4572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lvl="0">
              <a:defRPr sz="1800">
                <a:solidFill>
                  <a:srgbClr val="000000"/>
                </a:solidFill>
                <a:uFillTx/>
              </a:defRPr>
            </a:pPr>
            <a:r>
              <a:rPr sz="2400">
                <a:uFill>
                  <a:solidFill>
                    <a:srgbClr val="8D3124"/>
                  </a:solidFill>
                </a:uFill>
                <a:latin typeface="Lucida Sans Typewriter Regular"/>
                <a:ea typeface="Lucida Sans Typewriter Regular"/>
                <a:cs typeface="Lucida Sans Typewriter Regular"/>
                <a:sym typeface="Lucida Sans Typewriter Regular"/>
              </a:rPr>
              <a:t>B A A B A </a:t>
            </a:r>
            <a:r>
              <a:rPr sz="2400">
                <a:solidFill>
                  <a:srgbClr val="8D3124"/>
                </a:solidFill>
                <a:uFill>
                  <a:solidFill>
                    <a:srgbClr val="8D3124"/>
                  </a:solidFill>
                </a:uFill>
                <a:latin typeface="Lucida Sans Typewriter Regular"/>
                <a:ea typeface="Lucida Sans Typewriter Regular"/>
                <a:cs typeface="Lucida Sans Typewriter Regular"/>
                <a:sym typeface="Lucida Sans Typewriter Regular"/>
              </a:rPr>
              <a:t>B</a:t>
            </a:r>
            <a:r>
              <a:rPr sz="2400">
                <a:uFill>
                  <a:solidFill>
                    <a:srgbClr val="8D3124"/>
                  </a:solidFill>
                </a:uFill>
                <a:latin typeface="Lucida Sans Typewriter Regular"/>
                <a:ea typeface="Lucida Sans Typewriter Regular"/>
                <a:cs typeface="Lucida Sans Typewriter Regular"/>
                <a:sym typeface="Lucida Sans Typewriter Regular"/>
              </a:rPr>
              <a:t> C C B C B        A A A A A </a:t>
            </a:r>
            <a:r>
              <a:rPr sz="2400">
                <a:solidFill>
                  <a:srgbClr val="8D3124"/>
                </a:solidFill>
                <a:uFill>
                  <a:solidFill>
                    <a:srgbClr val="8D3124"/>
                  </a:solidFill>
                </a:uFill>
                <a:latin typeface="Lucida Sans Typewriter Regular"/>
                <a:ea typeface="Lucida Sans Typewriter Regular"/>
                <a:cs typeface="Lucida Sans Typewriter Regular"/>
                <a:sym typeface="Lucida Sans Typewriter Regular"/>
              </a:rPr>
              <a:t>A</a:t>
            </a:r>
            <a:r>
              <a:rPr sz="2400">
                <a:uFill>
                  <a:solidFill>
                    <a:srgbClr val="8D3124"/>
                  </a:solidFill>
                </a:uFill>
                <a:latin typeface="Lucida Sans Typewriter Regular"/>
                <a:ea typeface="Lucida Sans Typewriter Regular"/>
                <a:cs typeface="Lucida Sans Typewriter Regular"/>
                <a:sym typeface="Lucida Sans Typewriter Regular"/>
              </a:rPr>
              <a:t> A A A A A</a:t>
            </a:r>
          </a:p>
        </p:txBody>
      </p:sp>
      <p:sp>
        <p:nvSpPr>
          <p:cNvPr id="515" name="Shape 515"/>
          <p:cNvSpPr/>
          <p:nvPr/>
        </p:nvSpPr>
        <p:spPr>
          <a:xfrm>
            <a:off x="1714500" y="7620000"/>
            <a:ext cx="10083800" cy="4572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lvl="0">
              <a:defRPr sz="1800">
                <a:solidFill>
                  <a:srgbClr val="000000"/>
                </a:solidFill>
                <a:uFillTx/>
              </a:defRPr>
            </a:pPr>
            <a:r>
              <a:rPr sz="2400">
                <a:uFill>
                  <a:solidFill>
                    <a:srgbClr val="8D3124"/>
                  </a:solidFill>
                </a:uFill>
                <a:latin typeface="Lucida Sans Typewriter Regular"/>
                <a:ea typeface="Lucida Sans Typewriter Regular"/>
                <a:cs typeface="Lucida Sans Typewriter Regular"/>
                <a:sym typeface="Lucida Sans Typewriter Regular"/>
              </a:rPr>
              <a:t>A A A</a:t>
            </a:r>
            <a:r>
              <a:rPr sz="2400">
                <a:solidFill>
                  <a:srgbClr val="AB3226"/>
                </a:solidFill>
                <a:uFill>
                  <a:solidFill>
                    <a:srgbClr val="AB3226"/>
                  </a:solidFill>
                </a:uFill>
                <a:latin typeface="Lucida Sans Typewriter Regular"/>
                <a:ea typeface="Lucida Sans Typewriter Regular"/>
                <a:cs typeface="Lucida Sans Typewriter Regular"/>
                <a:sym typeface="Lucida Sans Typewriter Regular"/>
              </a:rPr>
              <a:t> </a:t>
            </a:r>
            <a:r>
              <a:rPr sz="2400">
                <a:solidFill>
                  <a:srgbClr val="8D3124"/>
                </a:solidFill>
                <a:uFill>
                  <a:solidFill>
                    <a:srgbClr val="8D3124"/>
                  </a:solidFill>
                </a:uFill>
                <a:latin typeface="Lucida Sans Typewriter Regular"/>
                <a:ea typeface="Lucida Sans Typewriter Regular"/>
                <a:cs typeface="Lucida Sans Typewriter Regular"/>
                <a:sym typeface="Lucida Sans Typewriter Regular"/>
              </a:rPr>
              <a:t>B B B B B</a:t>
            </a:r>
            <a:r>
              <a:rPr sz="2400">
                <a:uFill>
                  <a:solidFill>
                    <a:srgbClr val="8D3124"/>
                  </a:solidFill>
                </a:uFill>
                <a:latin typeface="Lucida Sans Typewriter Regular"/>
                <a:ea typeface="Lucida Sans Typewriter Regular"/>
                <a:cs typeface="Lucida Sans Typewriter Regular"/>
                <a:sym typeface="Lucida Sans Typewriter Regular"/>
              </a:rPr>
              <a:t> C C C        </a:t>
            </a:r>
            <a:r>
              <a:rPr sz="2400">
                <a:solidFill>
                  <a:srgbClr val="8D3124"/>
                </a:solidFill>
                <a:uFill>
                  <a:solidFill>
                    <a:srgbClr val="8D3124"/>
                  </a:solidFill>
                </a:uFill>
                <a:latin typeface="Lucida Sans Typewriter Regular"/>
                <a:ea typeface="Lucida Sans Typewriter Regular"/>
                <a:cs typeface="Lucida Sans Typewriter Regular"/>
                <a:sym typeface="Lucida Sans Typewriter Regular"/>
              </a:rPr>
              <a:t>A A A A A A A A A A A</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11">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51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1" nodeType="clickEffect">
                                  <p:stCondLst>
                                    <p:cond delay="0"/>
                                  </p:stCondLst>
                                  <p:iterate>
                                    <p:tmAbs val="0"/>
                                  </p:iterate>
                                  <p:childTnLst>
                                    <p:set>
                                      <p:cBhvr>
                                        <p:cTn id="13" fill="hold"/>
                                        <p:tgtEl>
                                          <p:spTgt spid="511">
                                            <p:txEl>
                                              <p:pRg st="2" end="2"/>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3" nodeType="afterEffect">
                                  <p:stCondLst>
                                    <p:cond delay="0"/>
                                  </p:stCondLst>
                                  <p:iterate>
                                    <p:tmAbs val="0"/>
                                  </p:iterate>
                                  <p:childTnLst>
                                    <p:set>
                                      <p:cBhvr>
                                        <p:cTn id="16" fill="hold"/>
                                        <p:tgtEl>
                                          <p:spTgt spid="5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1" grpId="1" build="p" animBg="1" advAuto="0"/>
      <p:bldP spid="513" grpId="2" animBg="1" advAuto="0"/>
      <p:bldP spid="515" grpId="3" animBg="1" advAuto="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Shape 519"/>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uFill>
              </a:rPr>
              <a:t>Goal.</a:t>
            </a:r>
            <a:r>
              <a:rPr sz="2400">
                <a:uFill>
                  <a:solidFill/>
                </a:uFill>
              </a:rPr>
              <a:t>  Partition array into </a:t>
            </a:r>
            <a:r>
              <a:rPr sz="2400">
                <a:solidFill>
                  <a:srgbClr val="8D3124"/>
                </a:solidFill>
                <a:uFill>
                  <a:solidFill>
                    <a:srgbClr val="8D3124"/>
                  </a:solidFill>
                </a:uFill>
              </a:rPr>
              <a:t>three</a:t>
            </a:r>
            <a:r>
              <a:rPr sz="2400">
                <a:uFill>
                  <a:solidFill/>
                </a:uFill>
              </a:rPr>
              <a:t> parts so that:</a:t>
            </a:r>
          </a:p>
          <a:p>
            <a:pPr lvl="1">
              <a:defRPr sz="1800">
                <a:uFillTx/>
              </a:defRPr>
            </a:pPr>
            <a:r>
              <a:rPr sz="2400">
                <a:uFill>
                  <a:solidFill/>
                </a:uFill>
              </a:rPr>
              <a:t>Entries between </a:t>
            </a:r>
            <a:r>
              <a:rPr sz="2000">
                <a:uFill>
                  <a:solidFill/>
                </a:uFill>
                <a:latin typeface="Lucida Sans Typewriter Regular"/>
                <a:ea typeface="Lucida Sans Typewriter Regular"/>
                <a:cs typeface="Lucida Sans Typewriter Regular"/>
                <a:sym typeface="Lucida Sans Typewriter Regular"/>
              </a:rPr>
              <a:t>lt</a:t>
            </a:r>
            <a:r>
              <a:rPr sz="2400">
                <a:uFill>
                  <a:solidFill/>
                </a:uFill>
              </a:rPr>
              <a:t> and </a:t>
            </a:r>
            <a:r>
              <a:rPr sz="2000">
                <a:uFill>
                  <a:solidFill/>
                </a:uFill>
                <a:latin typeface="Lucida Sans Typewriter Regular"/>
                <a:ea typeface="Lucida Sans Typewriter Regular"/>
                <a:cs typeface="Lucida Sans Typewriter Regular"/>
                <a:sym typeface="Lucida Sans Typewriter Regular"/>
              </a:rPr>
              <a:t>gt</a:t>
            </a:r>
            <a:r>
              <a:rPr sz="2400">
                <a:uFill>
                  <a:solidFill/>
                </a:uFill>
              </a:rPr>
              <a:t> equal to the partition item.</a:t>
            </a:r>
          </a:p>
          <a:p>
            <a:pPr lvl="1">
              <a:defRPr sz="1800">
                <a:uFillTx/>
              </a:defRPr>
            </a:pPr>
            <a:r>
              <a:rPr sz="2400">
                <a:uFill>
                  <a:solidFill/>
                </a:uFill>
              </a:rPr>
              <a:t>No larger entries to left of </a:t>
            </a:r>
            <a:r>
              <a:rPr sz="2000">
                <a:uFill>
                  <a:solidFill/>
                </a:uFill>
                <a:latin typeface="Lucida Sans Typewriter Regular"/>
                <a:ea typeface="Lucida Sans Typewriter Regular"/>
                <a:cs typeface="Lucida Sans Typewriter Regular"/>
                <a:sym typeface="Lucida Sans Typewriter Regular"/>
              </a:rPr>
              <a:t>lt</a:t>
            </a:r>
            <a:r>
              <a:rPr sz="2400">
                <a:uFill>
                  <a:solidFill/>
                </a:uFill>
              </a:rPr>
              <a:t>.</a:t>
            </a:r>
          </a:p>
          <a:p>
            <a:pPr lvl="1">
              <a:defRPr sz="1800">
                <a:uFillTx/>
              </a:defRPr>
            </a:pPr>
            <a:r>
              <a:rPr sz="2400">
                <a:uFill>
                  <a:solidFill/>
                </a:uFill>
              </a:rPr>
              <a:t>No smaller entries to right of </a:t>
            </a:r>
            <a:r>
              <a:rPr sz="2000">
                <a:uFill>
                  <a:solidFill/>
                </a:uFill>
                <a:latin typeface="Lucida Sans Typewriter Regular"/>
                <a:ea typeface="Lucida Sans Typewriter Regular"/>
                <a:cs typeface="Lucida Sans Typewriter Regular"/>
                <a:sym typeface="Lucida Sans Typewriter Regular"/>
              </a:rPr>
              <a:t>gt</a:t>
            </a:r>
            <a:r>
              <a:rPr sz="2400">
                <a:uFill>
                  <a:solidFill/>
                </a:uFill>
              </a:rPr>
              <a:t>.</a:t>
            </a:r>
          </a:p>
          <a:p>
            <a:pPr lvl="0">
              <a:defRPr sz="1800">
                <a:solidFill>
                  <a:srgbClr val="000000"/>
                </a:solidFill>
                <a:uFillTx/>
              </a:defRPr>
            </a:pPr>
            <a:br>
              <a:rPr sz="2400">
                <a:solidFill>
                  <a:srgbClr val="005493"/>
                </a:solidFill>
                <a:uFill>
                  <a:solidFill>
                    <a:srgbClr val="0048AA"/>
                  </a:solidFill>
                </a:uFill>
              </a:rPr>
            </a:br>
            <a:br>
              <a:rPr sz="2400">
                <a:solidFill>
                  <a:srgbClr val="005493"/>
                </a:solidFill>
                <a:uFill>
                  <a:solidFill>
                    <a:srgbClr val="0048AA"/>
                  </a:solidFill>
                </a:uFill>
              </a:rPr>
            </a:br>
            <a:br>
              <a:rPr sz="2400">
                <a:solidFill>
                  <a:srgbClr val="005493"/>
                </a:solidFill>
                <a:uFill>
                  <a:solidFill>
                    <a:srgbClr val="0048AA"/>
                  </a:solidFill>
                </a:uFill>
              </a:rPr>
            </a:br>
            <a:br>
              <a:rPr sz="2400">
                <a:solidFill>
                  <a:srgbClr val="005493"/>
                </a:solidFill>
                <a:uFill>
                  <a:solidFill>
                    <a:srgbClr val="0048AA"/>
                  </a:solidFill>
                </a:uFill>
              </a:rPr>
            </a:br>
            <a:br>
              <a:rPr sz="2400">
                <a:solidFill>
                  <a:srgbClr val="005493"/>
                </a:solidFill>
                <a:uFill>
                  <a:solidFill>
                    <a:srgbClr val="0048AA"/>
                  </a:solidFill>
                </a:uFill>
              </a:rPr>
            </a:br>
            <a:br>
              <a:rPr sz="2400">
                <a:solidFill>
                  <a:srgbClr val="005493"/>
                </a:solidFill>
                <a:uFill>
                  <a:solidFill>
                    <a:srgbClr val="0048AA"/>
                  </a:solidFill>
                </a:uFill>
              </a:rPr>
            </a:br>
            <a:br>
              <a:rPr sz="2400">
                <a:solidFill>
                  <a:srgbClr val="005493"/>
                </a:solidFill>
                <a:uFill>
                  <a:solidFill>
                    <a:srgbClr val="0048AA"/>
                  </a:solidFill>
                </a:uFill>
              </a:rPr>
            </a:br>
            <a:br>
              <a:rPr sz="2400">
                <a:solidFill>
                  <a:srgbClr val="005493"/>
                </a:solidFill>
                <a:uFill>
                  <a:solidFill>
                    <a:srgbClr val="0048AA"/>
                  </a:solidFill>
                </a:uFill>
              </a:rPr>
            </a:br>
            <a:br>
              <a:rPr sz="2400">
                <a:solidFill>
                  <a:srgbClr val="005493"/>
                </a:solidFill>
                <a:uFill>
                  <a:solidFill>
                    <a:srgbClr val="0048AA"/>
                  </a:solidFill>
                </a:uFill>
              </a:rPr>
            </a:br>
            <a:r>
              <a:rPr sz="2400">
                <a:solidFill>
                  <a:srgbClr val="005493"/>
                </a:solidFill>
                <a:uFill>
                  <a:solidFill>
                    <a:srgbClr val="0048AA"/>
                  </a:solidFill>
                </a:uFill>
              </a:rPr>
              <a:t>Dutch national flag problem.  </a:t>
            </a:r>
            <a:r>
              <a:rPr sz="2400">
                <a:solidFill>
                  <a:srgbClr val="5E5E5E"/>
                </a:solidFill>
                <a:uFill>
                  <a:solidFill>
                    <a:srgbClr val="0048AA"/>
                  </a:solidFill>
                </a:uFill>
              </a:rPr>
              <a:t>[Edsger Dijkstra]</a:t>
            </a:r>
            <a:endParaRPr sz="2400">
              <a:solidFill>
                <a:srgbClr val="005493"/>
              </a:solidFill>
              <a:uFill>
                <a:solidFill>
                  <a:srgbClr val="0048AA"/>
                </a:solidFill>
              </a:uFill>
            </a:endParaRPr>
          </a:p>
          <a:p>
            <a:pPr lvl="1">
              <a:defRPr sz="1800">
                <a:uFillTx/>
              </a:defRPr>
            </a:pPr>
            <a:r>
              <a:rPr sz="2400">
                <a:uFill>
                  <a:solidFill/>
                </a:uFill>
              </a:rPr>
              <a:t>Conventional wisdom until mid 1990s:  not worth doing.</a:t>
            </a:r>
          </a:p>
          <a:p>
            <a:pPr lvl="1">
              <a:defRPr sz="1800">
                <a:uFillTx/>
              </a:defRPr>
            </a:pPr>
            <a:r>
              <a:rPr sz="2400">
                <a:uFill>
                  <a:solidFill/>
                </a:uFill>
              </a:rPr>
              <a:t>Now incorporated into C library </a:t>
            </a:r>
            <a:r>
              <a:rPr sz="2000">
                <a:uFill>
                  <a:solidFill/>
                </a:uFill>
                <a:latin typeface="Lucida Sans Typewriter Regular"/>
                <a:ea typeface="Lucida Sans Typewriter Regular"/>
                <a:cs typeface="Lucida Sans Typewriter Regular"/>
                <a:sym typeface="Lucida Sans Typewriter Regular"/>
              </a:rPr>
              <a:t>qsort()</a:t>
            </a:r>
            <a:r>
              <a:rPr sz="2400">
                <a:uFill>
                  <a:solidFill/>
                </a:uFill>
              </a:rPr>
              <a:t> and Java 6 system sort.</a:t>
            </a:r>
          </a:p>
        </p:txBody>
      </p:sp>
      <p:sp>
        <p:nvSpPr>
          <p:cNvPr id="520" name="Shape 520"/>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68</a:t>
            </a:fld>
            <a:endParaRPr sz="1200">
              <a:uFill>
                <a:solidFill/>
              </a:uFill>
            </a:endParaRPr>
          </a:p>
        </p:txBody>
      </p:sp>
      <p:sp>
        <p:nvSpPr>
          <p:cNvPr id="521" name="Shape 521"/>
          <p:cNvSpPr>
            <a:spLocks noGrp="1"/>
          </p:cNvSpPr>
          <p:nvPr>
            <p:ph type="title"/>
          </p:nvPr>
        </p:nvSpPr>
        <p:spPr>
          <a:prstGeom prst="rect">
            <a:avLst/>
          </a:prstGeom>
        </p:spPr>
        <p:txBody>
          <a:bodyPr/>
          <a:lstStyle/>
          <a:p>
            <a:pPr lvl="0">
              <a:defRPr sz="1800">
                <a:uFillTx/>
              </a:defRPr>
            </a:pPr>
            <a:r>
              <a:rPr sz="2800">
                <a:uFill>
                  <a:solidFill/>
                </a:uFill>
              </a:rPr>
              <a:t>3-way partitioning</a:t>
            </a:r>
          </a:p>
        </p:txBody>
      </p:sp>
      <p:sp>
        <p:nvSpPr>
          <p:cNvPr id="522" name="Shape 522"/>
          <p:cNvSpPr/>
          <p:nvPr/>
        </p:nvSpPr>
        <p:spPr>
          <a:xfrm>
            <a:off x="2386846" y="3809999"/>
            <a:ext cx="5981701" cy="2844801"/>
          </a:xfrm>
          <a:prstGeom prst="rect">
            <a:avLst/>
          </a:prstGeom>
          <a:solidFill>
            <a:srgbClr val="FFFFFF"/>
          </a:solidFill>
          <a:ln w="12700">
            <a:round/>
          </a:ln>
        </p:spPr>
        <p:txBody>
          <a:bodyPr lIns="0" tIns="0" rIns="0" bIns="0"/>
          <a:lstStyle/>
          <a:p>
            <a:pPr marL="7224" marR="7224" lvl="0">
              <a:lnSpc>
                <a:spcPct val="120000"/>
              </a:lnSpc>
              <a:defRPr sz="2200">
                <a:solidFill>
                  <a:srgbClr val="005493"/>
                </a:solidFill>
                <a:uFill>
                  <a:solidFill>
                    <a:srgbClr val="0048AA"/>
                  </a:solidFill>
                </a:uFill>
              </a:defRPr>
            </a:pPr>
            <a:endParaRPr/>
          </a:p>
        </p:txBody>
      </p:sp>
      <p:pic>
        <p:nvPicPr>
          <p:cNvPr id="523" name="droppedImage.pdf"/>
          <p:cNvPicPr/>
          <p:nvPr/>
        </p:nvPicPr>
        <p:blipFill>
          <a:blip r:embed="rId3"/>
          <a:srcRect t="56074" r="268" b="13002"/>
          <a:stretch>
            <a:fillRect/>
          </a:stretch>
        </p:blipFill>
        <p:spPr>
          <a:xfrm>
            <a:off x="2785678" y="5313795"/>
            <a:ext cx="5253422" cy="1092201"/>
          </a:xfrm>
          <a:prstGeom prst="rect">
            <a:avLst/>
          </a:prstGeom>
          <a:ln w="12700">
            <a:round/>
          </a:ln>
        </p:spPr>
      </p:pic>
      <p:pic>
        <p:nvPicPr>
          <p:cNvPr id="524" name="6a013480670535970c013480671308970c-800wi.jpg"/>
          <p:cNvPicPr/>
          <p:nvPr/>
        </p:nvPicPr>
        <p:blipFill>
          <a:blip r:embed="rId4"/>
          <a:stretch>
            <a:fillRect/>
          </a:stretch>
        </p:blipFill>
        <p:spPr>
          <a:xfrm>
            <a:off x="9817100" y="4114800"/>
            <a:ext cx="1955800" cy="1955800"/>
          </a:xfrm>
          <a:prstGeom prst="rect">
            <a:avLst/>
          </a:prstGeom>
          <a:ln w="12700">
            <a:round/>
          </a:ln>
        </p:spPr>
      </p:pic>
      <p:pic>
        <p:nvPicPr>
          <p:cNvPr id="525" name="droppedImage.pdf"/>
          <p:cNvPicPr/>
          <p:nvPr/>
        </p:nvPicPr>
        <p:blipFill>
          <a:blip r:embed="rId3"/>
          <a:srcRect r="268" b="70680"/>
          <a:stretch>
            <a:fillRect/>
          </a:stretch>
        </p:blipFill>
        <p:spPr>
          <a:xfrm>
            <a:off x="2785678" y="4196840"/>
            <a:ext cx="5253422" cy="1035560"/>
          </a:xfrm>
          <a:prstGeom prst="rect">
            <a:avLst/>
          </a:prstGeom>
          <a:ln w="12700">
            <a:round/>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19">
                                            <p:txEl>
                                              <p:pRg st="4" end="4"/>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52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1" nodeType="clickEffect">
                                  <p:stCondLst>
                                    <p:cond delay="0"/>
                                  </p:stCondLst>
                                  <p:iterate>
                                    <p:tmAbs val="0"/>
                                  </p:iterate>
                                  <p:childTnLst>
                                    <p:set>
                                      <p:cBhvr>
                                        <p:cTn id="13" fill="hold"/>
                                        <p:tgtEl>
                                          <p:spTgt spid="519">
                                            <p:txEl>
                                              <p:pRg st="5" end="5"/>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1" nodeType="clickEffect">
                                  <p:stCondLst>
                                    <p:cond delay="0"/>
                                  </p:stCondLst>
                                  <p:iterate>
                                    <p:tmAbs val="0"/>
                                  </p:iterate>
                                  <p:childTnLst>
                                    <p:set>
                                      <p:cBhvr>
                                        <p:cTn id="17" fill="hold"/>
                                        <p:tgtEl>
                                          <p:spTgt spid="5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9" grpId="1" build="p" bldLvl="5" animBg="1" advAuto="0"/>
      <p:bldP spid="524" grpId="2" animBg="1" advAuto="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Shape 529"/>
          <p:cNvSpPr>
            <a:spLocks noGrp="1"/>
          </p:cNvSpPr>
          <p:nvPr>
            <p:ph type="body" idx="1"/>
          </p:nvPr>
        </p:nvSpPr>
        <p:spPr>
          <a:prstGeom prst="rect">
            <a:avLst/>
          </a:prstGeom>
        </p:spPr>
        <p:txBody>
          <a:bodyPr/>
          <a:lstStyle/>
          <a:p>
            <a:pPr lvl="1">
              <a:defRPr sz="1800">
                <a:uFillTx/>
              </a:defRPr>
            </a:pPr>
            <a:r>
              <a:rPr sz="2400">
                <a:uFill>
                  <a:solidFill/>
                </a:uFill>
              </a:rPr>
              <a:t>Let </a:t>
            </a:r>
            <a:r>
              <a:rPr sz="2000">
                <a:uFill>
                  <a:solidFill/>
                </a:uFill>
                <a:latin typeface="Lucida Sans Typewriter Regular"/>
                <a:ea typeface="Lucida Sans Typewriter Regular"/>
                <a:cs typeface="Lucida Sans Typewriter Regular"/>
                <a:sym typeface="Lucida Sans Typewriter Regular"/>
              </a:rPr>
              <a:t>v</a:t>
            </a:r>
            <a:r>
              <a:rPr sz="2400">
                <a:uFill>
                  <a:solidFill/>
                </a:uFill>
              </a:rPr>
              <a:t> be partitioning item </a:t>
            </a:r>
            <a:r>
              <a:rPr sz="2000">
                <a:uFill>
                  <a:solidFill/>
                </a:uFill>
                <a:latin typeface="Lucida Sans Typewriter Regular"/>
                <a:ea typeface="Lucida Sans Typewriter Regular"/>
                <a:cs typeface="Lucida Sans Typewriter Regular"/>
                <a:sym typeface="Lucida Sans Typewriter Regular"/>
              </a:rPr>
              <a:t>a[lo]</a:t>
            </a:r>
            <a:r>
              <a:rPr sz="2400">
                <a:uFill>
                  <a:solidFill/>
                </a:uFill>
              </a:rPr>
              <a:t>.</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i</a:t>
            </a:r>
            <a:r>
              <a:rPr sz="2400">
                <a:uFill>
                  <a:solidFill/>
                </a:uFill>
              </a:rPr>
              <a:t> from left to right.</a:t>
            </a:r>
          </a:p>
          <a:p>
            <a:pPr marL="941916" lvl="2" indent="-306916">
              <a:defRPr sz="1800">
                <a:uFillTx/>
              </a:defRPr>
            </a:pPr>
            <a:r>
              <a:rPr sz="2000">
                <a:uFill>
                  <a:solidFill/>
                </a:uFill>
                <a:latin typeface="Lucida Sans Typewriter Regular"/>
                <a:ea typeface="Lucida Sans Typewriter Regular"/>
                <a:cs typeface="Lucida Sans Typewriter Regular"/>
                <a:sym typeface="Lucida Sans Typewriter Regular"/>
              </a:rPr>
              <a:t>(a[i]  &lt; v)</a:t>
            </a:r>
            <a:r>
              <a:rPr sz="2400">
                <a:uFill>
                  <a:solidFill/>
                </a:uFill>
              </a:rPr>
              <a:t>:  exchange </a:t>
            </a:r>
            <a:r>
              <a:rPr sz="2000">
                <a:uFill>
                  <a:solidFill/>
                </a:uFill>
                <a:latin typeface="Lucida Sans Typewriter Regular"/>
                <a:ea typeface="Lucida Sans Typewriter Regular"/>
                <a:cs typeface="Lucida Sans Typewriter Regular"/>
                <a:sym typeface="Lucida Sans Typewriter Regular"/>
              </a:rPr>
              <a:t>a[lt]</a:t>
            </a:r>
            <a:r>
              <a:rPr sz="2400">
                <a:uFill>
                  <a:solidFill/>
                </a:uFill>
              </a:rPr>
              <a:t> with </a:t>
            </a:r>
            <a:r>
              <a:rPr sz="2000">
                <a:uFill>
                  <a:solidFill/>
                </a:uFill>
                <a:latin typeface="Lucida Sans Typewriter Regular"/>
                <a:ea typeface="Lucida Sans Typewriter Regular"/>
                <a:cs typeface="Lucida Sans Typewriter Regular"/>
                <a:sym typeface="Lucida Sans Typewriter Regular"/>
              </a:rPr>
              <a:t>a[i]</a:t>
            </a:r>
            <a:r>
              <a:rPr sz="2400">
                <a:uFill>
                  <a:solidFill/>
                </a:uFill>
              </a:rPr>
              <a:t>; increment both </a:t>
            </a:r>
            <a:r>
              <a:rPr sz="2000">
                <a:uFill>
                  <a:solidFill/>
                </a:uFill>
                <a:latin typeface="Lucida Sans Typewriter Regular"/>
                <a:ea typeface="Lucida Sans Typewriter Regular"/>
                <a:cs typeface="Lucida Sans Typewriter Regular"/>
                <a:sym typeface="Lucida Sans Typewriter Regular"/>
              </a:rPr>
              <a:t>lt</a:t>
            </a:r>
            <a:r>
              <a:rPr sz="2400">
                <a:uFill>
                  <a:solidFill/>
                </a:uFill>
              </a:rPr>
              <a:t> and </a:t>
            </a:r>
            <a:r>
              <a:rPr sz="2000">
                <a:uFill>
                  <a:solidFill/>
                </a:uFill>
                <a:latin typeface="Lucida Sans Typewriter Regular"/>
                <a:ea typeface="Lucida Sans Typewriter Regular"/>
                <a:cs typeface="Lucida Sans Typewriter Regular"/>
                <a:sym typeface="Lucida Sans Typewriter Regular"/>
              </a:rPr>
              <a:t>i</a:t>
            </a:r>
            <a:endParaRPr sz="2400">
              <a:uFill>
                <a:solidFill/>
              </a:uFill>
            </a:endParaRPr>
          </a:p>
          <a:p>
            <a:pPr marL="941916" lvl="2" indent="-306916">
              <a:defRPr sz="1800">
                <a:uFillTx/>
              </a:defRPr>
            </a:pPr>
            <a:r>
              <a:rPr sz="2000">
                <a:uFill>
                  <a:solidFill/>
                </a:uFill>
                <a:latin typeface="Lucida Sans Typewriter Regular"/>
                <a:ea typeface="Lucida Sans Typewriter Regular"/>
                <a:cs typeface="Lucida Sans Typewriter Regular"/>
                <a:sym typeface="Lucida Sans Typewriter Regular"/>
              </a:rPr>
              <a:t>(a[i]  &gt; v)</a:t>
            </a:r>
            <a:r>
              <a:rPr sz="2400">
                <a:uFill>
                  <a:solidFill/>
                </a:uFill>
              </a:rPr>
              <a:t>:  exchange </a:t>
            </a:r>
            <a:r>
              <a:rPr sz="2000">
                <a:uFill>
                  <a:solidFill/>
                </a:uFill>
                <a:latin typeface="Lucida Sans Typewriter Regular"/>
                <a:ea typeface="Lucida Sans Typewriter Regular"/>
                <a:cs typeface="Lucida Sans Typewriter Regular"/>
                <a:sym typeface="Lucida Sans Typewriter Regular"/>
              </a:rPr>
              <a:t>a[gt]</a:t>
            </a:r>
            <a:r>
              <a:rPr sz="2400">
                <a:uFill>
                  <a:solidFill/>
                </a:uFill>
              </a:rPr>
              <a:t> with </a:t>
            </a:r>
            <a:r>
              <a:rPr sz="2000">
                <a:uFill>
                  <a:solidFill/>
                </a:uFill>
                <a:latin typeface="Lucida Sans Typewriter Regular"/>
                <a:ea typeface="Lucida Sans Typewriter Regular"/>
                <a:cs typeface="Lucida Sans Typewriter Regular"/>
                <a:sym typeface="Lucida Sans Typewriter Regular"/>
              </a:rPr>
              <a:t>a[i]</a:t>
            </a:r>
            <a:r>
              <a:rPr sz="2400">
                <a:uFill>
                  <a:solidFill/>
                </a:uFill>
              </a:rPr>
              <a:t>; decrement </a:t>
            </a:r>
            <a:r>
              <a:rPr sz="2000">
                <a:uFill>
                  <a:solidFill/>
                </a:uFill>
                <a:latin typeface="Lucida Sans Typewriter Regular"/>
                <a:ea typeface="Lucida Sans Typewriter Regular"/>
                <a:cs typeface="Lucida Sans Typewriter Regular"/>
                <a:sym typeface="Lucida Sans Typewriter Regular"/>
              </a:rPr>
              <a:t>gt</a:t>
            </a:r>
            <a:endParaRPr sz="2400">
              <a:uFill>
                <a:solidFill/>
              </a:uFill>
            </a:endParaRPr>
          </a:p>
          <a:p>
            <a:pPr marL="941916" lvl="2" indent="-306916">
              <a:defRPr sz="1800">
                <a:uFillTx/>
              </a:defRPr>
            </a:pPr>
            <a:r>
              <a:rPr sz="2000">
                <a:uFill>
                  <a:solidFill/>
                </a:uFill>
                <a:latin typeface="Lucida Sans Typewriter Regular"/>
                <a:ea typeface="Lucida Sans Typewriter Regular"/>
                <a:cs typeface="Lucida Sans Typewriter Regular"/>
                <a:sym typeface="Lucida Sans Typewriter Regular"/>
              </a:rPr>
              <a:t>(a[i] == v)</a:t>
            </a:r>
            <a:r>
              <a:rPr sz="2400">
                <a:uFill>
                  <a:solidFill/>
                </a:uFill>
              </a:rPr>
              <a:t>:  increment </a:t>
            </a:r>
            <a:r>
              <a:rPr sz="2000">
                <a:uFill>
                  <a:solidFill/>
                </a:uFill>
                <a:latin typeface="Lucida Sans Typewriter Regular"/>
                <a:ea typeface="Lucida Sans Typewriter Regular"/>
                <a:cs typeface="Lucida Sans Typewriter Regular"/>
                <a:sym typeface="Lucida Sans Typewriter Regular"/>
              </a:rPr>
              <a:t>i</a:t>
            </a:r>
          </a:p>
        </p:txBody>
      </p:sp>
      <p:sp>
        <p:nvSpPr>
          <p:cNvPr id="530" name="Shape 530"/>
          <p:cNvSpPr/>
          <p:nvPr/>
        </p:nvSpPr>
        <p:spPr>
          <a:xfrm>
            <a:off x="3937000" y="7937500"/>
            <a:ext cx="5118100" cy="1422400"/>
          </a:xfrm>
          <a:prstGeom prst="rect">
            <a:avLst/>
          </a:prstGeom>
          <a:solidFill>
            <a:srgbClr val="FFFFFF"/>
          </a:solidFill>
          <a:ln w="12700">
            <a:round/>
          </a:ln>
        </p:spPr>
        <p:txBody>
          <a:bodyPr lIns="0" tIns="0" rIns="0" bIns="0"/>
          <a:lstStyle/>
          <a:p>
            <a:pPr marL="7224" marR="7224" lvl="0">
              <a:lnSpc>
                <a:spcPct val="120000"/>
              </a:lnSpc>
              <a:defRPr sz="2200">
                <a:solidFill>
                  <a:srgbClr val="005493"/>
                </a:solidFill>
                <a:uFill>
                  <a:solidFill>
                    <a:srgbClr val="0048AA"/>
                  </a:solidFill>
                </a:uFill>
              </a:defRPr>
            </a:pPr>
            <a:endParaRPr/>
          </a:p>
        </p:txBody>
      </p:sp>
      <p:sp>
        <p:nvSpPr>
          <p:cNvPr id="531" name="Shape 531"/>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69</a:t>
            </a:fld>
            <a:endParaRPr sz="1200">
              <a:uFill>
                <a:solidFill/>
              </a:uFill>
            </a:endParaRPr>
          </a:p>
        </p:txBody>
      </p:sp>
      <p:sp>
        <p:nvSpPr>
          <p:cNvPr id="532" name="Shape 532"/>
          <p:cNvSpPr>
            <a:spLocks noGrp="1"/>
          </p:cNvSpPr>
          <p:nvPr>
            <p:ph type="title"/>
          </p:nvPr>
        </p:nvSpPr>
        <p:spPr>
          <a:prstGeom prst="rect">
            <a:avLst/>
          </a:prstGeom>
        </p:spPr>
        <p:txBody>
          <a:bodyPr/>
          <a:lstStyle>
            <a:lvl1pPr>
              <a:lnSpc>
                <a:spcPts val="5900"/>
              </a:lnSpc>
              <a:defRPr>
                <a:uFill>
                  <a:solidFill>
                    <a:srgbClr val="0048AA"/>
                  </a:solidFill>
                </a:uFill>
              </a:defRPr>
            </a:lvl1pPr>
          </a:lstStyle>
          <a:p>
            <a:pPr lvl="0">
              <a:defRPr sz="1800">
                <a:uFillTx/>
              </a:defRPr>
            </a:pPr>
            <a:r>
              <a:rPr sz="2800">
                <a:uFill>
                  <a:solidFill>
                    <a:srgbClr val="0048AA"/>
                  </a:solidFill>
                </a:uFill>
              </a:rPr>
              <a:t>Dijkstra 3-way partitioning demo</a:t>
            </a:r>
          </a:p>
        </p:txBody>
      </p:sp>
      <p:sp>
        <p:nvSpPr>
          <p:cNvPr id="533" name="Shape 533"/>
          <p:cNvSpPr/>
          <p:nvPr/>
        </p:nvSpPr>
        <p:spPr>
          <a:xfrm>
            <a:off x="1422400" y="6883400"/>
            <a:ext cx="356557"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lo</a:t>
            </a:r>
          </a:p>
        </p:txBody>
      </p:sp>
      <p:sp>
        <p:nvSpPr>
          <p:cNvPr id="534" name="Shape 534"/>
          <p:cNvSpPr/>
          <p:nvPr/>
        </p:nvSpPr>
        <p:spPr>
          <a:xfrm>
            <a:off x="1625600" y="65786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aphicFrame>
        <p:nvGraphicFramePr>
          <p:cNvPr id="535" name="Table 535"/>
          <p:cNvGraphicFramePr/>
          <p:nvPr/>
        </p:nvGraphicFramePr>
        <p:xfrm>
          <a:off x="1270001" y="5778500"/>
          <a:ext cx="10464790" cy="685800"/>
        </p:xfrm>
        <a:graphic>
          <a:graphicData uri="http://schemas.openxmlformats.org/drawingml/2006/table">
            <a:tbl>
              <a:tblPr>
                <a:tableStyleId>{8F44A2F1-9E1F-4B54-A3A2-5F16C0AD49E2}</a:tableStyleId>
              </a:tblPr>
              <a:tblGrid>
                <a:gridCol w="747485">
                  <a:extLst>
                    <a:ext uri="{9D8B030D-6E8A-4147-A177-3AD203B41FA5}">
                      <a16:colId xmlns:a16="http://schemas.microsoft.com/office/drawing/2014/main" val="20000"/>
                    </a:ext>
                  </a:extLst>
                </a:gridCol>
                <a:gridCol w="747485">
                  <a:extLst>
                    <a:ext uri="{9D8B030D-6E8A-4147-A177-3AD203B41FA5}">
                      <a16:colId xmlns:a16="http://schemas.microsoft.com/office/drawing/2014/main" val="20001"/>
                    </a:ext>
                  </a:extLst>
                </a:gridCol>
                <a:gridCol w="747485">
                  <a:extLst>
                    <a:ext uri="{9D8B030D-6E8A-4147-A177-3AD203B41FA5}">
                      <a16:colId xmlns:a16="http://schemas.microsoft.com/office/drawing/2014/main" val="20002"/>
                    </a:ext>
                  </a:extLst>
                </a:gridCol>
                <a:gridCol w="747485">
                  <a:extLst>
                    <a:ext uri="{9D8B030D-6E8A-4147-A177-3AD203B41FA5}">
                      <a16:colId xmlns:a16="http://schemas.microsoft.com/office/drawing/2014/main" val="20003"/>
                    </a:ext>
                  </a:extLst>
                </a:gridCol>
                <a:gridCol w="747485">
                  <a:extLst>
                    <a:ext uri="{9D8B030D-6E8A-4147-A177-3AD203B41FA5}">
                      <a16:colId xmlns:a16="http://schemas.microsoft.com/office/drawing/2014/main" val="20004"/>
                    </a:ext>
                  </a:extLst>
                </a:gridCol>
                <a:gridCol w="747485">
                  <a:extLst>
                    <a:ext uri="{9D8B030D-6E8A-4147-A177-3AD203B41FA5}">
                      <a16:colId xmlns:a16="http://schemas.microsoft.com/office/drawing/2014/main" val="20005"/>
                    </a:ext>
                  </a:extLst>
                </a:gridCol>
                <a:gridCol w="747485">
                  <a:extLst>
                    <a:ext uri="{9D8B030D-6E8A-4147-A177-3AD203B41FA5}">
                      <a16:colId xmlns:a16="http://schemas.microsoft.com/office/drawing/2014/main" val="20006"/>
                    </a:ext>
                  </a:extLst>
                </a:gridCol>
                <a:gridCol w="747485">
                  <a:extLst>
                    <a:ext uri="{9D8B030D-6E8A-4147-A177-3AD203B41FA5}">
                      <a16:colId xmlns:a16="http://schemas.microsoft.com/office/drawing/2014/main" val="20007"/>
                    </a:ext>
                  </a:extLst>
                </a:gridCol>
                <a:gridCol w="747485">
                  <a:extLst>
                    <a:ext uri="{9D8B030D-6E8A-4147-A177-3AD203B41FA5}">
                      <a16:colId xmlns:a16="http://schemas.microsoft.com/office/drawing/2014/main" val="20008"/>
                    </a:ext>
                  </a:extLst>
                </a:gridCol>
                <a:gridCol w="747485">
                  <a:extLst>
                    <a:ext uri="{9D8B030D-6E8A-4147-A177-3AD203B41FA5}">
                      <a16:colId xmlns:a16="http://schemas.microsoft.com/office/drawing/2014/main" val="20009"/>
                    </a:ext>
                  </a:extLst>
                </a:gridCol>
                <a:gridCol w="747485">
                  <a:extLst>
                    <a:ext uri="{9D8B030D-6E8A-4147-A177-3AD203B41FA5}">
                      <a16:colId xmlns:a16="http://schemas.microsoft.com/office/drawing/2014/main" val="20010"/>
                    </a:ext>
                  </a:extLst>
                </a:gridCol>
                <a:gridCol w="747485">
                  <a:extLst>
                    <a:ext uri="{9D8B030D-6E8A-4147-A177-3AD203B41FA5}">
                      <a16:colId xmlns:a16="http://schemas.microsoft.com/office/drawing/2014/main" val="20011"/>
                    </a:ext>
                  </a:extLst>
                </a:gridCol>
                <a:gridCol w="747485">
                  <a:extLst>
                    <a:ext uri="{9D8B030D-6E8A-4147-A177-3AD203B41FA5}">
                      <a16:colId xmlns:a16="http://schemas.microsoft.com/office/drawing/2014/main" val="20012"/>
                    </a:ext>
                  </a:extLst>
                </a:gridCol>
                <a:gridCol w="747485">
                  <a:extLst>
                    <a:ext uri="{9D8B030D-6E8A-4147-A177-3AD203B41FA5}">
                      <a16:colId xmlns:a16="http://schemas.microsoft.com/office/drawing/2014/main" val="20013"/>
                    </a:ext>
                  </a:extLst>
                </a:gridCol>
              </a:tblGrid>
              <a:tr h="685800">
                <a:tc>
                  <a:txBody>
                    <a:bodyPr/>
                    <a:lstStyle/>
                    <a:p>
                      <a:pPr marL="58702" marR="58702" lvl="0" defTabSz="1295400">
                        <a:lnSpc>
                          <a:spcPct val="130000"/>
                        </a:lnSpc>
                        <a:defRPr sz="1800">
                          <a:uFillTx/>
                        </a:defRPr>
                      </a:pPr>
                      <a:r>
                        <a:rPr sz="2000">
                          <a:solidFill>
                            <a:srgbClr val="FFFFFF"/>
                          </a:solidFill>
                          <a:uFill>
                            <a:solidFill/>
                          </a:uFill>
                        </a:rPr>
                        <a:t>P</a:t>
                      </a:r>
                    </a:p>
                  </a:txBody>
                  <a:tcPr marL="50800" marR="50800" marT="50800" marB="50800" anchor="ctr" horzOverflow="overflow">
                    <a:lnL w="28575">
                      <a:miter lim="400000"/>
                    </a:lnL>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B</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X</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W</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V</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D</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C</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Y</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Z</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sp>
        <p:nvSpPr>
          <p:cNvPr id="536" name="Shape 536"/>
          <p:cNvSpPr/>
          <p:nvPr/>
        </p:nvSpPr>
        <p:spPr>
          <a:xfrm>
            <a:off x="11201400" y="6883400"/>
            <a:ext cx="357847"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hi</a:t>
            </a:r>
          </a:p>
        </p:txBody>
      </p:sp>
      <p:sp>
        <p:nvSpPr>
          <p:cNvPr id="537" name="Shape 537"/>
          <p:cNvSpPr/>
          <p:nvPr/>
        </p:nvSpPr>
        <p:spPr>
          <a:xfrm>
            <a:off x="11391900" y="65786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538" name="Shape 538"/>
          <p:cNvSpPr/>
          <p:nvPr/>
        </p:nvSpPr>
        <p:spPr>
          <a:xfrm>
            <a:off x="1384300" y="4927600"/>
            <a:ext cx="307742"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lt</a:t>
            </a:r>
          </a:p>
        </p:txBody>
      </p:sp>
      <p:sp>
        <p:nvSpPr>
          <p:cNvPr id="539" name="Shape 539"/>
          <p:cNvSpPr/>
          <p:nvPr/>
        </p:nvSpPr>
        <p:spPr>
          <a:xfrm>
            <a:off x="1549400" y="5334000"/>
            <a:ext cx="0" cy="254000"/>
          </a:xfrm>
          <a:prstGeom prst="line">
            <a:avLst/>
          </a:prstGeom>
          <a:ln w="25400">
            <a:solidFill>
              <a:srgbClr val="8D3124"/>
            </a:solidFill>
            <a:round/>
            <a:tailEnd type="stealth"/>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540" name="Shape 540"/>
          <p:cNvSpPr/>
          <p:nvPr/>
        </p:nvSpPr>
        <p:spPr>
          <a:xfrm>
            <a:off x="11188700" y="4927600"/>
            <a:ext cx="375707"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gt</a:t>
            </a:r>
          </a:p>
        </p:txBody>
      </p:sp>
      <p:sp>
        <p:nvSpPr>
          <p:cNvPr id="541" name="Shape 541"/>
          <p:cNvSpPr/>
          <p:nvPr/>
        </p:nvSpPr>
        <p:spPr>
          <a:xfrm>
            <a:off x="11391900" y="5334000"/>
            <a:ext cx="0" cy="254000"/>
          </a:xfrm>
          <a:prstGeom prst="line">
            <a:avLst/>
          </a:prstGeom>
          <a:ln w="25400">
            <a:solidFill>
              <a:srgbClr val="8D3124"/>
            </a:solidFill>
            <a:round/>
            <a:tailEnd type="stealth"/>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pic>
        <p:nvPicPr>
          <p:cNvPr id="542" name="droppedImage.pdf"/>
          <p:cNvPicPr/>
          <p:nvPr/>
        </p:nvPicPr>
        <p:blipFill>
          <a:blip r:embed="rId3"/>
          <a:srcRect l="14141" t="27272" r="31" b="44363"/>
          <a:stretch>
            <a:fillRect/>
          </a:stretch>
        </p:blipFill>
        <p:spPr>
          <a:xfrm>
            <a:off x="4279900" y="8216900"/>
            <a:ext cx="4470400" cy="990600"/>
          </a:xfrm>
          <a:prstGeom prst="rect">
            <a:avLst/>
          </a:prstGeom>
          <a:ln w="12700">
            <a:round/>
          </a:ln>
        </p:spPr>
      </p:pic>
      <p:sp>
        <p:nvSpPr>
          <p:cNvPr id="543" name="Shape 543"/>
          <p:cNvSpPr/>
          <p:nvPr/>
        </p:nvSpPr>
        <p:spPr>
          <a:xfrm>
            <a:off x="1651000" y="4927600"/>
            <a:ext cx="231740"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i</a:t>
            </a:r>
          </a:p>
        </p:txBody>
      </p:sp>
      <p:sp>
        <p:nvSpPr>
          <p:cNvPr id="544" name="Shape 544"/>
          <p:cNvSpPr/>
          <p:nvPr/>
        </p:nvSpPr>
        <p:spPr>
          <a:xfrm>
            <a:off x="1778000" y="5334000"/>
            <a:ext cx="0" cy="254000"/>
          </a:xfrm>
          <a:prstGeom prst="line">
            <a:avLst/>
          </a:prstGeom>
          <a:ln w="25400">
            <a:solidFill>
              <a:srgbClr val="8D3124"/>
            </a:solidFill>
            <a:round/>
            <a:tailEnd type="stealth"/>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545" name="Shape 545"/>
          <p:cNvSpPr/>
          <p:nvPr/>
        </p:nvSpPr>
        <p:spPr>
          <a:xfrm>
            <a:off x="3898900" y="7556500"/>
            <a:ext cx="1106254"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b="1">
                <a:solidFill>
                  <a:srgbClr val="000000"/>
                </a:solidFill>
                <a:uFill>
                  <a:solidFill>
                    <a:srgbClr val="000000"/>
                  </a:solidFill>
                </a:uFill>
                <a:latin typeface="Lucida Grande"/>
                <a:ea typeface="Lucida Grande"/>
                <a:cs typeface="Lucida Grande"/>
                <a:sym typeface="Lucida Grande"/>
              </a:defRPr>
            </a:lvl1pPr>
          </a:lstStyle>
          <a:p>
            <a:pPr lvl="0">
              <a:defRPr sz="1800" b="0">
                <a:uFillTx/>
              </a:defRPr>
            </a:pPr>
            <a:r>
              <a:rPr sz="1600" b="1">
                <a:uFill>
                  <a:solidFill/>
                </a:uFill>
              </a:rPr>
              <a:t>invariant</a:t>
            </a:r>
          </a:p>
        </p:txBody>
      </p:sp>
      <p:pic>
        <p:nvPicPr>
          <p:cNvPr id="546" name="button.pdf"/>
          <p:cNvPicPr/>
          <p:nvPr/>
        </p:nvPicPr>
        <p:blipFill>
          <a:blip r:embed="rId4"/>
          <a:stretch>
            <a:fillRect/>
          </a:stretch>
        </p:blipFill>
        <p:spPr>
          <a:xfrm>
            <a:off x="1117600" y="8191500"/>
            <a:ext cx="876300" cy="876300"/>
          </a:xfrm>
          <a:prstGeom prst="rect">
            <a:avLst/>
          </a:prstGeom>
          <a:ln w="12700">
            <a:round/>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Shape 117"/>
          <p:cNvSpPr>
            <a:spLocks noGrp="1"/>
          </p:cNvSpPr>
          <p:nvPr>
            <p:ph type="body" idx="1"/>
          </p:nvPr>
        </p:nvSpPr>
        <p:spPr>
          <a:prstGeom prst="rect">
            <a:avLst/>
          </a:prstGeom>
        </p:spPr>
        <p:txBody>
          <a:bodyPr/>
          <a:lstStyle/>
          <a:p>
            <a:pPr lvl="1">
              <a:defRPr sz="1800">
                <a:uFillTx/>
              </a:defRPr>
            </a:pPr>
            <a:r>
              <a:rPr sz="2400">
                <a:uFill>
                  <a:solidFill/>
                </a:uFill>
              </a:rPr>
              <a:t>Invented quicksort to translate Russian into English.</a:t>
            </a:r>
          </a:p>
          <a:p>
            <a:pPr lvl="1">
              <a:buClr>
                <a:srgbClr val="F2F6F9"/>
              </a:buClr>
              <a:defRPr sz="1800">
                <a:uFillTx/>
              </a:defRPr>
            </a:pPr>
            <a:r>
              <a:rPr sz="2400">
                <a:solidFill>
                  <a:srgbClr val="606060"/>
                </a:solidFill>
                <a:uFill>
                  <a:solidFill>
                    <a:srgbClr val="606060"/>
                  </a:solidFill>
                </a:uFill>
              </a:rPr>
              <a:t>[ but couldn't explain his algorithm or implement it! ]</a:t>
            </a:r>
            <a:endParaRPr sz="2400">
              <a:uFill>
                <a:solidFill/>
              </a:uFill>
            </a:endParaRPr>
          </a:p>
          <a:p>
            <a:pPr lvl="1">
              <a:defRPr sz="1800">
                <a:uFillTx/>
              </a:defRPr>
            </a:pPr>
            <a:r>
              <a:rPr sz="2400">
                <a:uFill>
                  <a:solidFill/>
                </a:uFill>
              </a:rPr>
              <a:t>Learned Algol 60 (and recursion).</a:t>
            </a:r>
          </a:p>
          <a:p>
            <a:pPr lvl="1">
              <a:defRPr sz="1800">
                <a:uFillTx/>
              </a:defRPr>
            </a:pPr>
            <a:r>
              <a:rPr sz="2400">
                <a:uFill>
                  <a:solidFill/>
                </a:uFill>
              </a:rPr>
              <a:t>Implemented quicksort.</a:t>
            </a:r>
          </a:p>
        </p:txBody>
      </p:sp>
      <p:sp>
        <p:nvSpPr>
          <p:cNvPr id="118" name="Shape 118"/>
          <p:cNvSpPr/>
          <p:nvPr/>
        </p:nvSpPr>
        <p:spPr>
          <a:xfrm>
            <a:off x="812800" y="3810000"/>
            <a:ext cx="9563652" cy="2324100"/>
          </a:xfrm>
          <a:prstGeom prst="rect">
            <a:avLst/>
          </a:prstGeom>
          <a:solidFill>
            <a:srgbClr val="FFFFFF"/>
          </a:solidFill>
          <a:ln w="12700">
            <a:round/>
          </a:ln>
          <a:extLst>
            <a:ext uri="{C572A759-6A51-4108-AA02-DFA0A04FC94B}">
              <ma14:wrappingTextBoxFlag xmlns:ma14="http://schemas.microsoft.com/office/mac/drawingml/2011/main" xmlns="" val="1"/>
            </a:ext>
          </a:extLst>
        </p:spPr>
        <p:txBody>
          <a:bodyPr lIns="0" tIns="0" rIns="0" bIns="0"/>
          <a:lstStyle/>
          <a:p>
            <a:pPr marL="7224" marR="7224" lvl="0">
              <a:lnSpc>
                <a:spcPct val="130000"/>
              </a:lnSpc>
              <a:defRPr sz="1800">
                <a:solidFill>
                  <a:srgbClr val="000000"/>
                </a:solidFill>
                <a:uFillTx/>
              </a:defRPr>
            </a:pPr>
            <a:r>
              <a:rPr sz="2400" i="1" dirty="0">
                <a:uFill>
                  <a:solidFill/>
                </a:uFill>
                <a:latin typeface="Times Roman"/>
                <a:ea typeface="Times Roman"/>
                <a:cs typeface="Times Roman"/>
                <a:sym typeface="Times Roman"/>
              </a:rPr>
              <a:t>“ There are two ways of constructing a software design: One way is</a:t>
            </a:r>
          </a:p>
          <a:p>
            <a:pPr marL="7224" marR="7224" lvl="0">
              <a:lnSpc>
                <a:spcPct val="130000"/>
              </a:lnSpc>
              <a:defRPr sz="1800">
                <a:solidFill>
                  <a:srgbClr val="000000"/>
                </a:solidFill>
                <a:uFillTx/>
              </a:defRPr>
            </a:pPr>
            <a:r>
              <a:rPr sz="2400" i="1" dirty="0">
                <a:uFill>
                  <a:solidFill/>
                </a:uFill>
                <a:latin typeface="Times Roman"/>
                <a:ea typeface="Times Roman"/>
                <a:cs typeface="Times Roman"/>
                <a:sym typeface="Times Roman"/>
              </a:rPr>
              <a:t>    to make it so simple that there are obviously no deficiencies, and</a:t>
            </a:r>
          </a:p>
          <a:p>
            <a:pPr marL="7224" marR="7224" lvl="0">
              <a:lnSpc>
                <a:spcPct val="130000"/>
              </a:lnSpc>
              <a:defRPr sz="1800">
                <a:solidFill>
                  <a:srgbClr val="000000"/>
                </a:solidFill>
                <a:uFillTx/>
              </a:defRPr>
            </a:pPr>
            <a:r>
              <a:rPr sz="2400" i="1" dirty="0">
                <a:uFill>
                  <a:solidFill/>
                </a:uFill>
                <a:latin typeface="Times Roman"/>
                <a:ea typeface="Times Roman"/>
                <a:cs typeface="Times Roman"/>
                <a:sym typeface="Times Roman"/>
              </a:rPr>
              <a:t>   the other way is to make it so complicated that there are no obvious</a:t>
            </a:r>
          </a:p>
          <a:p>
            <a:pPr marL="7224" marR="7224" lvl="0">
              <a:lnSpc>
                <a:spcPct val="130000"/>
              </a:lnSpc>
              <a:defRPr sz="1800">
                <a:solidFill>
                  <a:srgbClr val="000000"/>
                </a:solidFill>
                <a:uFillTx/>
              </a:defRPr>
            </a:pPr>
            <a:r>
              <a:rPr sz="2400" i="1" dirty="0">
                <a:uFill>
                  <a:solidFill/>
                </a:uFill>
                <a:latin typeface="Times Roman"/>
                <a:ea typeface="Times Roman"/>
                <a:cs typeface="Times Roman"/>
                <a:sym typeface="Times Roman"/>
              </a:rPr>
              <a:t>   deficiencies. The first method is far more difficult. ”</a:t>
            </a:r>
          </a:p>
        </p:txBody>
      </p:sp>
      <p:sp>
        <p:nvSpPr>
          <p:cNvPr id="119" name="Shape 119"/>
          <p:cNvSpPr>
            <a:spLocks noGrp="1"/>
          </p:cNvSpPr>
          <p:nvPr>
            <p:ph type="title"/>
          </p:nvPr>
        </p:nvSpPr>
        <p:spPr>
          <a:prstGeom prst="rect">
            <a:avLst/>
          </a:prstGeom>
        </p:spPr>
        <p:txBody>
          <a:bodyPr/>
          <a:lstStyle/>
          <a:p>
            <a:pPr lvl="0">
              <a:defRPr sz="1800">
                <a:uFillTx/>
              </a:defRPr>
            </a:pPr>
            <a:r>
              <a:rPr sz="2800">
                <a:uFill>
                  <a:solidFill/>
                </a:uFill>
              </a:rPr>
              <a:t>Tony Hoare</a:t>
            </a:r>
          </a:p>
        </p:txBody>
      </p:sp>
      <p:sp>
        <p:nvSpPr>
          <p:cNvPr id="120" name="Shape 120"/>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7</a:t>
            </a:fld>
            <a:endParaRPr sz="1200">
              <a:uFill>
                <a:solidFill/>
              </a:uFill>
            </a:endParaRPr>
          </a:p>
        </p:txBody>
      </p:sp>
      <p:sp>
        <p:nvSpPr>
          <p:cNvPr id="121" name="Shape 121"/>
          <p:cNvSpPr/>
          <p:nvPr/>
        </p:nvSpPr>
        <p:spPr>
          <a:xfrm>
            <a:off x="812800" y="6692900"/>
            <a:ext cx="9669670" cy="2400300"/>
          </a:xfrm>
          <a:prstGeom prst="rect">
            <a:avLst/>
          </a:prstGeom>
          <a:solidFill>
            <a:srgbClr val="FFFFFF"/>
          </a:solidFill>
          <a:ln w="12700">
            <a:round/>
          </a:ln>
          <a:extLst>
            <a:ext uri="{C572A759-6A51-4108-AA02-DFA0A04FC94B}">
              <ma14:wrappingTextBoxFlag xmlns:ma14="http://schemas.microsoft.com/office/mac/drawingml/2011/main" xmlns="" val="1"/>
            </a:ext>
          </a:extLst>
        </p:spPr>
        <p:txBody>
          <a:bodyPr lIns="0" tIns="0" rIns="0" bIns="0"/>
          <a:lstStyle/>
          <a:p>
            <a:pPr marL="7224" marR="7224" lvl="0">
              <a:lnSpc>
                <a:spcPct val="130000"/>
              </a:lnSpc>
              <a:defRPr sz="1800">
                <a:solidFill>
                  <a:srgbClr val="000000"/>
                </a:solidFill>
                <a:uFillTx/>
              </a:defRPr>
            </a:pPr>
            <a:r>
              <a:rPr sz="2400" i="1" dirty="0">
                <a:uFill>
                  <a:solidFill/>
                </a:uFill>
                <a:latin typeface="Times Roman"/>
                <a:ea typeface="Times Roman"/>
                <a:cs typeface="Times Roman"/>
                <a:sym typeface="Times Roman"/>
              </a:rPr>
              <a:t>“ I call it my billion-dollar mistake. It was the invention of the null</a:t>
            </a:r>
          </a:p>
          <a:p>
            <a:pPr marL="7224" marR="7224" lvl="0">
              <a:lnSpc>
                <a:spcPct val="130000"/>
              </a:lnSpc>
              <a:defRPr sz="1800">
                <a:solidFill>
                  <a:srgbClr val="000000"/>
                </a:solidFill>
                <a:uFillTx/>
              </a:defRPr>
            </a:pPr>
            <a:r>
              <a:rPr sz="2400" i="1" dirty="0">
                <a:uFill>
                  <a:solidFill/>
                </a:uFill>
                <a:latin typeface="Times Roman"/>
                <a:ea typeface="Times Roman"/>
                <a:cs typeface="Times Roman"/>
                <a:sym typeface="Times Roman"/>
              </a:rPr>
              <a:t>   reference in 1965…  This has led to innumerable errors,</a:t>
            </a:r>
          </a:p>
          <a:p>
            <a:pPr marL="7224" marR="7224" lvl="0">
              <a:lnSpc>
                <a:spcPct val="130000"/>
              </a:lnSpc>
              <a:defRPr sz="1800">
                <a:solidFill>
                  <a:srgbClr val="000000"/>
                </a:solidFill>
                <a:uFillTx/>
              </a:defRPr>
            </a:pPr>
            <a:r>
              <a:rPr sz="2400" i="1" dirty="0">
                <a:uFill>
                  <a:solidFill/>
                </a:uFill>
                <a:latin typeface="Times Roman"/>
                <a:ea typeface="Times Roman"/>
                <a:cs typeface="Times Roman"/>
                <a:sym typeface="Times Roman"/>
              </a:rPr>
              <a:t>   vulnerabilities, and system crashes, which have probably caused</a:t>
            </a:r>
          </a:p>
          <a:p>
            <a:pPr marL="7224" marR="7224" lvl="0">
              <a:lnSpc>
                <a:spcPct val="130000"/>
              </a:lnSpc>
              <a:defRPr sz="1800">
                <a:solidFill>
                  <a:srgbClr val="000000"/>
                </a:solidFill>
                <a:uFillTx/>
              </a:defRPr>
            </a:pPr>
            <a:r>
              <a:rPr sz="2400" i="1" dirty="0">
                <a:uFill>
                  <a:solidFill/>
                </a:uFill>
                <a:latin typeface="Times Roman"/>
                <a:ea typeface="Times Roman"/>
                <a:cs typeface="Times Roman"/>
                <a:sym typeface="Times Roman"/>
              </a:rPr>
              <a:t>   a billion dollars of pain and damage in the last forty years. ”</a:t>
            </a:r>
          </a:p>
        </p:txBody>
      </p:sp>
      <p:sp>
        <p:nvSpPr>
          <p:cNvPr id="122" name="Shape 122"/>
          <p:cNvSpPr/>
          <p:nvPr/>
        </p:nvSpPr>
        <p:spPr>
          <a:xfrm>
            <a:off x="10135165" y="3619500"/>
            <a:ext cx="2273301" cy="6350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lvl="0" algn="ctr">
              <a:lnSpc>
                <a:spcPct val="130000"/>
              </a:lnSpc>
              <a:spcBef>
                <a:spcPts val="1300"/>
              </a:spcBef>
              <a:defRPr sz="1800">
                <a:solidFill>
                  <a:srgbClr val="000000"/>
                </a:solidFill>
                <a:uFillTx/>
              </a:defRPr>
            </a:pPr>
            <a:r>
              <a:rPr sz="1600" b="1">
                <a:uFill>
                  <a:solidFill/>
                </a:uFill>
                <a:latin typeface="Lucida Grande"/>
                <a:ea typeface="Lucida Grande"/>
                <a:cs typeface="Lucida Grande"/>
                <a:sym typeface="Lucida Grande"/>
              </a:rPr>
              <a:t>Tony Hoare</a:t>
            </a:r>
            <a:br>
              <a:rPr sz="1600" b="1">
                <a:uFill>
                  <a:solidFill/>
                </a:uFill>
                <a:latin typeface="Lucida Grande"/>
                <a:ea typeface="Lucida Grande"/>
                <a:cs typeface="Lucida Grande"/>
                <a:sym typeface="Lucida Grande"/>
              </a:rPr>
            </a:br>
            <a:r>
              <a:rPr sz="1600" b="1">
                <a:uFill>
                  <a:solidFill/>
                </a:uFill>
                <a:latin typeface="Lucida Grande"/>
                <a:ea typeface="Lucida Grande"/>
                <a:cs typeface="Lucida Grande"/>
                <a:sym typeface="Lucida Grande"/>
              </a:rPr>
              <a:t>1980 Turing Award</a:t>
            </a:r>
          </a:p>
        </p:txBody>
      </p:sp>
      <p:pic>
        <p:nvPicPr>
          <p:cNvPr id="123" name="Screen Shot 2014-02-15 at 11.27.06 AM.png"/>
          <p:cNvPicPr/>
          <p:nvPr/>
        </p:nvPicPr>
        <p:blipFill>
          <a:blip r:embed="rId3"/>
          <a:stretch>
            <a:fillRect/>
          </a:stretch>
        </p:blipFill>
        <p:spPr>
          <a:xfrm>
            <a:off x="10587636" y="1192620"/>
            <a:ext cx="1591665" cy="2362201"/>
          </a:xfrm>
          <a:prstGeom prst="rect">
            <a:avLst/>
          </a:prstGeom>
          <a:ln w="12700">
            <a:round/>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1" animBg="1" advAuto="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 name="Shape 550"/>
          <p:cNvSpPr>
            <a:spLocks noGrp="1"/>
          </p:cNvSpPr>
          <p:nvPr>
            <p:ph type="body" idx="1"/>
          </p:nvPr>
        </p:nvSpPr>
        <p:spPr>
          <a:prstGeom prst="rect">
            <a:avLst/>
          </a:prstGeom>
        </p:spPr>
        <p:txBody>
          <a:bodyPr/>
          <a:lstStyle/>
          <a:p>
            <a:pPr lvl="1">
              <a:defRPr sz="1800">
                <a:uFillTx/>
              </a:defRPr>
            </a:pPr>
            <a:r>
              <a:rPr sz="2400">
                <a:uFill>
                  <a:solidFill/>
                </a:uFill>
              </a:rPr>
              <a:t>Let </a:t>
            </a:r>
            <a:r>
              <a:rPr sz="2000">
                <a:uFill>
                  <a:solidFill/>
                </a:uFill>
                <a:latin typeface="Lucida Sans Typewriter Regular"/>
                <a:ea typeface="Lucida Sans Typewriter Regular"/>
                <a:cs typeface="Lucida Sans Typewriter Regular"/>
                <a:sym typeface="Lucida Sans Typewriter Regular"/>
              </a:rPr>
              <a:t>v</a:t>
            </a:r>
            <a:r>
              <a:rPr sz="2400">
                <a:uFill>
                  <a:solidFill/>
                </a:uFill>
              </a:rPr>
              <a:t> be partitioning item </a:t>
            </a:r>
            <a:r>
              <a:rPr sz="2000">
                <a:uFill>
                  <a:solidFill/>
                </a:uFill>
                <a:latin typeface="Lucida Sans Typewriter Regular"/>
                <a:ea typeface="Lucida Sans Typewriter Regular"/>
                <a:cs typeface="Lucida Sans Typewriter Regular"/>
                <a:sym typeface="Lucida Sans Typewriter Regular"/>
              </a:rPr>
              <a:t>a[lo]</a:t>
            </a:r>
            <a:r>
              <a:rPr sz="2400">
                <a:uFill>
                  <a:solidFill/>
                </a:uFill>
              </a:rPr>
              <a:t>.</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i</a:t>
            </a:r>
            <a:r>
              <a:rPr sz="2400">
                <a:uFill>
                  <a:solidFill/>
                </a:uFill>
              </a:rPr>
              <a:t> from left to right.</a:t>
            </a:r>
          </a:p>
          <a:p>
            <a:pPr marL="941916" lvl="2" indent="-306916">
              <a:defRPr sz="1800">
                <a:uFillTx/>
              </a:defRPr>
            </a:pPr>
            <a:r>
              <a:rPr sz="2000">
                <a:uFill>
                  <a:solidFill/>
                </a:uFill>
                <a:latin typeface="Lucida Sans Typewriter Regular"/>
                <a:ea typeface="Lucida Sans Typewriter Regular"/>
                <a:cs typeface="Lucida Sans Typewriter Regular"/>
                <a:sym typeface="Lucida Sans Typewriter Regular"/>
              </a:rPr>
              <a:t>(a[i]  &lt; v)</a:t>
            </a:r>
            <a:r>
              <a:rPr sz="2400">
                <a:uFill>
                  <a:solidFill/>
                </a:uFill>
              </a:rPr>
              <a:t>:  exchange </a:t>
            </a:r>
            <a:r>
              <a:rPr sz="2000">
                <a:uFill>
                  <a:solidFill/>
                </a:uFill>
                <a:latin typeface="Lucida Sans Typewriter Regular"/>
                <a:ea typeface="Lucida Sans Typewriter Regular"/>
                <a:cs typeface="Lucida Sans Typewriter Regular"/>
                <a:sym typeface="Lucida Sans Typewriter Regular"/>
              </a:rPr>
              <a:t>a[lt]</a:t>
            </a:r>
            <a:r>
              <a:rPr sz="2400">
                <a:uFill>
                  <a:solidFill/>
                </a:uFill>
              </a:rPr>
              <a:t> with </a:t>
            </a:r>
            <a:r>
              <a:rPr sz="2000">
                <a:uFill>
                  <a:solidFill/>
                </a:uFill>
                <a:latin typeface="Lucida Sans Typewriter Regular"/>
                <a:ea typeface="Lucida Sans Typewriter Regular"/>
                <a:cs typeface="Lucida Sans Typewriter Regular"/>
                <a:sym typeface="Lucida Sans Typewriter Regular"/>
              </a:rPr>
              <a:t>a[i]</a:t>
            </a:r>
            <a:r>
              <a:rPr sz="2400">
                <a:uFill>
                  <a:solidFill/>
                </a:uFill>
              </a:rPr>
              <a:t>; increment both </a:t>
            </a:r>
            <a:r>
              <a:rPr sz="2000">
                <a:uFill>
                  <a:solidFill/>
                </a:uFill>
                <a:latin typeface="Lucida Sans Typewriter Regular"/>
                <a:ea typeface="Lucida Sans Typewriter Regular"/>
                <a:cs typeface="Lucida Sans Typewriter Regular"/>
                <a:sym typeface="Lucida Sans Typewriter Regular"/>
              </a:rPr>
              <a:t>lt</a:t>
            </a:r>
            <a:r>
              <a:rPr sz="2400">
                <a:uFill>
                  <a:solidFill/>
                </a:uFill>
              </a:rPr>
              <a:t> and </a:t>
            </a:r>
            <a:r>
              <a:rPr sz="2000">
                <a:uFill>
                  <a:solidFill/>
                </a:uFill>
                <a:latin typeface="Lucida Sans Typewriter Regular"/>
                <a:ea typeface="Lucida Sans Typewriter Regular"/>
                <a:cs typeface="Lucida Sans Typewriter Regular"/>
                <a:sym typeface="Lucida Sans Typewriter Regular"/>
              </a:rPr>
              <a:t>i</a:t>
            </a:r>
            <a:endParaRPr sz="2400">
              <a:uFill>
                <a:solidFill/>
              </a:uFill>
            </a:endParaRPr>
          </a:p>
          <a:p>
            <a:pPr marL="941916" lvl="2" indent="-306916">
              <a:defRPr sz="1800">
                <a:uFillTx/>
              </a:defRPr>
            </a:pPr>
            <a:r>
              <a:rPr sz="2000">
                <a:uFill>
                  <a:solidFill/>
                </a:uFill>
                <a:latin typeface="Lucida Sans Typewriter Regular"/>
                <a:ea typeface="Lucida Sans Typewriter Regular"/>
                <a:cs typeface="Lucida Sans Typewriter Regular"/>
                <a:sym typeface="Lucida Sans Typewriter Regular"/>
              </a:rPr>
              <a:t>(a[i]  &gt; v)</a:t>
            </a:r>
            <a:r>
              <a:rPr sz="2400">
                <a:uFill>
                  <a:solidFill/>
                </a:uFill>
              </a:rPr>
              <a:t>:  exchange </a:t>
            </a:r>
            <a:r>
              <a:rPr sz="2000">
                <a:uFill>
                  <a:solidFill/>
                </a:uFill>
                <a:latin typeface="Lucida Sans Typewriter Regular"/>
                <a:ea typeface="Lucida Sans Typewriter Regular"/>
                <a:cs typeface="Lucida Sans Typewriter Regular"/>
                <a:sym typeface="Lucida Sans Typewriter Regular"/>
              </a:rPr>
              <a:t>a[gt]</a:t>
            </a:r>
            <a:r>
              <a:rPr sz="2400">
                <a:uFill>
                  <a:solidFill/>
                </a:uFill>
              </a:rPr>
              <a:t> with </a:t>
            </a:r>
            <a:r>
              <a:rPr sz="2000">
                <a:uFill>
                  <a:solidFill/>
                </a:uFill>
                <a:latin typeface="Lucida Sans Typewriter Regular"/>
                <a:ea typeface="Lucida Sans Typewriter Regular"/>
                <a:cs typeface="Lucida Sans Typewriter Regular"/>
                <a:sym typeface="Lucida Sans Typewriter Regular"/>
              </a:rPr>
              <a:t>a[i]</a:t>
            </a:r>
            <a:r>
              <a:rPr sz="2400">
                <a:uFill>
                  <a:solidFill/>
                </a:uFill>
              </a:rPr>
              <a:t>; decrement </a:t>
            </a:r>
            <a:r>
              <a:rPr sz="2000">
                <a:uFill>
                  <a:solidFill/>
                </a:uFill>
                <a:latin typeface="Lucida Sans Typewriter Regular"/>
                <a:ea typeface="Lucida Sans Typewriter Regular"/>
                <a:cs typeface="Lucida Sans Typewriter Regular"/>
                <a:sym typeface="Lucida Sans Typewriter Regular"/>
              </a:rPr>
              <a:t>gt</a:t>
            </a:r>
            <a:endParaRPr sz="2400">
              <a:uFill>
                <a:solidFill/>
              </a:uFill>
            </a:endParaRPr>
          </a:p>
          <a:p>
            <a:pPr marL="941916" lvl="2" indent="-306916">
              <a:defRPr sz="1800">
                <a:uFillTx/>
              </a:defRPr>
            </a:pPr>
            <a:r>
              <a:rPr sz="2000">
                <a:uFill>
                  <a:solidFill/>
                </a:uFill>
                <a:latin typeface="Lucida Sans Typewriter Regular"/>
                <a:ea typeface="Lucida Sans Typewriter Regular"/>
                <a:cs typeface="Lucida Sans Typewriter Regular"/>
                <a:sym typeface="Lucida Sans Typewriter Regular"/>
              </a:rPr>
              <a:t>(a[i] == v)</a:t>
            </a:r>
            <a:r>
              <a:rPr sz="2400">
                <a:uFill>
                  <a:solidFill/>
                </a:uFill>
              </a:rPr>
              <a:t>:  increment </a:t>
            </a:r>
            <a:r>
              <a:rPr sz="2000">
                <a:uFill>
                  <a:solidFill/>
                </a:uFill>
                <a:latin typeface="Lucida Sans Typewriter Regular"/>
                <a:ea typeface="Lucida Sans Typewriter Regular"/>
                <a:cs typeface="Lucida Sans Typewriter Regular"/>
                <a:sym typeface="Lucida Sans Typewriter Regular"/>
              </a:rPr>
              <a:t>i</a:t>
            </a:r>
          </a:p>
        </p:txBody>
      </p:sp>
      <p:sp>
        <p:nvSpPr>
          <p:cNvPr id="551" name="Shape 551"/>
          <p:cNvSpPr/>
          <p:nvPr/>
        </p:nvSpPr>
        <p:spPr>
          <a:xfrm>
            <a:off x="3937000" y="7937500"/>
            <a:ext cx="5118100" cy="1422400"/>
          </a:xfrm>
          <a:prstGeom prst="rect">
            <a:avLst/>
          </a:prstGeom>
          <a:solidFill>
            <a:srgbClr val="FFFFFF"/>
          </a:solidFill>
          <a:ln w="12700">
            <a:round/>
          </a:ln>
        </p:spPr>
        <p:txBody>
          <a:bodyPr lIns="0" tIns="0" rIns="0" bIns="0"/>
          <a:lstStyle/>
          <a:p>
            <a:pPr marL="7224" marR="7224" lvl="0">
              <a:lnSpc>
                <a:spcPct val="120000"/>
              </a:lnSpc>
              <a:defRPr sz="2200">
                <a:solidFill>
                  <a:srgbClr val="005493"/>
                </a:solidFill>
                <a:uFill>
                  <a:solidFill>
                    <a:srgbClr val="0048AA"/>
                  </a:solidFill>
                </a:uFill>
              </a:defRPr>
            </a:pPr>
            <a:endParaRPr/>
          </a:p>
        </p:txBody>
      </p:sp>
      <p:sp>
        <p:nvSpPr>
          <p:cNvPr id="552" name="Shape 552"/>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70</a:t>
            </a:fld>
            <a:endParaRPr sz="1200">
              <a:uFill>
                <a:solidFill/>
              </a:uFill>
            </a:endParaRPr>
          </a:p>
        </p:txBody>
      </p:sp>
      <p:sp>
        <p:nvSpPr>
          <p:cNvPr id="553" name="Shape 553"/>
          <p:cNvSpPr>
            <a:spLocks noGrp="1"/>
          </p:cNvSpPr>
          <p:nvPr>
            <p:ph type="title"/>
          </p:nvPr>
        </p:nvSpPr>
        <p:spPr>
          <a:prstGeom prst="rect">
            <a:avLst/>
          </a:prstGeom>
        </p:spPr>
        <p:txBody>
          <a:bodyPr/>
          <a:lstStyle>
            <a:lvl1pPr>
              <a:lnSpc>
                <a:spcPts val="5900"/>
              </a:lnSpc>
              <a:defRPr>
                <a:uFill>
                  <a:solidFill>
                    <a:srgbClr val="0048AA"/>
                  </a:solidFill>
                </a:uFill>
              </a:defRPr>
            </a:lvl1pPr>
          </a:lstStyle>
          <a:p>
            <a:pPr lvl="0">
              <a:defRPr sz="1800">
                <a:uFillTx/>
              </a:defRPr>
            </a:pPr>
            <a:r>
              <a:rPr sz="2800">
                <a:uFill>
                  <a:solidFill>
                    <a:srgbClr val="0048AA"/>
                  </a:solidFill>
                </a:uFill>
              </a:rPr>
              <a:t>Dijkstra 3-way partitioning demo</a:t>
            </a:r>
          </a:p>
        </p:txBody>
      </p:sp>
      <p:sp>
        <p:nvSpPr>
          <p:cNvPr id="554" name="Shape 554"/>
          <p:cNvSpPr/>
          <p:nvPr/>
        </p:nvSpPr>
        <p:spPr>
          <a:xfrm>
            <a:off x="1422400" y="6883400"/>
            <a:ext cx="356557"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lo</a:t>
            </a:r>
          </a:p>
        </p:txBody>
      </p:sp>
      <p:sp>
        <p:nvSpPr>
          <p:cNvPr id="555" name="Shape 555"/>
          <p:cNvSpPr/>
          <p:nvPr/>
        </p:nvSpPr>
        <p:spPr>
          <a:xfrm>
            <a:off x="1625600" y="65786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aphicFrame>
        <p:nvGraphicFramePr>
          <p:cNvPr id="556" name="Table 556"/>
          <p:cNvGraphicFramePr/>
          <p:nvPr/>
        </p:nvGraphicFramePr>
        <p:xfrm>
          <a:off x="1270001" y="5778500"/>
          <a:ext cx="10464790" cy="685800"/>
        </p:xfrm>
        <a:graphic>
          <a:graphicData uri="http://schemas.openxmlformats.org/drawingml/2006/table">
            <a:tbl>
              <a:tblPr>
                <a:tableStyleId>{8F44A2F1-9E1F-4B54-A3A2-5F16C0AD49E2}</a:tableStyleId>
              </a:tblPr>
              <a:tblGrid>
                <a:gridCol w="747485">
                  <a:extLst>
                    <a:ext uri="{9D8B030D-6E8A-4147-A177-3AD203B41FA5}">
                      <a16:colId xmlns:a16="http://schemas.microsoft.com/office/drawing/2014/main" val="20000"/>
                    </a:ext>
                  </a:extLst>
                </a:gridCol>
                <a:gridCol w="747485">
                  <a:extLst>
                    <a:ext uri="{9D8B030D-6E8A-4147-A177-3AD203B41FA5}">
                      <a16:colId xmlns:a16="http://schemas.microsoft.com/office/drawing/2014/main" val="20001"/>
                    </a:ext>
                  </a:extLst>
                </a:gridCol>
                <a:gridCol w="747485">
                  <a:extLst>
                    <a:ext uri="{9D8B030D-6E8A-4147-A177-3AD203B41FA5}">
                      <a16:colId xmlns:a16="http://schemas.microsoft.com/office/drawing/2014/main" val="20002"/>
                    </a:ext>
                  </a:extLst>
                </a:gridCol>
                <a:gridCol w="747485">
                  <a:extLst>
                    <a:ext uri="{9D8B030D-6E8A-4147-A177-3AD203B41FA5}">
                      <a16:colId xmlns:a16="http://schemas.microsoft.com/office/drawing/2014/main" val="20003"/>
                    </a:ext>
                  </a:extLst>
                </a:gridCol>
                <a:gridCol w="747485">
                  <a:extLst>
                    <a:ext uri="{9D8B030D-6E8A-4147-A177-3AD203B41FA5}">
                      <a16:colId xmlns:a16="http://schemas.microsoft.com/office/drawing/2014/main" val="20004"/>
                    </a:ext>
                  </a:extLst>
                </a:gridCol>
                <a:gridCol w="747485">
                  <a:extLst>
                    <a:ext uri="{9D8B030D-6E8A-4147-A177-3AD203B41FA5}">
                      <a16:colId xmlns:a16="http://schemas.microsoft.com/office/drawing/2014/main" val="20005"/>
                    </a:ext>
                  </a:extLst>
                </a:gridCol>
                <a:gridCol w="747485">
                  <a:extLst>
                    <a:ext uri="{9D8B030D-6E8A-4147-A177-3AD203B41FA5}">
                      <a16:colId xmlns:a16="http://schemas.microsoft.com/office/drawing/2014/main" val="20006"/>
                    </a:ext>
                  </a:extLst>
                </a:gridCol>
                <a:gridCol w="747485">
                  <a:extLst>
                    <a:ext uri="{9D8B030D-6E8A-4147-A177-3AD203B41FA5}">
                      <a16:colId xmlns:a16="http://schemas.microsoft.com/office/drawing/2014/main" val="20007"/>
                    </a:ext>
                  </a:extLst>
                </a:gridCol>
                <a:gridCol w="747485">
                  <a:extLst>
                    <a:ext uri="{9D8B030D-6E8A-4147-A177-3AD203B41FA5}">
                      <a16:colId xmlns:a16="http://schemas.microsoft.com/office/drawing/2014/main" val="20008"/>
                    </a:ext>
                  </a:extLst>
                </a:gridCol>
                <a:gridCol w="747485">
                  <a:extLst>
                    <a:ext uri="{9D8B030D-6E8A-4147-A177-3AD203B41FA5}">
                      <a16:colId xmlns:a16="http://schemas.microsoft.com/office/drawing/2014/main" val="20009"/>
                    </a:ext>
                  </a:extLst>
                </a:gridCol>
                <a:gridCol w="747485">
                  <a:extLst>
                    <a:ext uri="{9D8B030D-6E8A-4147-A177-3AD203B41FA5}">
                      <a16:colId xmlns:a16="http://schemas.microsoft.com/office/drawing/2014/main" val="20010"/>
                    </a:ext>
                  </a:extLst>
                </a:gridCol>
                <a:gridCol w="747485">
                  <a:extLst>
                    <a:ext uri="{9D8B030D-6E8A-4147-A177-3AD203B41FA5}">
                      <a16:colId xmlns:a16="http://schemas.microsoft.com/office/drawing/2014/main" val="20011"/>
                    </a:ext>
                  </a:extLst>
                </a:gridCol>
                <a:gridCol w="747485">
                  <a:extLst>
                    <a:ext uri="{9D8B030D-6E8A-4147-A177-3AD203B41FA5}">
                      <a16:colId xmlns:a16="http://schemas.microsoft.com/office/drawing/2014/main" val="20012"/>
                    </a:ext>
                  </a:extLst>
                </a:gridCol>
                <a:gridCol w="747485">
                  <a:extLst>
                    <a:ext uri="{9D8B030D-6E8A-4147-A177-3AD203B41FA5}">
                      <a16:colId xmlns:a16="http://schemas.microsoft.com/office/drawing/2014/main" val="20013"/>
                    </a:ext>
                  </a:extLst>
                </a:gridCol>
              </a:tblGrid>
              <a:tr h="685800">
                <a:tc>
                  <a:txBody>
                    <a:bodyPr/>
                    <a:lstStyle/>
                    <a:p>
                      <a:pPr marL="58702" marR="58702" lvl="0" defTabSz="1295400">
                        <a:lnSpc>
                          <a:spcPct val="130000"/>
                        </a:lnSpc>
                        <a:defRPr sz="1800">
                          <a:uFillTx/>
                        </a:defRPr>
                      </a:pPr>
                      <a:r>
                        <a:rPr sz="2000">
                          <a:solidFill>
                            <a:srgbClr val="929292"/>
                          </a:solidFill>
                          <a:uFill>
                            <a:solidFill/>
                          </a:uFill>
                        </a:rPr>
                        <a:t>A</a:t>
                      </a:r>
                    </a:p>
                  </a:txBody>
                  <a:tcPr marL="50800" marR="50800" marT="50800" marB="50800" anchor="ctr" horzOverflow="overflow">
                    <a:lnL w="28575">
                      <a:miter lim="400000"/>
                    </a:lnL>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B</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C</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D</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FFFFFF"/>
                          </a:solidFill>
                          <a:uFill>
                            <a:solidFill/>
                          </a:uFill>
                        </a:rPr>
                        <a:t>P</a:t>
                      </a:r>
                    </a:p>
                  </a:txBody>
                  <a:tcPr marL="50800" marR="50800" marT="50800" marB="50800" anchor="ctr" horzOverflow="overflow">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solidFill>
                            <a:srgbClr val="FFFFFF"/>
                          </a:solidFill>
                          <a:uFill>
                            <a:solidFill/>
                          </a:uFill>
                        </a:rPr>
                        <a:t>P</a:t>
                      </a:r>
                    </a:p>
                  </a:txBody>
                  <a:tcPr marL="50800" marR="50800" marT="50800" marB="50800" anchor="ctr" horzOverflow="overflow">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solidFill>
                            <a:srgbClr val="FFFFFF"/>
                          </a:solidFill>
                          <a:uFill>
                            <a:solidFill/>
                          </a:uFill>
                        </a:rPr>
                        <a:t>P</a:t>
                      </a:r>
                    </a:p>
                  </a:txBody>
                  <a:tcPr marL="50800" marR="50800" marT="50800" marB="50800" anchor="ctr" horzOverflow="overflow">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solidFill>
                            <a:srgbClr val="FFFFFF"/>
                          </a:solidFill>
                          <a:uFill>
                            <a:solidFill/>
                          </a:uFill>
                        </a:rPr>
                        <a:t>P</a:t>
                      </a:r>
                    </a:p>
                  </a:txBody>
                  <a:tcPr marL="50800" marR="50800" marT="50800" marB="50800" anchor="ctr" horzOverflow="overflow">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solidFill>
                            <a:srgbClr val="FFFFFF"/>
                          </a:solidFill>
                          <a:uFill>
                            <a:solidFill/>
                          </a:uFill>
                        </a:rPr>
                        <a:t>P</a:t>
                      </a:r>
                    </a:p>
                  </a:txBody>
                  <a:tcPr marL="50800" marR="50800" marT="50800" marB="50800" anchor="ctr" horzOverflow="overflow">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solidFill>
                            <a:srgbClr val="929292"/>
                          </a:solidFill>
                          <a:uFill>
                            <a:solidFill/>
                          </a:uFill>
                        </a:rPr>
                        <a:t>V</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W</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Y</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Z</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X</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sp>
        <p:nvSpPr>
          <p:cNvPr id="557" name="Shape 557"/>
          <p:cNvSpPr/>
          <p:nvPr/>
        </p:nvSpPr>
        <p:spPr>
          <a:xfrm>
            <a:off x="11201400" y="6883400"/>
            <a:ext cx="357847"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hi</a:t>
            </a:r>
          </a:p>
        </p:txBody>
      </p:sp>
      <p:sp>
        <p:nvSpPr>
          <p:cNvPr id="558" name="Shape 558"/>
          <p:cNvSpPr/>
          <p:nvPr/>
        </p:nvSpPr>
        <p:spPr>
          <a:xfrm>
            <a:off x="11391900" y="65786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559" name="Shape 559"/>
          <p:cNvSpPr/>
          <p:nvPr/>
        </p:nvSpPr>
        <p:spPr>
          <a:xfrm>
            <a:off x="4470400" y="4927600"/>
            <a:ext cx="307742"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lt</a:t>
            </a:r>
          </a:p>
        </p:txBody>
      </p:sp>
      <p:sp>
        <p:nvSpPr>
          <p:cNvPr id="560" name="Shape 560"/>
          <p:cNvSpPr/>
          <p:nvPr/>
        </p:nvSpPr>
        <p:spPr>
          <a:xfrm>
            <a:off x="4648200" y="5334000"/>
            <a:ext cx="0" cy="254000"/>
          </a:xfrm>
          <a:prstGeom prst="line">
            <a:avLst/>
          </a:prstGeom>
          <a:ln w="25400">
            <a:solidFill>
              <a:srgbClr val="8D3124"/>
            </a:solidFill>
            <a:round/>
            <a:tailEnd type="stealth"/>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561" name="Shape 561"/>
          <p:cNvSpPr/>
          <p:nvPr/>
        </p:nvSpPr>
        <p:spPr>
          <a:xfrm>
            <a:off x="7391400" y="4927600"/>
            <a:ext cx="375707"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gt</a:t>
            </a:r>
          </a:p>
        </p:txBody>
      </p:sp>
      <p:sp>
        <p:nvSpPr>
          <p:cNvPr id="562" name="Shape 562"/>
          <p:cNvSpPr/>
          <p:nvPr/>
        </p:nvSpPr>
        <p:spPr>
          <a:xfrm>
            <a:off x="7594600" y="5334000"/>
            <a:ext cx="0" cy="254000"/>
          </a:xfrm>
          <a:prstGeom prst="line">
            <a:avLst/>
          </a:prstGeom>
          <a:ln w="25400">
            <a:solidFill>
              <a:srgbClr val="8D3124"/>
            </a:solidFill>
            <a:round/>
            <a:tailEnd type="stealth"/>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pic>
        <p:nvPicPr>
          <p:cNvPr id="563" name="droppedImage.pdf"/>
          <p:cNvPicPr/>
          <p:nvPr/>
        </p:nvPicPr>
        <p:blipFill>
          <a:blip r:embed="rId2"/>
          <a:srcRect l="14141" t="27272" r="31" b="44363"/>
          <a:stretch>
            <a:fillRect/>
          </a:stretch>
        </p:blipFill>
        <p:spPr>
          <a:xfrm>
            <a:off x="4279900" y="8216900"/>
            <a:ext cx="4470400" cy="990600"/>
          </a:xfrm>
          <a:prstGeom prst="rect">
            <a:avLst/>
          </a:prstGeom>
          <a:ln w="12700">
            <a:round/>
          </a:ln>
        </p:spPr>
      </p:pic>
      <p:sp>
        <p:nvSpPr>
          <p:cNvPr id="564" name="Shape 564"/>
          <p:cNvSpPr/>
          <p:nvPr/>
        </p:nvSpPr>
        <p:spPr>
          <a:xfrm>
            <a:off x="3898900" y="7556500"/>
            <a:ext cx="1106254"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b="1">
                <a:solidFill>
                  <a:srgbClr val="000000"/>
                </a:solidFill>
                <a:uFill>
                  <a:solidFill>
                    <a:srgbClr val="000000"/>
                  </a:solidFill>
                </a:uFill>
                <a:latin typeface="Lucida Grande"/>
                <a:ea typeface="Lucida Grande"/>
                <a:cs typeface="Lucida Grande"/>
                <a:sym typeface="Lucida Grande"/>
              </a:defRPr>
            </a:lvl1pPr>
          </a:lstStyle>
          <a:p>
            <a:pPr lvl="0">
              <a:defRPr sz="1800" b="0">
                <a:uFillTx/>
              </a:defRPr>
            </a:pPr>
            <a:r>
              <a:rPr sz="1600" b="1">
                <a:uFill>
                  <a:solidFill/>
                </a:uFill>
              </a:rPr>
              <a:t>invariant</a:t>
            </a: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Shape 566"/>
          <p:cNvSpPr/>
          <p:nvPr/>
        </p:nvSpPr>
        <p:spPr>
          <a:xfrm>
            <a:off x="2426854" y="2017619"/>
            <a:ext cx="8864601" cy="6985001"/>
          </a:xfrm>
          <a:prstGeom prst="rect">
            <a:avLst/>
          </a:prstGeom>
          <a:solidFill>
            <a:srgbClr val="FFFFFF"/>
          </a:solidFill>
          <a:ln w="12700">
            <a:round/>
          </a:ln>
        </p:spPr>
        <p:txBody>
          <a:bodyPr lIns="0" tIns="0" rIns="0" bIns="0"/>
          <a:lstStyle/>
          <a:p>
            <a:pPr marL="7224" marR="7224" lvl="0">
              <a:lnSpc>
                <a:spcPct val="120000"/>
              </a:lnSpc>
              <a:defRPr sz="2200">
                <a:solidFill>
                  <a:srgbClr val="005493"/>
                </a:solidFill>
                <a:uFill>
                  <a:solidFill>
                    <a:srgbClr val="0048AA"/>
                  </a:solidFill>
                </a:uFill>
              </a:defRPr>
            </a:pPr>
            <a:endParaRPr/>
          </a:p>
        </p:txBody>
      </p:sp>
      <p:sp>
        <p:nvSpPr>
          <p:cNvPr id="567" name="Shape 567"/>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71</a:t>
            </a:fld>
            <a:endParaRPr sz="1200">
              <a:uFill>
                <a:solidFill/>
              </a:uFill>
            </a:endParaRPr>
          </a:p>
        </p:txBody>
      </p:sp>
      <p:sp>
        <p:nvSpPr>
          <p:cNvPr id="568" name="Shape 568"/>
          <p:cNvSpPr>
            <a:spLocks noGrp="1"/>
          </p:cNvSpPr>
          <p:nvPr>
            <p:ph type="title"/>
          </p:nvPr>
        </p:nvSpPr>
        <p:spPr>
          <a:prstGeom prst="rect">
            <a:avLst/>
          </a:prstGeom>
        </p:spPr>
        <p:txBody>
          <a:bodyPr/>
          <a:lstStyle>
            <a:lvl1pPr>
              <a:lnSpc>
                <a:spcPts val="5900"/>
              </a:lnSpc>
              <a:defRPr>
                <a:uFill>
                  <a:solidFill>
                    <a:srgbClr val="0048AA"/>
                  </a:solidFill>
                </a:uFill>
              </a:defRPr>
            </a:lvl1pPr>
          </a:lstStyle>
          <a:p>
            <a:pPr lvl="0">
              <a:defRPr sz="1800">
                <a:uFillTx/>
              </a:defRPr>
            </a:pPr>
            <a:r>
              <a:rPr sz="2800">
                <a:uFill>
                  <a:solidFill>
                    <a:srgbClr val="0048AA"/>
                  </a:solidFill>
                </a:uFill>
              </a:rPr>
              <a:t>Dijkstra's 3-way partitioning:  trace</a:t>
            </a:r>
          </a:p>
        </p:txBody>
      </p:sp>
      <p:pic>
        <p:nvPicPr>
          <p:cNvPr id="569" name="Partition3way.pdf"/>
          <p:cNvPicPr/>
          <p:nvPr/>
        </p:nvPicPr>
        <p:blipFill>
          <a:blip r:embed="rId2"/>
          <a:stretch>
            <a:fillRect/>
          </a:stretch>
        </p:blipFill>
        <p:spPr>
          <a:xfrm>
            <a:off x="2882900" y="2133600"/>
            <a:ext cx="7597001" cy="6470327"/>
          </a:xfrm>
          <a:prstGeom prst="rect">
            <a:avLst/>
          </a:prstGeom>
          <a:ln w="12700">
            <a:round/>
          </a:ln>
        </p:spPr>
      </p:pic>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 name="Shape 571"/>
          <p:cNvSpPr/>
          <p:nvPr/>
        </p:nvSpPr>
        <p:spPr>
          <a:xfrm>
            <a:off x="1028700" y="1511300"/>
            <a:ext cx="9283700" cy="7650480"/>
          </a:xfrm>
          <a:prstGeom prst="rect">
            <a:avLst/>
          </a:prstGeom>
          <a:solidFill>
            <a:srgbClr val="CBCBCB"/>
          </a:solidFill>
          <a:ln w="12700">
            <a:round/>
          </a:ln>
          <a:extLst>
            <a:ext uri="{C572A759-6A51-4108-AA02-DFA0A04FC94B}">
              <ma14:wrappingTextBoxFlag xmlns:ma14="http://schemas.microsoft.com/office/mac/drawingml/2011/main" xmlns="" val="1"/>
            </a:ext>
          </a:extLst>
        </p:spPr>
        <p:txBody>
          <a:bodyPr lIns="0" tIns="0" rIns="0" bIns="0">
            <a:spAutoFit/>
          </a:bodyPr>
          <a:lstStyle/>
          <a:p>
            <a:pPr marL="0" marR="0" lvl="0">
              <a:lnSpc>
                <a:spcPct val="140000"/>
              </a:lnSpc>
              <a:defRPr sz="1800">
                <a:solidFill>
                  <a:srgbClr val="000000"/>
                </a:solidFill>
                <a:uFillTx/>
              </a:defRPr>
            </a:pPr>
            <a:r>
              <a:rPr sz="2000">
                <a:uFill>
                  <a:solidFill>
                    <a:srgbClr val="0433FF"/>
                  </a:solidFill>
                </a:uFill>
                <a:latin typeface="Lucida Sans Typewriter Regular"/>
                <a:ea typeface="Lucida Sans Typewriter Regular"/>
                <a:cs typeface="Lucida Sans Typewriter Regular"/>
                <a:sym typeface="Lucida Sans Typewriter Regular"/>
              </a:rPr>
              <a:t>private static void sort(Comparable[] a, int lo, int hi) </a:t>
            </a:r>
          </a:p>
          <a:p>
            <a:pPr marL="0" marR="0" lvl="0">
              <a:lnSpc>
                <a:spcPct val="140000"/>
              </a:lnSpc>
              <a:defRPr sz="1800">
                <a:solidFill>
                  <a:srgbClr val="000000"/>
                </a:solidFill>
                <a:uFillTx/>
              </a:defRPr>
            </a:pPr>
            <a:r>
              <a:rPr sz="2000">
                <a:uFill>
                  <a:solidFill>
                    <a:srgbClr val="0433FF"/>
                  </a:solidFill>
                </a:uFill>
                <a:latin typeface="Lucida Sans Typewriter Regular"/>
                <a:ea typeface="Lucida Sans Typewriter Regular"/>
                <a:cs typeface="Lucida Sans Typewriter Regular"/>
                <a:sym typeface="Lucida Sans Typewriter Regular"/>
              </a:rPr>
              <a:t>{ </a:t>
            </a:r>
          </a:p>
          <a:p>
            <a:pPr marL="0" marR="0" lvl="0">
              <a:lnSpc>
                <a:spcPct val="140000"/>
              </a:lnSpc>
              <a:defRPr sz="1800">
                <a:solidFill>
                  <a:srgbClr val="000000"/>
                </a:solidFill>
                <a:uFillTx/>
              </a:defRPr>
            </a:pPr>
            <a:r>
              <a:rPr sz="2000">
                <a:uFill>
                  <a:solidFill>
                    <a:srgbClr val="0433FF"/>
                  </a:solidFill>
                </a:uFill>
                <a:latin typeface="Lucida Sans Typewriter Regular"/>
                <a:ea typeface="Lucida Sans Typewriter Regular"/>
                <a:cs typeface="Lucida Sans Typewriter Regular"/>
                <a:sym typeface="Lucida Sans Typewriter Regular"/>
              </a:rPr>
              <a:t>   if (hi &lt;= lo) return; </a:t>
            </a:r>
          </a:p>
          <a:p>
            <a:pPr marL="0" marR="0" lvl="0">
              <a:lnSpc>
                <a:spcPct val="140000"/>
              </a:lnSpc>
              <a:defRPr sz="1800">
                <a:solidFill>
                  <a:srgbClr val="000000"/>
                </a:solidFill>
                <a:uFillTx/>
              </a:defRPr>
            </a:pPr>
            <a:r>
              <a:rPr sz="2000">
                <a:uFill>
                  <a:solidFill>
                    <a:srgbClr val="0433FF"/>
                  </a:solidFill>
                </a:uFill>
                <a:latin typeface="Lucida Sans Typewriter Regular"/>
                <a:ea typeface="Lucida Sans Typewriter Regular"/>
                <a:cs typeface="Lucida Sans Typewriter Regular"/>
                <a:sym typeface="Lucida Sans Typewriter Regular"/>
              </a:rPr>
              <a:t>   int lt = lo, gt = hi;</a:t>
            </a:r>
          </a:p>
          <a:p>
            <a:pPr marL="0" marR="0" lvl="0">
              <a:lnSpc>
                <a:spcPct val="140000"/>
              </a:lnSpc>
              <a:defRPr sz="1800">
                <a:solidFill>
                  <a:srgbClr val="000000"/>
                </a:solidFill>
                <a:uFillTx/>
              </a:defRPr>
            </a:pPr>
            <a:r>
              <a:rPr sz="2000">
                <a:uFill>
                  <a:solidFill>
                    <a:srgbClr val="0433FF"/>
                  </a:solidFill>
                </a:uFill>
                <a:latin typeface="Lucida Sans Typewriter Regular"/>
                <a:ea typeface="Lucida Sans Typewriter Regular"/>
                <a:cs typeface="Lucida Sans Typewriter Regular"/>
                <a:sym typeface="Lucida Sans Typewriter Regular"/>
              </a:rPr>
              <a:t>   Comparable v = a[lo]; </a:t>
            </a:r>
          </a:p>
          <a:p>
            <a:pPr marL="0" marR="0" lvl="0">
              <a:lnSpc>
                <a:spcPct val="140000"/>
              </a:lnSpc>
              <a:defRPr sz="1800">
                <a:solidFill>
                  <a:srgbClr val="000000"/>
                </a:solidFill>
                <a:uFillTx/>
              </a:defRPr>
            </a:pPr>
            <a:r>
              <a:rPr sz="2000">
                <a:uFill>
                  <a:solidFill>
                    <a:srgbClr val="0433FF"/>
                  </a:solidFill>
                </a:uFill>
                <a:latin typeface="Lucida Sans Typewriter Regular"/>
                <a:ea typeface="Lucida Sans Typewriter Regular"/>
                <a:cs typeface="Lucida Sans Typewriter Regular"/>
                <a:sym typeface="Lucida Sans Typewriter Regular"/>
              </a:rPr>
              <a:t>   int i = lo; </a:t>
            </a:r>
          </a:p>
          <a:p>
            <a:pPr marL="0" marR="0" lvl="0">
              <a:lnSpc>
                <a:spcPct val="140000"/>
              </a:lnSpc>
              <a:defRPr sz="1800">
                <a:solidFill>
                  <a:srgbClr val="000000"/>
                </a:solidFill>
                <a:uFillTx/>
              </a:defRPr>
            </a:pPr>
            <a:r>
              <a:rPr sz="2000">
                <a:uFill>
                  <a:solidFill>
                    <a:srgbClr val="0433FF"/>
                  </a:solidFill>
                </a:uFill>
                <a:latin typeface="Lucida Sans Typewriter Regular"/>
                <a:ea typeface="Lucida Sans Typewriter Regular"/>
                <a:cs typeface="Lucida Sans Typewriter Regular"/>
                <a:sym typeface="Lucida Sans Typewriter Regular"/>
              </a:rPr>
              <a:t>   while (i &lt;= gt) </a:t>
            </a:r>
          </a:p>
          <a:p>
            <a:pPr marL="0" marR="0" lvl="0">
              <a:lnSpc>
                <a:spcPct val="140000"/>
              </a:lnSpc>
              <a:defRPr sz="1800">
                <a:solidFill>
                  <a:srgbClr val="000000"/>
                </a:solidFill>
                <a:uFillTx/>
              </a:defRPr>
            </a:pPr>
            <a:r>
              <a:rPr sz="2000">
                <a:uFill>
                  <a:solidFill>
                    <a:srgbClr val="0433FF"/>
                  </a:solidFill>
                </a:uFill>
                <a:latin typeface="Lucida Sans Typewriter Regular"/>
                <a:ea typeface="Lucida Sans Typewriter Regular"/>
                <a:cs typeface="Lucida Sans Typewriter Regular"/>
                <a:sym typeface="Lucida Sans Typewriter Regular"/>
              </a:rPr>
              <a:t>   { </a:t>
            </a:r>
          </a:p>
          <a:p>
            <a:pPr marL="0" marR="0" lvl="0">
              <a:lnSpc>
                <a:spcPct val="140000"/>
              </a:lnSpc>
              <a:defRPr sz="1800">
                <a:solidFill>
                  <a:srgbClr val="000000"/>
                </a:solidFill>
                <a:uFillTx/>
              </a:defRPr>
            </a:pPr>
            <a:r>
              <a:rPr sz="2000">
                <a:uFill>
                  <a:solidFill>
                    <a:srgbClr val="0433FF"/>
                  </a:solidFill>
                </a:uFill>
                <a:latin typeface="Lucida Sans Typewriter Regular"/>
                <a:ea typeface="Lucida Sans Typewriter Regular"/>
                <a:cs typeface="Lucida Sans Typewriter Regular"/>
                <a:sym typeface="Lucida Sans Typewriter Regular"/>
              </a:rPr>
              <a:t>      int cmp = a[i].compareTo(v); </a:t>
            </a:r>
          </a:p>
          <a:p>
            <a:pPr marL="0" marR="0" lvl="0">
              <a:lnSpc>
                <a:spcPct val="140000"/>
              </a:lnSpc>
              <a:defRPr sz="1800">
                <a:solidFill>
                  <a:srgbClr val="000000"/>
                </a:solidFill>
                <a:uFillTx/>
              </a:defRPr>
            </a:pPr>
            <a:r>
              <a:rPr sz="2000">
                <a:uFill>
                  <a:solidFill>
                    <a:srgbClr val="0433FF"/>
                  </a:solidFill>
                </a:uFill>
                <a:latin typeface="Lucida Sans Typewriter Regular"/>
                <a:ea typeface="Lucida Sans Typewriter Regular"/>
                <a:cs typeface="Lucida Sans Typewriter Regular"/>
                <a:sym typeface="Lucida Sans Typewriter Regular"/>
              </a:rPr>
              <a:t>      if      (cmp &lt; 0) exch(a, lt++, i++); </a:t>
            </a:r>
          </a:p>
          <a:p>
            <a:pPr marL="0" marR="0" lvl="0">
              <a:lnSpc>
                <a:spcPct val="140000"/>
              </a:lnSpc>
              <a:defRPr sz="1800">
                <a:solidFill>
                  <a:srgbClr val="000000"/>
                </a:solidFill>
                <a:uFillTx/>
              </a:defRPr>
            </a:pPr>
            <a:r>
              <a:rPr sz="2000">
                <a:uFill>
                  <a:solidFill>
                    <a:srgbClr val="0433FF"/>
                  </a:solidFill>
                </a:uFill>
                <a:latin typeface="Lucida Sans Typewriter Regular"/>
                <a:ea typeface="Lucida Sans Typewriter Regular"/>
                <a:cs typeface="Lucida Sans Typewriter Regular"/>
                <a:sym typeface="Lucida Sans Typewriter Regular"/>
              </a:rPr>
              <a:t>      else if (cmp &gt; 0) exch(a, i, gt--); </a:t>
            </a:r>
          </a:p>
          <a:p>
            <a:pPr marL="0" marR="0" lvl="0">
              <a:lnSpc>
                <a:spcPct val="140000"/>
              </a:lnSpc>
              <a:defRPr sz="1800">
                <a:solidFill>
                  <a:srgbClr val="000000"/>
                </a:solidFill>
                <a:uFillTx/>
              </a:defRPr>
            </a:pPr>
            <a:r>
              <a:rPr sz="2000">
                <a:uFill>
                  <a:solidFill>
                    <a:srgbClr val="0433FF"/>
                  </a:solidFill>
                </a:uFill>
                <a:latin typeface="Lucida Sans Typewriter Regular"/>
                <a:ea typeface="Lucida Sans Typewriter Regular"/>
                <a:cs typeface="Lucida Sans Typewriter Regular"/>
                <a:sym typeface="Lucida Sans Typewriter Regular"/>
              </a:rPr>
              <a:t>      else              i++; </a:t>
            </a:r>
          </a:p>
          <a:p>
            <a:pPr marL="0" marR="0" lvl="0">
              <a:lnSpc>
                <a:spcPct val="140000"/>
              </a:lnSpc>
              <a:defRPr sz="1800">
                <a:solidFill>
                  <a:srgbClr val="000000"/>
                </a:solidFill>
                <a:uFillTx/>
              </a:defRPr>
            </a:pPr>
            <a:r>
              <a:rPr sz="2000">
                <a:uFill>
                  <a:solidFill>
                    <a:srgbClr val="0433FF"/>
                  </a:solidFill>
                </a:uFill>
                <a:latin typeface="Lucida Sans Typewriter Regular"/>
                <a:ea typeface="Lucida Sans Typewriter Regular"/>
                <a:cs typeface="Lucida Sans Typewriter Regular"/>
                <a:sym typeface="Lucida Sans Typewriter Regular"/>
              </a:rPr>
              <a:t>   }</a:t>
            </a:r>
          </a:p>
          <a:p>
            <a:pPr marL="0" marR="0" lvl="0">
              <a:lnSpc>
                <a:spcPct val="140000"/>
              </a:lnSpc>
              <a:defRPr sz="1800">
                <a:solidFill>
                  <a:srgbClr val="000000"/>
                </a:solidFill>
                <a:uFillTx/>
              </a:defRPr>
            </a:pPr>
            <a:endParaRPr sz="2000">
              <a:uFill>
                <a:solidFill>
                  <a:srgbClr val="0433FF"/>
                </a:solidFill>
              </a:uFill>
              <a:latin typeface="Lucida Sans Typewriter Regular"/>
              <a:ea typeface="Lucida Sans Typewriter Regular"/>
              <a:cs typeface="Lucida Sans Typewriter Regular"/>
              <a:sym typeface="Lucida Sans Typewriter Regular"/>
            </a:endParaRPr>
          </a:p>
          <a:p>
            <a:pPr marL="0" marR="0" lvl="0">
              <a:lnSpc>
                <a:spcPct val="140000"/>
              </a:lnSpc>
              <a:defRPr sz="1800">
                <a:solidFill>
                  <a:srgbClr val="000000"/>
                </a:solidFill>
                <a:uFillTx/>
              </a:defRPr>
            </a:pPr>
            <a:r>
              <a:rPr sz="2000">
                <a:uFill>
                  <a:solidFill>
                    <a:srgbClr val="0433FF"/>
                  </a:solidFill>
                </a:uFill>
                <a:latin typeface="Lucida Sans Typewriter Regular"/>
                <a:ea typeface="Lucida Sans Typewriter Regular"/>
                <a:cs typeface="Lucida Sans Typewriter Regular"/>
                <a:sym typeface="Lucida Sans Typewriter Regular"/>
              </a:rPr>
              <a:t>   sort(a, lo, lt - 1); </a:t>
            </a:r>
          </a:p>
          <a:p>
            <a:pPr marL="0" marR="0" lvl="0">
              <a:lnSpc>
                <a:spcPct val="140000"/>
              </a:lnSpc>
              <a:defRPr sz="1800">
                <a:solidFill>
                  <a:srgbClr val="000000"/>
                </a:solidFill>
                <a:uFillTx/>
              </a:defRPr>
            </a:pPr>
            <a:r>
              <a:rPr sz="2000">
                <a:uFill>
                  <a:solidFill>
                    <a:srgbClr val="0433FF"/>
                  </a:solidFill>
                </a:uFill>
                <a:latin typeface="Lucida Sans Typewriter Regular"/>
                <a:ea typeface="Lucida Sans Typewriter Regular"/>
                <a:cs typeface="Lucida Sans Typewriter Regular"/>
                <a:sym typeface="Lucida Sans Typewriter Regular"/>
              </a:rPr>
              <a:t>   sort(a, gt + 1, hi); </a:t>
            </a:r>
          </a:p>
          <a:p>
            <a:pPr marL="0" marR="0" lvl="0">
              <a:lnSpc>
                <a:spcPct val="140000"/>
              </a:lnSpc>
              <a:defRPr sz="1800">
                <a:solidFill>
                  <a:srgbClr val="000000"/>
                </a:solidFill>
                <a:uFillTx/>
              </a:defRPr>
            </a:pPr>
            <a:r>
              <a:rPr sz="2000">
                <a:uFill>
                  <a:solidFill>
                    <a:srgbClr val="0433FF"/>
                  </a:solidFill>
                </a:uFill>
                <a:latin typeface="Lucida Sans Typewriter Regular"/>
                <a:ea typeface="Lucida Sans Typewriter Regular"/>
                <a:cs typeface="Lucida Sans Typewriter Regular"/>
                <a:sym typeface="Lucida Sans Typewriter Regular"/>
              </a:rPr>
              <a:t>} </a:t>
            </a:r>
          </a:p>
        </p:txBody>
      </p:sp>
      <p:sp>
        <p:nvSpPr>
          <p:cNvPr id="572" name="Shape 572"/>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72</a:t>
            </a:fld>
            <a:endParaRPr sz="1200">
              <a:uFill>
                <a:solidFill/>
              </a:uFill>
            </a:endParaRPr>
          </a:p>
        </p:txBody>
      </p:sp>
      <p:sp>
        <p:nvSpPr>
          <p:cNvPr id="573" name="Shape 573"/>
          <p:cNvSpPr>
            <a:spLocks noGrp="1"/>
          </p:cNvSpPr>
          <p:nvPr>
            <p:ph type="title"/>
          </p:nvPr>
        </p:nvSpPr>
        <p:spPr>
          <a:prstGeom prst="rect">
            <a:avLst/>
          </a:prstGeom>
        </p:spPr>
        <p:txBody>
          <a:bodyPr/>
          <a:lstStyle/>
          <a:p>
            <a:pPr lvl="0">
              <a:defRPr sz="1800">
                <a:uFillTx/>
              </a:defRPr>
            </a:pPr>
            <a:r>
              <a:rPr sz="2800">
                <a:uFill>
                  <a:solidFill/>
                </a:uFill>
              </a:rPr>
              <a:t>3-way quicksort:  Java implementation</a:t>
            </a:r>
          </a:p>
        </p:txBody>
      </p:sp>
      <p:grpSp>
        <p:nvGrpSpPr>
          <p:cNvPr id="576" name="Group 576"/>
          <p:cNvGrpSpPr/>
          <p:nvPr/>
        </p:nvGrpSpPr>
        <p:grpSpPr>
          <a:xfrm>
            <a:off x="7162800" y="6134100"/>
            <a:ext cx="4864100" cy="2882900"/>
            <a:chOff x="0" y="0"/>
            <a:chExt cx="4864100" cy="2882900"/>
          </a:xfrm>
        </p:grpSpPr>
        <p:sp>
          <p:nvSpPr>
            <p:cNvPr id="574" name="Shape 574"/>
            <p:cNvSpPr/>
            <p:nvPr/>
          </p:nvSpPr>
          <p:spPr>
            <a:xfrm>
              <a:off x="0" y="0"/>
              <a:ext cx="4864100" cy="2882900"/>
            </a:xfrm>
            <a:prstGeom prst="rect">
              <a:avLst/>
            </a:prstGeom>
            <a:solidFill>
              <a:srgbClr val="FFFFFF"/>
            </a:solidFill>
            <a:ln w="12700" cap="flat">
              <a:noFill/>
              <a:round/>
            </a:ln>
            <a:effectLst/>
          </p:spPr>
          <p:txBody>
            <a:bodyPr wrap="square" lIns="0" tIns="0" rIns="0" bIns="0" numCol="1" anchor="t">
              <a:noAutofit/>
            </a:bodyPr>
            <a:lstStyle/>
            <a:p>
              <a:pPr marL="7224" marR="7224" lvl="0">
                <a:lnSpc>
                  <a:spcPct val="120000"/>
                </a:lnSpc>
                <a:defRPr sz="2200">
                  <a:solidFill>
                    <a:srgbClr val="005493"/>
                  </a:solidFill>
                  <a:uFill>
                    <a:solidFill>
                      <a:srgbClr val="0048AA"/>
                    </a:solidFill>
                  </a:uFill>
                </a:defRPr>
              </a:pPr>
              <a:endParaRPr/>
            </a:p>
          </p:txBody>
        </p:sp>
        <p:pic>
          <p:nvPicPr>
            <p:cNvPr id="575" name="droppedImage.pdf"/>
            <p:cNvPicPr/>
            <p:nvPr/>
          </p:nvPicPr>
          <p:blipFill>
            <a:blip r:embed="rId3"/>
            <a:srcRect b="16109"/>
            <a:stretch>
              <a:fillRect/>
            </a:stretch>
          </p:blipFill>
          <p:spPr>
            <a:xfrm>
              <a:off x="152400" y="177800"/>
              <a:ext cx="4470401" cy="2514600"/>
            </a:xfrm>
            <a:prstGeom prst="rect">
              <a:avLst/>
            </a:prstGeom>
            <a:ln w="12700" cap="flat">
              <a:noFill/>
              <a:round/>
            </a:ln>
            <a:effectLst/>
          </p:spPr>
        </p:pic>
      </p:gr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Shape 580"/>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73</a:t>
            </a:fld>
            <a:endParaRPr sz="1200">
              <a:uFill>
                <a:solidFill/>
              </a:uFill>
            </a:endParaRPr>
          </a:p>
        </p:txBody>
      </p:sp>
      <p:sp>
        <p:nvSpPr>
          <p:cNvPr id="581" name="Shape 581"/>
          <p:cNvSpPr>
            <a:spLocks noGrp="1"/>
          </p:cNvSpPr>
          <p:nvPr>
            <p:ph type="title"/>
          </p:nvPr>
        </p:nvSpPr>
        <p:spPr>
          <a:prstGeom prst="rect">
            <a:avLst/>
          </a:prstGeom>
        </p:spPr>
        <p:txBody>
          <a:bodyPr/>
          <a:lstStyle/>
          <a:p>
            <a:pPr lvl="0">
              <a:defRPr sz="1800">
                <a:uFillTx/>
              </a:defRPr>
            </a:pPr>
            <a:r>
              <a:rPr sz="2800">
                <a:uFill>
                  <a:solidFill/>
                </a:uFill>
              </a:rPr>
              <a:t>3-way quicksort:  visual trace</a:t>
            </a:r>
          </a:p>
        </p:txBody>
      </p:sp>
      <p:grpSp>
        <p:nvGrpSpPr>
          <p:cNvPr id="584" name="Group 584"/>
          <p:cNvGrpSpPr/>
          <p:nvPr/>
        </p:nvGrpSpPr>
        <p:grpSpPr>
          <a:xfrm>
            <a:off x="812800" y="2318224"/>
            <a:ext cx="11367841" cy="6172203"/>
            <a:chOff x="0" y="0"/>
            <a:chExt cx="11367840" cy="6172201"/>
          </a:xfrm>
        </p:grpSpPr>
        <p:sp>
          <p:nvSpPr>
            <p:cNvPr id="582" name="Shape 582"/>
            <p:cNvSpPr/>
            <p:nvPr/>
          </p:nvSpPr>
          <p:spPr>
            <a:xfrm>
              <a:off x="0" y="0"/>
              <a:ext cx="11367841" cy="6172202"/>
            </a:xfrm>
            <a:prstGeom prst="rect">
              <a:avLst/>
            </a:prstGeom>
            <a:solidFill>
              <a:srgbClr val="FFFFFF"/>
            </a:solidFill>
            <a:ln w="12700" cap="flat">
              <a:noFill/>
              <a:round/>
            </a:ln>
            <a:effectLst/>
          </p:spPr>
          <p:txBody>
            <a:bodyPr wrap="square" lIns="0" tIns="0" rIns="0" bIns="0" numCol="1" anchor="t">
              <a:noAutofit/>
            </a:bodyPr>
            <a:lstStyle/>
            <a:p>
              <a:pPr marL="7224" marR="7224" lvl="0">
                <a:lnSpc>
                  <a:spcPct val="120000"/>
                </a:lnSpc>
                <a:defRPr sz="2200">
                  <a:solidFill>
                    <a:srgbClr val="005493"/>
                  </a:solidFill>
                  <a:uFill>
                    <a:solidFill>
                      <a:srgbClr val="0048AA"/>
                    </a:solidFill>
                  </a:uFill>
                </a:defRPr>
              </a:pPr>
              <a:endParaRPr/>
            </a:p>
          </p:txBody>
        </p:sp>
        <p:pic>
          <p:nvPicPr>
            <p:cNvPr id="583" name="Quick3wayBars.pdf"/>
            <p:cNvPicPr/>
            <p:nvPr/>
          </p:nvPicPr>
          <p:blipFill>
            <a:blip r:embed="rId2"/>
            <a:srcRect b="5476"/>
            <a:stretch>
              <a:fillRect/>
            </a:stretch>
          </p:blipFill>
          <p:spPr>
            <a:xfrm>
              <a:off x="399126" y="393902"/>
              <a:ext cx="10489055" cy="5446068"/>
            </a:xfrm>
            <a:prstGeom prst="rect">
              <a:avLst/>
            </a:prstGeom>
            <a:ln w="12700" cap="flat">
              <a:noFill/>
              <a:round/>
            </a:ln>
            <a:effectLst/>
          </p:spPr>
        </p:pic>
      </p:gr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Shape 586"/>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74</a:t>
            </a:fld>
            <a:endParaRPr sz="1200">
              <a:uFill>
                <a:solidFill/>
              </a:uFill>
            </a:endParaRPr>
          </a:p>
        </p:txBody>
      </p:sp>
      <p:sp>
        <p:nvSpPr>
          <p:cNvPr id="587" name="Shape 587"/>
          <p:cNvSpPr>
            <a:spLocks noGrp="1"/>
          </p:cNvSpPr>
          <p:nvPr>
            <p:ph type="title"/>
          </p:nvPr>
        </p:nvSpPr>
        <p:spPr>
          <a:prstGeom prst="rect">
            <a:avLst/>
          </a:prstGeom>
        </p:spPr>
        <p:txBody>
          <a:bodyPr/>
          <a:lstStyle/>
          <a:p>
            <a:pPr lvl="0">
              <a:defRPr sz="1800">
                <a:uFillTx/>
              </a:defRPr>
            </a:pPr>
            <a:r>
              <a:rPr sz="2800">
                <a:uFill>
                  <a:solidFill/>
                </a:uFill>
              </a:rPr>
              <a:t>Duplicate keys:  lower bound</a:t>
            </a:r>
          </a:p>
        </p:txBody>
      </p:sp>
      <p:sp>
        <p:nvSpPr>
          <p:cNvPr id="588" name="Shape 588"/>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Sorting lower bound.  </a:t>
            </a:r>
            <a:r>
              <a:rPr sz="2400">
                <a:uFill>
                  <a:solidFill/>
                </a:uFill>
              </a:rPr>
              <a:t>If there are </a:t>
            </a:r>
            <a:r>
              <a:rPr sz="2400" i="1">
                <a:uFill>
                  <a:solidFill/>
                </a:uFill>
                <a:latin typeface="Times New Roman"/>
                <a:ea typeface="Times New Roman"/>
                <a:cs typeface="Times New Roman"/>
                <a:sym typeface="Times New Roman"/>
              </a:rPr>
              <a:t>n</a:t>
            </a:r>
            <a:r>
              <a:rPr sz="2400">
                <a:uFill>
                  <a:solidFill/>
                </a:uFill>
              </a:rPr>
              <a:t> distinct keys and the </a:t>
            </a:r>
            <a:r>
              <a:rPr sz="2400" i="1">
                <a:uFill>
                  <a:solidFill/>
                </a:uFill>
                <a:latin typeface="Times New Roman"/>
                <a:ea typeface="Times New Roman"/>
                <a:cs typeface="Times New Roman"/>
                <a:sym typeface="Times New Roman"/>
              </a:rPr>
              <a:t>i</a:t>
            </a:r>
            <a:r>
              <a:rPr sz="2400" i="1" baseline="31999">
                <a:uFill>
                  <a:solidFill/>
                </a:uFill>
                <a:latin typeface="Times New Roman"/>
                <a:ea typeface="Times New Roman"/>
                <a:cs typeface="Times New Roman"/>
                <a:sym typeface="Times New Roman"/>
              </a:rPr>
              <a:t>th</a:t>
            </a:r>
            <a:r>
              <a:rPr sz="2400">
                <a:uFill>
                  <a:solidFill/>
                </a:uFill>
              </a:rPr>
              <a:t> one occurs</a:t>
            </a:r>
            <a:br>
              <a:rPr sz="2400">
                <a:uFill>
                  <a:solidFill/>
                </a:uFill>
              </a:rPr>
            </a:br>
            <a:r>
              <a:rPr sz="2400" i="1">
                <a:uFill>
                  <a:solidFill/>
                </a:uFill>
                <a:latin typeface="Times New Roman"/>
                <a:ea typeface="Times New Roman"/>
                <a:cs typeface="Times New Roman"/>
                <a:sym typeface="Times New Roman"/>
              </a:rPr>
              <a:t>x</a:t>
            </a:r>
            <a:r>
              <a:rPr sz="2400" i="1" baseline="-5999">
                <a:uFill>
                  <a:solidFill/>
                </a:uFill>
                <a:latin typeface="Times New Roman"/>
                <a:ea typeface="Times New Roman"/>
                <a:cs typeface="Times New Roman"/>
                <a:sym typeface="Times New Roman"/>
              </a:rPr>
              <a:t>i</a:t>
            </a:r>
            <a:r>
              <a:rPr sz="2400">
                <a:uFill>
                  <a:solidFill/>
                </a:uFill>
              </a:rPr>
              <a:t> times, any compare-based sorting algorithm must use at least</a:t>
            </a:r>
          </a:p>
          <a:p>
            <a:pPr lvl="0">
              <a:defRPr sz="1800">
                <a:solidFill>
                  <a:srgbClr val="000000"/>
                </a:solidFill>
                <a:uFillTx/>
              </a:defRPr>
            </a:pPr>
            <a:endParaRPr sz="2400">
              <a:solidFill>
                <a:srgbClr val="005493"/>
              </a:solidFill>
              <a:uFill>
                <a:solidFill>
                  <a:srgbClr val="0048AA"/>
                </a:solidFill>
              </a:uFill>
            </a:endParaRPr>
          </a:p>
          <a:p>
            <a:pPr lvl="0">
              <a:defRPr sz="1800">
                <a:solidFill>
                  <a:srgbClr val="000000"/>
                </a:solidFill>
                <a:uFillTx/>
              </a:defRPr>
            </a:pPr>
            <a:endParaRPr sz="2400">
              <a:solidFill>
                <a:srgbClr val="005493"/>
              </a:solidFill>
              <a:uFill>
                <a:solidFill>
                  <a:srgbClr val="0048AA"/>
                </a:solidFill>
              </a:uFill>
            </a:endParaRPr>
          </a:p>
          <a:p>
            <a:pPr lvl="0">
              <a:defRPr sz="1800">
                <a:solidFill>
                  <a:srgbClr val="000000"/>
                </a:solidFill>
                <a:uFillTx/>
              </a:defRPr>
            </a:pPr>
            <a:r>
              <a:rPr sz="2400">
                <a:uFill>
                  <a:solidFill>
                    <a:srgbClr val="0048AA"/>
                  </a:solidFill>
                </a:uFill>
              </a:rPr>
              <a:t>compares in the worst case.</a:t>
            </a:r>
          </a:p>
          <a:p>
            <a:pPr lvl="0">
              <a:defRPr sz="1800">
                <a:solidFill>
                  <a:srgbClr val="000000"/>
                </a:solidFill>
                <a:uFillTx/>
              </a:defRPr>
            </a:pPr>
            <a:endParaRPr sz="2400">
              <a:solidFill>
                <a:srgbClr val="005493"/>
              </a:solidFill>
              <a:uFill>
                <a:solidFill>
                  <a:srgbClr val="0048AA"/>
                </a:solidFill>
              </a:uFill>
            </a:endParaRPr>
          </a:p>
          <a:p>
            <a:pPr lvl="0">
              <a:defRPr sz="1800">
                <a:solidFill>
                  <a:srgbClr val="000000"/>
                </a:solidFill>
                <a:uFillTx/>
              </a:defRPr>
            </a:pPr>
            <a:endParaRPr sz="2400">
              <a:solidFill>
                <a:srgbClr val="005493"/>
              </a:solidFill>
              <a:uFill>
                <a:solidFill>
                  <a:srgbClr val="0048AA"/>
                </a:solidFill>
              </a:uFill>
            </a:endParaRPr>
          </a:p>
          <a:p>
            <a:pPr lvl="0">
              <a:defRPr sz="1800">
                <a:solidFill>
                  <a:srgbClr val="000000"/>
                </a:solidFill>
                <a:uFillTx/>
              </a:defRPr>
            </a:pPr>
            <a:endParaRPr sz="2400">
              <a:solidFill>
                <a:srgbClr val="005493"/>
              </a:solidFill>
              <a:uFill>
                <a:solidFill>
                  <a:srgbClr val="0048AA"/>
                </a:solidFill>
              </a:uFill>
            </a:endParaRPr>
          </a:p>
          <a:p>
            <a:pPr lvl="0">
              <a:defRPr sz="1800">
                <a:solidFill>
                  <a:srgbClr val="000000"/>
                </a:solidFill>
                <a:uFillTx/>
              </a:defRPr>
            </a:pPr>
            <a:r>
              <a:rPr sz="2400">
                <a:solidFill>
                  <a:srgbClr val="005493"/>
                </a:solidFill>
                <a:uFill>
                  <a:solidFill>
                    <a:srgbClr val="0048AA"/>
                  </a:solidFill>
                </a:uFill>
              </a:rPr>
              <a:t>Proposition.  </a:t>
            </a:r>
            <a:r>
              <a:rPr sz="2400">
                <a:solidFill>
                  <a:srgbClr val="606060"/>
                </a:solidFill>
                <a:uFill>
                  <a:solidFill>
                    <a:srgbClr val="606060"/>
                  </a:solidFill>
                </a:uFill>
              </a:rPr>
              <a:t>[Sedgewick-Bentley 1997]</a:t>
            </a:r>
            <a:endParaRPr sz="2400">
              <a:solidFill>
                <a:srgbClr val="005493"/>
              </a:solidFill>
              <a:uFill>
                <a:solidFill>
                  <a:srgbClr val="0048AA"/>
                </a:solidFill>
              </a:uFill>
            </a:endParaRPr>
          </a:p>
          <a:p>
            <a:pPr lvl="0">
              <a:defRPr sz="1800">
                <a:solidFill>
                  <a:srgbClr val="000000"/>
                </a:solidFill>
                <a:uFillTx/>
              </a:defRPr>
            </a:pPr>
            <a:r>
              <a:rPr sz="2400">
                <a:uFill>
                  <a:solidFill/>
                </a:uFill>
              </a:rPr>
              <a:t>Quicksort with 3-way partitioning is </a:t>
            </a:r>
            <a:r>
              <a:rPr sz="2400">
                <a:solidFill>
                  <a:srgbClr val="8D3124"/>
                </a:solidFill>
                <a:uFill>
                  <a:solidFill>
                    <a:srgbClr val="8D3124"/>
                  </a:solidFill>
                </a:uFill>
              </a:rPr>
              <a:t>entropy-optimal</a:t>
            </a:r>
            <a:r>
              <a:rPr sz="2400">
                <a:uFill>
                  <a:solidFill/>
                </a:uFill>
              </a:rPr>
              <a:t>. </a:t>
            </a:r>
          </a:p>
          <a:p>
            <a:pPr lvl="0">
              <a:defRPr sz="1800">
                <a:solidFill>
                  <a:srgbClr val="000000"/>
                </a:solidFill>
                <a:uFillTx/>
              </a:defRPr>
            </a:pPr>
            <a:r>
              <a:rPr sz="2400">
                <a:solidFill>
                  <a:srgbClr val="005493"/>
                </a:solidFill>
                <a:uFill>
                  <a:solidFill>
                    <a:srgbClr val="0048AA"/>
                  </a:solidFill>
                </a:uFill>
              </a:rPr>
              <a:t>Pf.  </a:t>
            </a:r>
            <a:r>
              <a:rPr sz="2400">
                <a:solidFill>
                  <a:srgbClr val="606060"/>
                </a:solidFill>
                <a:uFill>
                  <a:solidFill>
                    <a:srgbClr val="0048AA"/>
                  </a:solidFill>
                </a:uFill>
              </a:rPr>
              <a:t>[beyond scope of course]</a:t>
            </a:r>
            <a:r>
              <a:rPr sz="2400">
                <a:solidFill>
                  <a:srgbClr val="005493"/>
                </a:solidFill>
                <a:uFill>
                  <a:solidFill>
                    <a:srgbClr val="0048AA"/>
                  </a:solidFill>
                </a:uFill>
              </a:rPr>
              <a:t> </a:t>
            </a:r>
          </a:p>
          <a:p>
            <a:pPr lvl="0">
              <a:defRPr sz="1800">
                <a:solidFill>
                  <a:srgbClr val="000000"/>
                </a:solidFill>
                <a:uFillTx/>
              </a:defRPr>
            </a:pPr>
            <a:endParaRPr sz="2400">
              <a:solidFill>
                <a:srgbClr val="005493"/>
              </a:solidFill>
              <a:uFill>
                <a:solidFill/>
              </a:uFill>
            </a:endParaRPr>
          </a:p>
          <a:p>
            <a:pPr lvl="0">
              <a:defRPr sz="1800">
                <a:solidFill>
                  <a:srgbClr val="000000"/>
                </a:solidFill>
                <a:uFillTx/>
              </a:defRPr>
            </a:pPr>
            <a:endParaRPr sz="2400">
              <a:uFill>
                <a:solidFill/>
              </a:uFill>
            </a:endParaRPr>
          </a:p>
          <a:p>
            <a:pPr lvl="0">
              <a:defRPr sz="1800">
                <a:solidFill>
                  <a:srgbClr val="000000"/>
                </a:solidFill>
                <a:uFillTx/>
              </a:defRPr>
            </a:pPr>
            <a:r>
              <a:rPr sz="2400">
                <a:solidFill>
                  <a:srgbClr val="005493"/>
                </a:solidFill>
                <a:uFill>
                  <a:solidFill/>
                </a:uFill>
              </a:rPr>
              <a:t>Bottom line. </a:t>
            </a:r>
            <a:r>
              <a:rPr sz="2400">
                <a:solidFill>
                  <a:srgbClr val="FF2600"/>
                </a:solidFill>
                <a:uFill>
                  <a:solidFill/>
                </a:uFill>
              </a:rPr>
              <a:t> </a:t>
            </a:r>
            <a:r>
              <a:rPr sz="2400">
                <a:uFill>
                  <a:solidFill/>
                </a:uFill>
              </a:rPr>
              <a:t>Quicksort with 3-way partitioning reduces running time</a:t>
            </a:r>
            <a:br>
              <a:rPr sz="2400">
                <a:uFill>
                  <a:solidFill/>
                </a:uFill>
              </a:rPr>
            </a:br>
            <a:r>
              <a:rPr sz="2400">
                <a:uFill>
                  <a:solidFill/>
                </a:uFill>
              </a:rPr>
              <a:t>from linearithmic to linear in broad class of applications.</a:t>
            </a:r>
          </a:p>
        </p:txBody>
      </p:sp>
      <p:sp>
        <p:nvSpPr>
          <p:cNvPr id="589" name="Shape 589"/>
          <p:cNvSpPr/>
          <p:nvPr/>
        </p:nvSpPr>
        <p:spPr>
          <a:xfrm>
            <a:off x="7505700" y="2540000"/>
            <a:ext cx="5310098" cy="68337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i="1">
                <a:solidFill>
                  <a:srgbClr val="8D3124"/>
                </a:solidFill>
                <a:uFill>
                  <a:solidFill>
                    <a:srgbClr val="8D3124"/>
                  </a:solidFill>
                </a:uFill>
                <a:latin typeface="Times New Roman"/>
                <a:ea typeface="Times New Roman"/>
                <a:cs typeface="Times New Roman"/>
                <a:sym typeface="Times New Roman"/>
              </a:rPr>
              <a:t>N </a:t>
            </a:r>
            <a:r>
              <a:rPr sz="1600">
                <a:solidFill>
                  <a:srgbClr val="8D3124"/>
                </a:solidFill>
                <a:uFill>
                  <a:solidFill>
                    <a:srgbClr val="8D3124"/>
                  </a:solidFill>
                </a:uFill>
                <a:latin typeface="Times New Roman"/>
                <a:ea typeface="Times New Roman"/>
                <a:cs typeface="Times New Roman"/>
                <a:sym typeface="Times New Roman"/>
              </a:rPr>
              <a:t>lg</a:t>
            </a:r>
            <a:r>
              <a:rPr sz="1600" i="1">
                <a:solidFill>
                  <a:srgbClr val="8D3124"/>
                </a:solidFill>
                <a:uFill>
                  <a:solidFill>
                    <a:srgbClr val="8D3124"/>
                  </a:solidFill>
                </a:uFill>
                <a:latin typeface="Times New Roman"/>
                <a:ea typeface="Times New Roman"/>
                <a:cs typeface="Times New Roman"/>
                <a:sym typeface="Times New Roman"/>
              </a:rPr>
              <a:t> N</a:t>
            </a:r>
            <a:r>
              <a:rPr sz="1600">
                <a:solidFill>
                  <a:srgbClr val="8D3124"/>
                </a:solidFill>
                <a:uFill>
                  <a:solidFill>
                    <a:srgbClr val="8D3124"/>
                  </a:solidFill>
                </a:uFill>
              </a:rPr>
              <a:t> when all distinct;</a:t>
            </a:r>
            <a:br>
              <a:rPr sz="1600">
                <a:solidFill>
                  <a:srgbClr val="8D3124"/>
                </a:solidFill>
                <a:uFill>
                  <a:solidFill>
                    <a:srgbClr val="8D3124"/>
                  </a:solidFill>
                </a:uFill>
              </a:rPr>
            </a:br>
            <a:r>
              <a:rPr sz="1600">
                <a:solidFill>
                  <a:srgbClr val="8D3124"/>
                </a:solidFill>
                <a:uFill>
                  <a:solidFill>
                    <a:srgbClr val="8D3124"/>
                  </a:solidFill>
                </a:uFill>
              </a:rPr>
              <a:t>linear when only a constant number of distinct keys</a:t>
            </a:r>
          </a:p>
        </p:txBody>
      </p:sp>
      <p:sp>
        <p:nvSpPr>
          <p:cNvPr id="590" name="Shape 590"/>
          <p:cNvSpPr/>
          <p:nvPr/>
        </p:nvSpPr>
        <p:spPr>
          <a:xfrm flipV="1">
            <a:off x="6627261" y="2739939"/>
            <a:ext cx="782545" cy="131"/>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pSp>
        <p:nvGrpSpPr>
          <p:cNvPr id="593" name="Group 593"/>
          <p:cNvGrpSpPr/>
          <p:nvPr/>
        </p:nvGrpSpPr>
        <p:grpSpPr>
          <a:xfrm>
            <a:off x="6640121" y="3010188"/>
            <a:ext cx="4287103" cy="2674124"/>
            <a:chOff x="0" y="0"/>
            <a:chExt cx="4287102" cy="2674123"/>
          </a:xfrm>
        </p:grpSpPr>
        <p:sp>
          <p:nvSpPr>
            <p:cNvPr id="591" name="Shape 591"/>
            <p:cNvSpPr/>
            <p:nvPr/>
          </p:nvSpPr>
          <p:spPr>
            <a:xfrm>
              <a:off x="0" y="0"/>
              <a:ext cx="1209978" cy="2674124"/>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592" name="Shape 592"/>
            <p:cNvSpPr/>
            <p:nvPr/>
          </p:nvSpPr>
          <p:spPr>
            <a:xfrm>
              <a:off x="1322778" y="2336511"/>
              <a:ext cx="2964325" cy="3302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solidFill>
                    <a:srgbClr val="000000"/>
                  </a:solidFill>
                  <a:uFillTx/>
                </a:defRPr>
              </a:pPr>
              <a:r>
                <a:rPr sz="1600">
                  <a:solidFill>
                    <a:srgbClr val="8D3124"/>
                  </a:solidFill>
                  <a:uFill>
                    <a:solidFill>
                      <a:srgbClr val="8D3124"/>
                    </a:solidFill>
                  </a:uFill>
                </a:rPr>
                <a:t>proportional to lower bound</a:t>
              </a:r>
            </a:p>
          </p:txBody>
        </p:sp>
      </p:grpSp>
      <p:pic>
        <p:nvPicPr>
          <p:cNvPr id="594" name="droppedImage.pdf"/>
          <p:cNvPicPr/>
          <p:nvPr/>
        </p:nvPicPr>
        <p:blipFill>
          <a:blip r:embed="rId3"/>
          <a:stretch>
            <a:fillRect/>
          </a:stretch>
        </p:blipFill>
        <p:spPr>
          <a:xfrm>
            <a:off x="1826261" y="2362200"/>
            <a:ext cx="4632977" cy="762003"/>
          </a:xfrm>
          <a:prstGeom prst="rect">
            <a:avLst/>
          </a:prstGeom>
          <a:ln w="12700">
            <a:round/>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588">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588">
                                            <p:txEl>
                                              <p:pRg st="7" end="7"/>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1" nodeType="afterEffect">
                                  <p:stCondLst>
                                    <p:cond delay="0"/>
                                  </p:stCondLst>
                                  <p:iterate>
                                    <p:tmAbs val="0"/>
                                  </p:iterate>
                                  <p:childTnLst>
                                    <p:set>
                                      <p:cBhvr>
                                        <p:cTn id="13" fill="hold"/>
                                        <p:tgtEl>
                                          <p:spTgt spid="588">
                                            <p:txEl>
                                              <p:pRg st="8" end="8"/>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2" nodeType="afterEffect">
                                  <p:stCondLst>
                                    <p:cond delay="0"/>
                                  </p:stCondLst>
                                  <p:iterate>
                                    <p:tmAbs val="0"/>
                                  </p:iterate>
                                  <p:childTnLst>
                                    <p:set>
                                      <p:cBhvr>
                                        <p:cTn id="16" fill="hold"/>
                                        <p:tgtEl>
                                          <p:spTgt spid="593"/>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1" nodeType="afterEffect">
                                  <p:stCondLst>
                                    <p:cond delay="0"/>
                                  </p:stCondLst>
                                  <p:iterate>
                                    <p:tmAbs val="0"/>
                                  </p:iterate>
                                  <p:childTnLst>
                                    <p:set>
                                      <p:cBhvr>
                                        <p:cTn id="19" fill="hold"/>
                                        <p:tgtEl>
                                          <p:spTgt spid="588">
                                            <p:txEl>
                                              <p:pRg st="9" end="9"/>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1" nodeType="afterEffect">
                                  <p:stCondLst>
                                    <p:cond delay="0"/>
                                  </p:stCondLst>
                                  <p:iterate>
                                    <p:tmAbs val="0"/>
                                  </p:iterate>
                                  <p:childTnLst>
                                    <p:set>
                                      <p:cBhvr>
                                        <p:cTn id="22" fill="hold"/>
                                        <p:tgtEl>
                                          <p:spTgt spid="588">
                                            <p:txEl>
                                              <p:pRg st="10" end="10"/>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1" nodeType="afterEffect">
                                  <p:stCondLst>
                                    <p:cond delay="0"/>
                                  </p:stCondLst>
                                  <p:iterate>
                                    <p:tmAbs val="0"/>
                                  </p:iterate>
                                  <p:childTnLst>
                                    <p:set>
                                      <p:cBhvr>
                                        <p:cTn id="25" fill="hold"/>
                                        <p:tgtEl>
                                          <p:spTgt spid="588">
                                            <p:txEl>
                                              <p:pRg st="11" end="11"/>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1" nodeType="clickEffect">
                                  <p:stCondLst>
                                    <p:cond delay="0"/>
                                  </p:stCondLst>
                                  <p:iterate>
                                    <p:tmAbs val="0"/>
                                  </p:iterate>
                                  <p:childTnLst>
                                    <p:set>
                                      <p:cBhvr>
                                        <p:cTn id="29" fill="hold"/>
                                        <p:tgtEl>
                                          <p:spTgt spid="58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8" grpId="1" build="p" animBg="1" advAuto="0"/>
      <p:bldP spid="593" grpId="2" animBg="1" advAuto="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 name="Shape 598"/>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75</a:t>
            </a:fld>
            <a:endParaRPr sz="1200">
              <a:uFill>
                <a:solidFill/>
              </a:uFill>
            </a:endParaRPr>
          </a:p>
        </p:txBody>
      </p:sp>
      <p:sp>
        <p:nvSpPr>
          <p:cNvPr id="599" name="Shape 599"/>
          <p:cNvSpPr>
            <a:spLocks noGrp="1"/>
          </p:cNvSpPr>
          <p:nvPr>
            <p:ph type="title"/>
          </p:nvPr>
        </p:nvSpPr>
        <p:spPr>
          <a:prstGeom prst="rect">
            <a:avLst/>
          </a:prstGeom>
        </p:spPr>
        <p:txBody>
          <a:bodyPr/>
          <a:lstStyle/>
          <a:p>
            <a:pPr lvl="0">
              <a:defRPr sz="1800">
                <a:uFillTx/>
              </a:defRPr>
            </a:pPr>
            <a:r>
              <a:rPr sz="2800">
                <a:uFill>
                  <a:solidFill/>
                </a:uFill>
              </a:rPr>
              <a:t>Sorting summary</a:t>
            </a:r>
          </a:p>
        </p:txBody>
      </p:sp>
      <p:graphicFrame>
        <p:nvGraphicFramePr>
          <p:cNvPr id="600" name="Table 600"/>
          <p:cNvGraphicFramePr/>
          <p:nvPr>
            <p:extLst>
              <p:ext uri="{D42A27DB-BD31-4B8C-83A1-F6EECF244321}">
                <p14:modId xmlns:p14="http://schemas.microsoft.com/office/powerpoint/2010/main" val="3427295286"/>
              </p:ext>
            </p:extLst>
          </p:nvPr>
        </p:nvGraphicFramePr>
        <p:xfrm>
          <a:off x="637064" y="1628533"/>
          <a:ext cx="11663608" cy="7429499"/>
        </p:xfrm>
        <a:graphic>
          <a:graphicData uri="http://schemas.openxmlformats.org/drawingml/2006/table">
            <a:tbl>
              <a:tblPr firstRow="1" firstCol="1">
                <a:tableStyleId>{8F44A2F1-9E1F-4B54-A3A2-5F16C0AD49E2}</a:tableStyleId>
              </a:tblPr>
              <a:tblGrid>
                <a:gridCol w="1700197">
                  <a:extLst>
                    <a:ext uri="{9D8B030D-6E8A-4147-A177-3AD203B41FA5}">
                      <a16:colId xmlns:a16="http://schemas.microsoft.com/office/drawing/2014/main" val="20000"/>
                    </a:ext>
                  </a:extLst>
                </a:gridCol>
                <a:gridCol w="1199075">
                  <a:extLst>
                    <a:ext uri="{9D8B030D-6E8A-4147-A177-3AD203B41FA5}">
                      <a16:colId xmlns:a16="http://schemas.microsoft.com/office/drawing/2014/main" val="20001"/>
                    </a:ext>
                  </a:extLst>
                </a:gridCol>
                <a:gridCol w="1199075">
                  <a:extLst>
                    <a:ext uri="{9D8B030D-6E8A-4147-A177-3AD203B41FA5}">
                      <a16:colId xmlns:a16="http://schemas.microsoft.com/office/drawing/2014/main" val="20002"/>
                    </a:ext>
                  </a:extLst>
                </a:gridCol>
                <a:gridCol w="1199075">
                  <a:extLst>
                    <a:ext uri="{9D8B030D-6E8A-4147-A177-3AD203B41FA5}">
                      <a16:colId xmlns:a16="http://schemas.microsoft.com/office/drawing/2014/main" val="20003"/>
                    </a:ext>
                  </a:extLst>
                </a:gridCol>
                <a:gridCol w="1199075">
                  <a:extLst>
                    <a:ext uri="{9D8B030D-6E8A-4147-A177-3AD203B41FA5}">
                      <a16:colId xmlns:a16="http://schemas.microsoft.com/office/drawing/2014/main" val="20004"/>
                    </a:ext>
                  </a:extLst>
                </a:gridCol>
                <a:gridCol w="1199075">
                  <a:extLst>
                    <a:ext uri="{9D8B030D-6E8A-4147-A177-3AD203B41FA5}">
                      <a16:colId xmlns:a16="http://schemas.microsoft.com/office/drawing/2014/main" val="20005"/>
                    </a:ext>
                  </a:extLst>
                </a:gridCol>
                <a:gridCol w="3968036">
                  <a:extLst>
                    <a:ext uri="{9D8B030D-6E8A-4147-A177-3AD203B41FA5}">
                      <a16:colId xmlns:a16="http://schemas.microsoft.com/office/drawing/2014/main" val="20006"/>
                    </a:ext>
                  </a:extLst>
                </a:gridCol>
              </a:tblGrid>
              <a:tr h="825103">
                <a:tc>
                  <a:txBody>
                    <a:bodyPr/>
                    <a:lstStyle/>
                    <a:p>
                      <a:pPr marL="58702" marR="58702" lvl="0" defTabSz="1295400">
                        <a:lnSpc>
                          <a:spcPct val="130000"/>
                        </a:lnSpc>
                        <a:defRPr sz="1800"/>
                      </a:pPr>
                      <a:endParaRPr/>
                    </a:p>
                  </a:txBody>
                  <a:tcPr marL="50800" marR="50800" marT="50800" marB="50800" anchor="ctr" horzOverflow="overflow">
                    <a:lnL w="28575">
                      <a:miter lim="400000"/>
                    </a:lnL>
                    <a:noFill/>
                  </a:tcPr>
                </a:tc>
                <a:tc>
                  <a:txBody>
                    <a:bodyPr/>
                    <a:lstStyle/>
                    <a:p>
                      <a:pPr marL="58702" marR="58702" lvl="0" defTabSz="1295400">
                        <a:lnSpc>
                          <a:spcPct val="130000"/>
                        </a:lnSpc>
                        <a:defRPr sz="1800">
                          <a:solidFill>
                            <a:srgbClr val="000000"/>
                          </a:solidFill>
                          <a:uFillTx/>
                        </a:defRPr>
                      </a:pPr>
                      <a:r>
                        <a:rPr>
                          <a:solidFill>
                            <a:srgbClr val="FFFFFF"/>
                          </a:solidFill>
                          <a:uFill>
                            <a:solidFill/>
                          </a:uFill>
                        </a:rPr>
                        <a:t>inplace?</a:t>
                      </a:r>
                    </a:p>
                  </a:txBody>
                  <a:tcPr marL="50800" marR="50800" marT="50800" marB="50800" anchor="ctr" horzOverflow="overflow"/>
                </a:tc>
                <a:tc>
                  <a:txBody>
                    <a:bodyPr/>
                    <a:lstStyle/>
                    <a:p>
                      <a:pPr marL="58702" marR="58702" lvl="0" defTabSz="1295400">
                        <a:lnSpc>
                          <a:spcPct val="130000"/>
                        </a:lnSpc>
                        <a:defRPr sz="1800">
                          <a:solidFill>
                            <a:srgbClr val="000000"/>
                          </a:solidFill>
                          <a:uFillTx/>
                        </a:defRPr>
                      </a:pPr>
                      <a:r>
                        <a:rPr>
                          <a:solidFill>
                            <a:srgbClr val="FFFFFF"/>
                          </a:solidFill>
                          <a:uFill>
                            <a:solidFill/>
                          </a:uFill>
                        </a:rPr>
                        <a:t>stable?</a:t>
                      </a:r>
                    </a:p>
                  </a:txBody>
                  <a:tcPr marL="50800" marR="50800" marT="50800" marB="50800" anchor="ctr" horzOverflow="overflow"/>
                </a:tc>
                <a:tc>
                  <a:txBody>
                    <a:bodyPr/>
                    <a:lstStyle/>
                    <a:p>
                      <a:pPr marL="58702" marR="58702" lvl="0" defTabSz="1295400">
                        <a:lnSpc>
                          <a:spcPct val="130000"/>
                        </a:lnSpc>
                        <a:defRPr sz="1800">
                          <a:solidFill>
                            <a:srgbClr val="000000"/>
                          </a:solidFill>
                          <a:uFillTx/>
                        </a:defRPr>
                      </a:pPr>
                      <a:r>
                        <a:rPr>
                          <a:solidFill>
                            <a:srgbClr val="FFFFFF"/>
                          </a:solidFill>
                          <a:uFill>
                            <a:solidFill/>
                          </a:uFill>
                        </a:rPr>
                        <a:t>best</a:t>
                      </a:r>
                    </a:p>
                  </a:txBody>
                  <a:tcPr marL="50800" marR="50800" marT="50800" marB="50800" anchor="ctr" horzOverflow="overflow"/>
                </a:tc>
                <a:tc>
                  <a:txBody>
                    <a:bodyPr/>
                    <a:lstStyle/>
                    <a:p>
                      <a:pPr marL="58702" marR="58702" lvl="0" defTabSz="1295400">
                        <a:lnSpc>
                          <a:spcPct val="130000"/>
                        </a:lnSpc>
                        <a:defRPr sz="1800">
                          <a:solidFill>
                            <a:srgbClr val="000000"/>
                          </a:solidFill>
                          <a:uFillTx/>
                        </a:defRPr>
                      </a:pPr>
                      <a:r>
                        <a:rPr>
                          <a:solidFill>
                            <a:srgbClr val="FFFFFF"/>
                          </a:solidFill>
                          <a:uFill>
                            <a:solidFill/>
                          </a:uFill>
                        </a:rPr>
                        <a:t>average</a:t>
                      </a:r>
                    </a:p>
                  </a:txBody>
                  <a:tcPr marL="50800" marR="50800" marT="50800" marB="50800" anchor="ctr" horzOverflow="overflow"/>
                </a:tc>
                <a:tc>
                  <a:txBody>
                    <a:bodyPr/>
                    <a:lstStyle/>
                    <a:p>
                      <a:pPr marL="58702" marR="58702" lvl="0" defTabSz="1295400">
                        <a:lnSpc>
                          <a:spcPct val="130000"/>
                        </a:lnSpc>
                        <a:defRPr sz="1800">
                          <a:solidFill>
                            <a:srgbClr val="000000"/>
                          </a:solidFill>
                          <a:uFillTx/>
                        </a:defRPr>
                      </a:pPr>
                      <a:r>
                        <a:rPr>
                          <a:solidFill>
                            <a:srgbClr val="FFFFFF"/>
                          </a:solidFill>
                          <a:uFill>
                            <a:solidFill/>
                          </a:uFill>
                        </a:rPr>
                        <a:t>worst</a:t>
                      </a:r>
                    </a:p>
                  </a:txBody>
                  <a:tcPr marL="50800" marR="50800" marT="50800" marB="50800" anchor="ctr" horzOverflow="overflow"/>
                </a:tc>
                <a:tc>
                  <a:txBody>
                    <a:bodyPr/>
                    <a:lstStyle/>
                    <a:p>
                      <a:pPr marL="58702" marR="58702" lvl="0" defTabSz="1295400">
                        <a:lnSpc>
                          <a:spcPct val="130000"/>
                        </a:lnSpc>
                        <a:defRPr sz="1800">
                          <a:solidFill>
                            <a:srgbClr val="000000"/>
                          </a:solidFill>
                          <a:uFillTx/>
                        </a:defRPr>
                      </a:pPr>
                      <a:r>
                        <a:rPr>
                          <a:solidFill>
                            <a:srgbClr val="FFFFFF"/>
                          </a:solidFill>
                          <a:uFill>
                            <a:solidFill/>
                          </a:uFill>
                        </a:rPr>
                        <a:t>remarks</a:t>
                      </a:r>
                    </a:p>
                  </a:txBody>
                  <a:tcPr marL="50800" marR="50800" marT="50800" marB="50800" anchor="ctr" horzOverflow="overflow">
                    <a:lnR w="28575">
                      <a:miter lim="400000"/>
                    </a:lnR>
                  </a:tcPr>
                </a:tc>
                <a:extLst>
                  <a:ext uri="{0D108BD9-81ED-4DB2-BD59-A6C34878D82A}">
                    <a16:rowId xmlns:a16="http://schemas.microsoft.com/office/drawing/2014/main" val="10000"/>
                  </a:ext>
                </a:extLst>
              </a:tr>
              <a:tr h="825103">
                <a:tc>
                  <a:txBody>
                    <a:bodyPr/>
                    <a:lstStyle/>
                    <a:p>
                      <a:pPr marL="57799" marR="57799" lvl="0" defTabSz="1295400">
                        <a:lnSpc>
                          <a:spcPct val="130000"/>
                        </a:lnSpc>
                        <a:tabLst>
                          <a:tab pos="800100" algn="l"/>
                        </a:tabLst>
                        <a:defRPr sz="1800">
                          <a:solidFill>
                            <a:srgbClr val="000000"/>
                          </a:solidFill>
                          <a:uFillTx/>
                        </a:defRPr>
                      </a:pPr>
                      <a:r>
                        <a:rPr>
                          <a:solidFill>
                            <a:srgbClr val="FFFFFF"/>
                          </a:solidFill>
                          <a:uFill>
                            <a:solidFill>
                              <a:srgbClr val="0048AA"/>
                            </a:solidFill>
                          </a:uFill>
                        </a:rPr>
                        <a:t>selection</a:t>
                      </a:r>
                    </a:p>
                  </a:txBody>
                  <a:tcPr marL="50800" marR="50800" marT="50800" marB="50800" anchor="ctr" horzOverflow="overflow"/>
                </a:tc>
                <a:tc>
                  <a:txBody>
                    <a:bodyPr/>
                    <a:lstStyle/>
                    <a:p>
                      <a:pPr marL="58702" marR="58702" lvl="0" defTabSz="1295400">
                        <a:lnSpc>
                          <a:spcPct val="130000"/>
                        </a:lnSpc>
                        <a:defRPr sz="1800">
                          <a:uFillTx/>
                        </a:defRPr>
                      </a:pPr>
                      <a:r>
                        <a:rPr>
                          <a:uFill>
                            <a:solidFill/>
                          </a:uFill>
                        </a:rPr>
                        <a:t>✔</a:t>
                      </a:r>
                    </a:p>
                  </a:txBody>
                  <a:tcPr marL="50800" marR="50800" marT="50800" marB="50800" anchor="ctr" horzOverflow="overflow"/>
                </a:tc>
                <a:tc>
                  <a:txBody>
                    <a:bodyPr/>
                    <a:lstStyle/>
                    <a:p>
                      <a:pPr marL="58702" marR="58702" lvl="0" defTabSz="1295400">
                        <a:lnSpc>
                          <a:spcPct val="130000"/>
                        </a:lnSpc>
                        <a:defRPr sz="1800"/>
                      </a:pPr>
                      <a:endParaRPr/>
                    </a:p>
                  </a:txBody>
                  <a:tcPr marL="50800" marR="50800" marT="50800" marB="50800" anchor="ctr" horzOverflow="overflow"/>
                </a:tc>
                <a:tc>
                  <a:txBody>
                    <a:bodyPr/>
                    <a:lstStyle/>
                    <a:p>
                      <a:pPr marL="58702" marR="58702" lvl="0" defTabSz="1295400">
                        <a:lnSpc>
                          <a:spcPct val="130000"/>
                        </a:lnSpc>
                        <a:defRPr sz="1800">
                          <a:uFillTx/>
                        </a:defRPr>
                      </a:pPr>
                      <a:r>
                        <a:rPr sz="2000">
                          <a:uFill>
                            <a:solidFill/>
                          </a:uFill>
                          <a:latin typeface="Times Roman"/>
                          <a:ea typeface="Times Roman"/>
                          <a:cs typeface="Times Roman"/>
                          <a:sym typeface="Times Roman"/>
                        </a:rPr>
                        <a:t>½</a:t>
                      </a:r>
                      <a:r>
                        <a:rPr sz="2000" i="1">
                          <a:uFill>
                            <a:solidFill/>
                          </a:uFill>
                          <a:latin typeface="Times Roman"/>
                          <a:ea typeface="Times Roman"/>
                          <a:cs typeface="Times Roman"/>
                          <a:sym typeface="Times Roman"/>
                        </a:rPr>
                        <a:t> N</a:t>
                      </a:r>
                      <a:r>
                        <a:rPr sz="2000">
                          <a:uFill>
                            <a:solidFill/>
                          </a:uFill>
                          <a:latin typeface="Times Roman"/>
                          <a:ea typeface="Times Roman"/>
                          <a:cs typeface="Times Roman"/>
                          <a:sym typeface="Times Roman"/>
                        </a:rPr>
                        <a:t> </a:t>
                      </a:r>
                      <a:r>
                        <a:rPr sz="2000" baseline="31999">
                          <a:uFill>
                            <a:solidFill/>
                          </a:uFill>
                          <a:latin typeface="Times Roman"/>
                          <a:ea typeface="Times Roman"/>
                          <a:cs typeface="Times Roman"/>
                          <a:sym typeface="Times Roman"/>
                        </a:rPr>
                        <a:t>2</a:t>
                      </a:r>
                    </a:p>
                  </a:txBody>
                  <a:tcPr marL="50800" marR="50800" marT="50800" marB="50800" anchor="ctr" horzOverflow="overflow"/>
                </a:tc>
                <a:tc>
                  <a:txBody>
                    <a:bodyPr/>
                    <a:lstStyle/>
                    <a:p>
                      <a:pPr marL="58702" marR="58702" lvl="0" defTabSz="1295400">
                        <a:lnSpc>
                          <a:spcPct val="130000"/>
                        </a:lnSpc>
                        <a:defRPr sz="1800">
                          <a:uFillTx/>
                        </a:defRPr>
                      </a:pPr>
                      <a:r>
                        <a:rPr sz="2000">
                          <a:uFill>
                            <a:solidFill/>
                          </a:uFill>
                          <a:latin typeface="Times Roman"/>
                          <a:ea typeface="Times Roman"/>
                          <a:cs typeface="Times Roman"/>
                          <a:sym typeface="Times Roman"/>
                        </a:rPr>
                        <a:t>½</a:t>
                      </a:r>
                      <a:r>
                        <a:rPr sz="2000" i="1">
                          <a:uFill>
                            <a:solidFill/>
                          </a:uFill>
                          <a:latin typeface="Times Roman"/>
                          <a:ea typeface="Times Roman"/>
                          <a:cs typeface="Times Roman"/>
                          <a:sym typeface="Times Roman"/>
                        </a:rPr>
                        <a:t> N</a:t>
                      </a:r>
                      <a:r>
                        <a:rPr sz="2000">
                          <a:uFill>
                            <a:solidFill/>
                          </a:uFill>
                          <a:latin typeface="Times Roman"/>
                          <a:ea typeface="Times Roman"/>
                          <a:cs typeface="Times Roman"/>
                          <a:sym typeface="Times Roman"/>
                        </a:rPr>
                        <a:t> </a:t>
                      </a:r>
                      <a:r>
                        <a:rPr sz="2000" baseline="31999">
                          <a:uFill>
                            <a:solidFill/>
                          </a:uFill>
                          <a:latin typeface="Times Roman"/>
                          <a:ea typeface="Times Roman"/>
                          <a:cs typeface="Times Roman"/>
                          <a:sym typeface="Times Roman"/>
                        </a:rPr>
                        <a:t>2</a:t>
                      </a:r>
                    </a:p>
                  </a:txBody>
                  <a:tcPr marL="50800" marR="50800" marT="50800" marB="50800" anchor="ctr" horzOverflow="overflow"/>
                </a:tc>
                <a:tc>
                  <a:txBody>
                    <a:bodyPr/>
                    <a:lstStyle/>
                    <a:p>
                      <a:pPr marL="58702" marR="58702" lvl="0" defTabSz="1295400">
                        <a:lnSpc>
                          <a:spcPct val="130000"/>
                        </a:lnSpc>
                        <a:defRPr sz="1800">
                          <a:uFillTx/>
                        </a:defRPr>
                      </a:pPr>
                      <a:r>
                        <a:rPr sz="2000">
                          <a:uFill>
                            <a:solidFill/>
                          </a:uFill>
                          <a:latin typeface="Times Roman"/>
                          <a:ea typeface="Times Roman"/>
                          <a:cs typeface="Times Roman"/>
                          <a:sym typeface="Times Roman"/>
                        </a:rPr>
                        <a:t>½</a:t>
                      </a:r>
                      <a:r>
                        <a:rPr sz="2000" i="1">
                          <a:uFill>
                            <a:solidFill/>
                          </a:uFill>
                          <a:latin typeface="Times Roman"/>
                          <a:ea typeface="Times Roman"/>
                          <a:cs typeface="Times Roman"/>
                          <a:sym typeface="Times Roman"/>
                        </a:rPr>
                        <a:t> N</a:t>
                      </a:r>
                      <a:r>
                        <a:rPr sz="2000">
                          <a:uFill>
                            <a:solidFill/>
                          </a:uFill>
                          <a:latin typeface="Times Roman"/>
                          <a:ea typeface="Times Roman"/>
                          <a:cs typeface="Times Roman"/>
                          <a:sym typeface="Times Roman"/>
                        </a:rPr>
                        <a:t> </a:t>
                      </a:r>
                      <a:r>
                        <a:rPr sz="2000" baseline="31999">
                          <a:uFill>
                            <a:solidFill/>
                          </a:uFill>
                          <a:latin typeface="Times Roman"/>
                          <a:ea typeface="Times Roman"/>
                          <a:cs typeface="Times Roman"/>
                          <a:sym typeface="Times Roman"/>
                        </a:rPr>
                        <a:t>2</a:t>
                      </a:r>
                    </a:p>
                  </a:txBody>
                  <a:tcPr marL="50800" marR="50800" marT="50800" marB="50800" anchor="ctr" horzOverflow="overflow"/>
                </a:tc>
                <a:tc>
                  <a:txBody>
                    <a:bodyPr/>
                    <a:lstStyle/>
                    <a:p>
                      <a:pPr marL="58702" marR="58702" lvl="0" defTabSz="1295400">
                        <a:lnSpc>
                          <a:spcPct val="130000"/>
                        </a:lnSpc>
                        <a:defRPr sz="1800">
                          <a:uFillTx/>
                        </a:defRPr>
                      </a:pPr>
                      <a:r>
                        <a:rPr sz="2000" i="1">
                          <a:uFill>
                            <a:solidFill/>
                          </a:uFill>
                          <a:latin typeface="Times Roman"/>
                          <a:ea typeface="Times Roman"/>
                          <a:cs typeface="Times Roman"/>
                          <a:sym typeface="Times Roman"/>
                        </a:rPr>
                        <a:t>N</a:t>
                      </a:r>
                      <a:r>
                        <a:rPr>
                          <a:uFill>
                            <a:solidFill/>
                          </a:uFill>
                        </a:rPr>
                        <a:t> exchanges</a:t>
                      </a:r>
                    </a:p>
                  </a:txBody>
                  <a:tcPr marL="50800" marR="50800" marT="50800" marB="50800" anchor="ctr" horzOverflow="overflow">
                    <a:lnR w="28575">
                      <a:miter lim="400000"/>
                    </a:lnR>
                  </a:tcPr>
                </a:tc>
                <a:extLst>
                  <a:ext uri="{0D108BD9-81ED-4DB2-BD59-A6C34878D82A}">
                    <a16:rowId xmlns:a16="http://schemas.microsoft.com/office/drawing/2014/main" val="10001"/>
                  </a:ext>
                </a:extLst>
              </a:tr>
              <a:tr h="825103">
                <a:tc>
                  <a:txBody>
                    <a:bodyPr/>
                    <a:lstStyle/>
                    <a:p>
                      <a:pPr marL="57799" marR="57799" lvl="0" defTabSz="1295400">
                        <a:lnSpc>
                          <a:spcPct val="130000"/>
                        </a:lnSpc>
                        <a:tabLst>
                          <a:tab pos="800100" algn="l"/>
                        </a:tabLst>
                        <a:defRPr sz="1800">
                          <a:solidFill>
                            <a:srgbClr val="000000"/>
                          </a:solidFill>
                          <a:uFillTx/>
                        </a:defRPr>
                      </a:pPr>
                      <a:r>
                        <a:rPr>
                          <a:solidFill>
                            <a:srgbClr val="FFFFFF"/>
                          </a:solidFill>
                          <a:uFill>
                            <a:solidFill>
                              <a:srgbClr val="0048AA"/>
                            </a:solidFill>
                          </a:uFill>
                        </a:rPr>
                        <a:t>insertion</a:t>
                      </a:r>
                    </a:p>
                  </a:txBody>
                  <a:tcPr marL="50800" marR="50800" marT="50800" marB="50800" anchor="ctr" horzOverflow="overflow"/>
                </a:tc>
                <a:tc>
                  <a:txBody>
                    <a:bodyPr/>
                    <a:lstStyle/>
                    <a:p>
                      <a:pPr marL="58702" marR="58702" lvl="0" defTabSz="1295400">
                        <a:lnSpc>
                          <a:spcPct val="130000"/>
                        </a:lnSpc>
                        <a:defRPr sz="1800">
                          <a:uFillTx/>
                        </a:defRPr>
                      </a:pPr>
                      <a:r>
                        <a:rPr>
                          <a:uFill>
                            <a:solidFill/>
                          </a:uFill>
                        </a:rPr>
                        <a:t>✔</a:t>
                      </a:r>
                    </a:p>
                  </a:txBody>
                  <a:tcPr marL="50800" marR="50800" marT="50800" marB="50800" anchor="ctr" horzOverflow="overflow"/>
                </a:tc>
                <a:tc>
                  <a:txBody>
                    <a:bodyPr/>
                    <a:lstStyle/>
                    <a:p>
                      <a:pPr marL="58702" marR="58702" lvl="0" defTabSz="1295400">
                        <a:lnSpc>
                          <a:spcPct val="130000"/>
                        </a:lnSpc>
                        <a:defRPr sz="1800">
                          <a:uFillTx/>
                        </a:defRPr>
                      </a:pPr>
                      <a:r>
                        <a:rPr>
                          <a:uFill>
                            <a:solidFill/>
                          </a:uFill>
                        </a:rPr>
                        <a:t>✔</a:t>
                      </a:r>
                    </a:p>
                  </a:txBody>
                  <a:tcPr marL="50800" marR="50800" marT="50800" marB="50800" anchor="ctr" horzOverflow="overflow"/>
                </a:tc>
                <a:tc>
                  <a:txBody>
                    <a:bodyPr/>
                    <a:lstStyle/>
                    <a:p>
                      <a:pPr marL="58702" marR="58702" lvl="0" defTabSz="1295400">
                        <a:lnSpc>
                          <a:spcPct val="130000"/>
                        </a:lnSpc>
                        <a:defRPr sz="1800">
                          <a:uFillTx/>
                        </a:defRPr>
                      </a:pPr>
                      <a:r>
                        <a:rPr sz="2000" i="1">
                          <a:uFill>
                            <a:solidFill/>
                          </a:uFill>
                          <a:latin typeface="Times Roman"/>
                          <a:ea typeface="Times Roman"/>
                          <a:cs typeface="Times Roman"/>
                          <a:sym typeface="Times Roman"/>
                        </a:rPr>
                        <a:t>N</a:t>
                      </a:r>
                    </a:p>
                  </a:txBody>
                  <a:tcPr marL="50800" marR="50800" marT="50800" marB="50800" anchor="ctr" horzOverflow="overflow"/>
                </a:tc>
                <a:tc>
                  <a:txBody>
                    <a:bodyPr/>
                    <a:lstStyle/>
                    <a:p>
                      <a:pPr marL="58702" marR="58702" lvl="0" defTabSz="1295400">
                        <a:lnSpc>
                          <a:spcPct val="130000"/>
                        </a:lnSpc>
                        <a:defRPr sz="1800">
                          <a:uFillTx/>
                        </a:defRPr>
                      </a:pPr>
                      <a:r>
                        <a:rPr sz="2000">
                          <a:uFill>
                            <a:solidFill/>
                          </a:uFill>
                          <a:latin typeface="Times Roman"/>
                          <a:ea typeface="Times Roman"/>
                          <a:cs typeface="Times Roman"/>
                          <a:sym typeface="Times Roman"/>
                        </a:rPr>
                        <a:t>¼</a:t>
                      </a:r>
                      <a:r>
                        <a:rPr sz="2000" i="1">
                          <a:uFill>
                            <a:solidFill/>
                          </a:uFill>
                          <a:latin typeface="Times Roman"/>
                          <a:ea typeface="Times Roman"/>
                          <a:cs typeface="Times Roman"/>
                          <a:sym typeface="Times Roman"/>
                        </a:rPr>
                        <a:t> N</a:t>
                      </a:r>
                      <a:r>
                        <a:rPr sz="2000">
                          <a:uFill>
                            <a:solidFill/>
                          </a:uFill>
                          <a:latin typeface="Times Roman"/>
                          <a:ea typeface="Times Roman"/>
                          <a:cs typeface="Times Roman"/>
                          <a:sym typeface="Times Roman"/>
                        </a:rPr>
                        <a:t> </a:t>
                      </a:r>
                      <a:r>
                        <a:rPr sz="2000" baseline="31999">
                          <a:uFill>
                            <a:solidFill/>
                          </a:uFill>
                          <a:latin typeface="Times Roman"/>
                          <a:ea typeface="Times Roman"/>
                          <a:cs typeface="Times Roman"/>
                          <a:sym typeface="Times Roman"/>
                        </a:rPr>
                        <a:t>2</a:t>
                      </a:r>
                    </a:p>
                  </a:txBody>
                  <a:tcPr marL="50800" marR="50800" marT="50800" marB="50800" anchor="ctr" horzOverflow="overflow"/>
                </a:tc>
                <a:tc>
                  <a:txBody>
                    <a:bodyPr/>
                    <a:lstStyle/>
                    <a:p>
                      <a:pPr marL="58702" marR="58702" lvl="0" defTabSz="1295400">
                        <a:lnSpc>
                          <a:spcPct val="130000"/>
                        </a:lnSpc>
                        <a:defRPr sz="1800">
                          <a:uFillTx/>
                        </a:defRPr>
                      </a:pPr>
                      <a:r>
                        <a:rPr sz="2000">
                          <a:uFill>
                            <a:solidFill/>
                          </a:uFill>
                          <a:latin typeface="Times Roman"/>
                          <a:ea typeface="Times Roman"/>
                          <a:cs typeface="Times Roman"/>
                          <a:sym typeface="Times Roman"/>
                        </a:rPr>
                        <a:t>½</a:t>
                      </a:r>
                      <a:r>
                        <a:rPr sz="2000" i="1">
                          <a:uFill>
                            <a:solidFill/>
                          </a:uFill>
                          <a:latin typeface="Times Roman"/>
                          <a:ea typeface="Times Roman"/>
                          <a:cs typeface="Times Roman"/>
                          <a:sym typeface="Times Roman"/>
                        </a:rPr>
                        <a:t> N</a:t>
                      </a:r>
                      <a:r>
                        <a:rPr sz="2000">
                          <a:uFill>
                            <a:solidFill/>
                          </a:uFill>
                          <a:latin typeface="Times Roman"/>
                          <a:ea typeface="Times Roman"/>
                          <a:cs typeface="Times Roman"/>
                          <a:sym typeface="Times Roman"/>
                        </a:rPr>
                        <a:t> </a:t>
                      </a:r>
                      <a:r>
                        <a:rPr sz="2000" baseline="31999">
                          <a:uFill>
                            <a:solidFill/>
                          </a:uFill>
                          <a:latin typeface="Times Roman"/>
                          <a:ea typeface="Times Roman"/>
                          <a:cs typeface="Times Roman"/>
                          <a:sym typeface="Times Roman"/>
                        </a:rPr>
                        <a:t>2</a:t>
                      </a:r>
                    </a:p>
                  </a:txBody>
                  <a:tcPr marL="50800" marR="50800" marT="50800" marB="50800" anchor="ctr" horzOverflow="overflow"/>
                </a:tc>
                <a:tc>
                  <a:txBody>
                    <a:bodyPr/>
                    <a:lstStyle/>
                    <a:p>
                      <a:pPr marL="58702" marR="58702" lvl="0" defTabSz="1295400">
                        <a:lnSpc>
                          <a:spcPct val="130000"/>
                        </a:lnSpc>
                        <a:defRPr sz="1800">
                          <a:uFillTx/>
                        </a:defRPr>
                      </a:pPr>
                      <a:r>
                        <a:rPr>
                          <a:uFill>
                            <a:solidFill/>
                          </a:uFill>
                        </a:rPr>
                        <a:t>use for small </a:t>
                      </a:r>
                      <a:r>
                        <a:rPr sz="2000" i="1">
                          <a:uFill>
                            <a:solidFill/>
                          </a:uFill>
                          <a:latin typeface="Times Roman"/>
                          <a:ea typeface="Times Roman"/>
                          <a:cs typeface="Times Roman"/>
                          <a:sym typeface="Times Roman"/>
                        </a:rPr>
                        <a:t>N</a:t>
                      </a:r>
                      <a:endParaRPr i="1">
                        <a:uFill>
                          <a:solidFill/>
                        </a:uFill>
                      </a:endParaRPr>
                    </a:p>
                    <a:p>
                      <a:pPr marL="58702" marR="58702" lvl="0" defTabSz="1295400">
                        <a:lnSpc>
                          <a:spcPct val="130000"/>
                        </a:lnSpc>
                        <a:defRPr sz="1800">
                          <a:uFillTx/>
                        </a:defRPr>
                      </a:pPr>
                      <a:r>
                        <a:rPr>
                          <a:uFill>
                            <a:solidFill/>
                          </a:uFill>
                        </a:rPr>
                        <a:t>or partially ordered</a:t>
                      </a:r>
                    </a:p>
                  </a:txBody>
                  <a:tcPr marL="50800" marR="50800" marT="50800" marB="50800" anchor="ctr" horzOverflow="overflow">
                    <a:lnR w="28575">
                      <a:miter lim="400000"/>
                    </a:lnR>
                  </a:tcPr>
                </a:tc>
                <a:extLst>
                  <a:ext uri="{0D108BD9-81ED-4DB2-BD59-A6C34878D82A}">
                    <a16:rowId xmlns:a16="http://schemas.microsoft.com/office/drawing/2014/main" val="10002"/>
                  </a:ext>
                </a:extLst>
              </a:tr>
              <a:tr h="825103">
                <a:tc>
                  <a:txBody>
                    <a:bodyPr/>
                    <a:lstStyle/>
                    <a:p>
                      <a:pPr marL="57799" marR="57799" lvl="0" defTabSz="1295400">
                        <a:lnSpc>
                          <a:spcPct val="130000"/>
                        </a:lnSpc>
                        <a:tabLst>
                          <a:tab pos="800100" algn="l"/>
                        </a:tabLst>
                        <a:defRPr sz="1800">
                          <a:solidFill>
                            <a:srgbClr val="000000"/>
                          </a:solidFill>
                          <a:uFillTx/>
                        </a:defRPr>
                      </a:pPr>
                      <a:r>
                        <a:rPr>
                          <a:solidFill>
                            <a:srgbClr val="FFFFFF"/>
                          </a:solidFill>
                          <a:uFill>
                            <a:solidFill>
                              <a:srgbClr val="0048AA"/>
                            </a:solidFill>
                          </a:uFill>
                        </a:rPr>
                        <a:t>shell</a:t>
                      </a:r>
                    </a:p>
                  </a:txBody>
                  <a:tcPr marL="50800" marR="50800" marT="50800" marB="50800" anchor="ctr" horzOverflow="overflow"/>
                </a:tc>
                <a:tc>
                  <a:txBody>
                    <a:bodyPr/>
                    <a:lstStyle/>
                    <a:p>
                      <a:pPr marL="58702" marR="58702" lvl="0" defTabSz="1295400">
                        <a:lnSpc>
                          <a:spcPct val="130000"/>
                        </a:lnSpc>
                        <a:defRPr sz="1800">
                          <a:uFillTx/>
                        </a:defRPr>
                      </a:pPr>
                      <a:r>
                        <a:rPr>
                          <a:uFill>
                            <a:solidFill/>
                          </a:uFill>
                        </a:rPr>
                        <a:t>✔</a:t>
                      </a:r>
                    </a:p>
                  </a:txBody>
                  <a:tcPr marL="50800" marR="50800" marT="50800" marB="50800" anchor="ctr" horzOverflow="overflow"/>
                </a:tc>
                <a:tc>
                  <a:txBody>
                    <a:bodyPr/>
                    <a:lstStyle/>
                    <a:p>
                      <a:pPr marL="58702" marR="58702" lvl="0" defTabSz="1295400">
                        <a:lnSpc>
                          <a:spcPct val="130000"/>
                        </a:lnSpc>
                        <a:defRPr sz="1800"/>
                      </a:pPr>
                      <a:endParaRPr/>
                    </a:p>
                  </a:txBody>
                  <a:tcPr marL="50800" marR="50800" marT="50800" marB="50800" anchor="ctr" horzOverflow="overflow"/>
                </a:tc>
                <a:tc>
                  <a:txBody>
                    <a:bodyPr/>
                    <a:lstStyle/>
                    <a:p>
                      <a:pPr marL="58702" marR="58702" lvl="0" defTabSz="1295400">
                        <a:lnSpc>
                          <a:spcPct val="130000"/>
                        </a:lnSpc>
                        <a:defRPr sz="1800">
                          <a:uFillTx/>
                        </a:defRPr>
                      </a:pPr>
                      <a:r>
                        <a:rPr sz="2000" i="1">
                          <a:uFill>
                            <a:solidFill/>
                          </a:uFill>
                          <a:latin typeface="Times Roman"/>
                          <a:ea typeface="Times Roman"/>
                          <a:cs typeface="Times Roman"/>
                          <a:sym typeface="Times Roman"/>
                        </a:rPr>
                        <a:t>N </a:t>
                      </a:r>
                      <a:r>
                        <a:rPr sz="2000">
                          <a:uFill>
                            <a:solidFill/>
                          </a:uFill>
                          <a:latin typeface="Times Roman"/>
                          <a:ea typeface="Times Roman"/>
                          <a:cs typeface="Times Roman"/>
                          <a:sym typeface="Times Roman"/>
                        </a:rPr>
                        <a:t>log</a:t>
                      </a:r>
                      <a:r>
                        <a:rPr sz="2000" baseline="-5999">
                          <a:uFill>
                            <a:solidFill/>
                          </a:uFill>
                          <a:latin typeface="Times Roman"/>
                          <a:ea typeface="Times Roman"/>
                          <a:cs typeface="Times Roman"/>
                          <a:sym typeface="Times Roman"/>
                        </a:rPr>
                        <a:t>3</a:t>
                      </a:r>
                      <a:r>
                        <a:rPr sz="2000" i="1">
                          <a:uFill>
                            <a:solidFill/>
                          </a:uFill>
                          <a:latin typeface="Times Roman"/>
                          <a:ea typeface="Times Roman"/>
                          <a:cs typeface="Times Roman"/>
                          <a:sym typeface="Times Roman"/>
                        </a:rPr>
                        <a:t> N</a:t>
                      </a:r>
                    </a:p>
                  </a:txBody>
                  <a:tcPr marL="50800" marR="50800" marT="50800" marB="50800" anchor="ctr" horzOverflow="overflow"/>
                </a:tc>
                <a:tc>
                  <a:txBody>
                    <a:bodyPr/>
                    <a:lstStyle/>
                    <a:p>
                      <a:pPr marL="58702" marR="58702" lvl="0" defTabSz="1295400">
                        <a:lnSpc>
                          <a:spcPct val="130000"/>
                        </a:lnSpc>
                        <a:defRPr sz="1800">
                          <a:uFillTx/>
                        </a:defRPr>
                      </a:pPr>
                      <a:r>
                        <a:rPr sz="2000">
                          <a:uFill>
                            <a:solidFill/>
                          </a:uFill>
                          <a:latin typeface="Times Roman"/>
                          <a:ea typeface="Times Roman"/>
                          <a:cs typeface="Times Roman"/>
                          <a:sym typeface="Times Roman"/>
                        </a:rPr>
                        <a:t>?</a:t>
                      </a:r>
                    </a:p>
                  </a:txBody>
                  <a:tcPr marL="50800" marR="50800" marT="50800" marB="50800" anchor="ctr" horzOverflow="overflow"/>
                </a:tc>
                <a:tc>
                  <a:txBody>
                    <a:bodyPr/>
                    <a:lstStyle/>
                    <a:p>
                      <a:pPr marL="58702" marR="58702" lvl="0" defTabSz="1295400">
                        <a:lnSpc>
                          <a:spcPct val="130000"/>
                        </a:lnSpc>
                        <a:defRPr sz="1800">
                          <a:uFillTx/>
                        </a:defRPr>
                      </a:pPr>
                      <a:r>
                        <a:rPr sz="2000" i="1">
                          <a:uFill>
                            <a:solidFill/>
                          </a:uFill>
                          <a:latin typeface="Times Roman"/>
                          <a:ea typeface="Times Roman"/>
                          <a:cs typeface="Times Roman"/>
                          <a:sym typeface="Times Roman"/>
                        </a:rPr>
                        <a:t>c</a:t>
                      </a:r>
                      <a:r>
                        <a:rPr sz="2000">
                          <a:uFill>
                            <a:solidFill/>
                          </a:uFill>
                          <a:latin typeface="Times Roman"/>
                          <a:ea typeface="Times Roman"/>
                          <a:cs typeface="Times Roman"/>
                          <a:sym typeface="Times Roman"/>
                        </a:rPr>
                        <a:t> </a:t>
                      </a:r>
                      <a:r>
                        <a:rPr sz="2000" i="1">
                          <a:uFill>
                            <a:solidFill/>
                          </a:uFill>
                          <a:latin typeface="Times Roman"/>
                          <a:ea typeface="Times Roman"/>
                          <a:cs typeface="Times Roman"/>
                          <a:sym typeface="Times Roman"/>
                        </a:rPr>
                        <a:t>N</a:t>
                      </a:r>
                      <a:r>
                        <a:rPr sz="2000" baseline="31999">
                          <a:uFill>
                            <a:solidFill/>
                          </a:uFill>
                          <a:latin typeface="Times Roman"/>
                          <a:ea typeface="Times Roman"/>
                          <a:cs typeface="Times Roman"/>
                          <a:sym typeface="Times Roman"/>
                        </a:rPr>
                        <a:t> 3/2</a:t>
                      </a:r>
                    </a:p>
                  </a:txBody>
                  <a:tcPr marL="50800" marR="50800" marT="50800" marB="50800" anchor="ctr" horzOverflow="overflow"/>
                </a:tc>
                <a:tc>
                  <a:txBody>
                    <a:bodyPr/>
                    <a:lstStyle/>
                    <a:p>
                      <a:pPr marL="58702" marR="58702" lvl="0" defTabSz="1295400">
                        <a:lnSpc>
                          <a:spcPct val="140000"/>
                        </a:lnSpc>
                        <a:defRPr sz="1800">
                          <a:uFillTx/>
                        </a:defRPr>
                      </a:pPr>
                      <a:r>
                        <a:rPr>
                          <a:uFill>
                            <a:solidFill/>
                          </a:uFill>
                        </a:rPr>
                        <a:t>tight code;
subquadratic</a:t>
                      </a:r>
                    </a:p>
                  </a:txBody>
                  <a:tcPr marL="50800" marR="50800" marT="50800" marB="50800" anchor="ctr" horzOverflow="overflow">
                    <a:lnR w="28575">
                      <a:miter lim="400000"/>
                    </a:lnR>
                  </a:tcPr>
                </a:tc>
                <a:extLst>
                  <a:ext uri="{0D108BD9-81ED-4DB2-BD59-A6C34878D82A}">
                    <a16:rowId xmlns:a16="http://schemas.microsoft.com/office/drawing/2014/main" val="10003"/>
                  </a:ext>
                </a:extLst>
              </a:tr>
              <a:tr h="825103">
                <a:tc>
                  <a:txBody>
                    <a:bodyPr/>
                    <a:lstStyle/>
                    <a:p>
                      <a:pPr marL="57799" marR="57799" lvl="0" defTabSz="1295400">
                        <a:lnSpc>
                          <a:spcPct val="130000"/>
                        </a:lnSpc>
                        <a:tabLst>
                          <a:tab pos="800100" algn="l"/>
                        </a:tabLst>
                        <a:defRPr sz="1800">
                          <a:solidFill>
                            <a:srgbClr val="000000"/>
                          </a:solidFill>
                          <a:uFillTx/>
                        </a:defRPr>
                      </a:pPr>
                      <a:r>
                        <a:rPr>
                          <a:solidFill>
                            <a:srgbClr val="FFFFFF"/>
                          </a:solidFill>
                          <a:uFill>
                            <a:solidFill>
                              <a:srgbClr val="0048AA"/>
                            </a:solidFill>
                          </a:uFill>
                        </a:rPr>
                        <a:t>merge</a:t>
                      </a:r>
                    </a:p>
                  </a:txBody>
                  <a:tcPr marL="50800" marR="50800" marT="50800" marB="50800" anchor="ctr" horzOverflow="overflow"/>
                </a:tc>
                <a:tc>
                  <a:txBody>
                    <a:bodyPr/>
                    <a:lstStyle/>
                    <a:p>
                      <a:pPr marL="58702" marR="58702" lvl="0" defTabSz="1295400">
                        <a:lnSpc>
                          <a:spcPct val="130000"/>
                        </a:lnSpc>
                        <a:defRPr sz="1800"/>
                      </a:pPr>
                      <a:endParaRPr/>
                    </a:p>
                  </a:txBody>
                  <a:tcPr marL="50800" marR="50800" marT="50800" marB="50800" anchor="ctr" horzOverflow="overflow"/>
                </a:tc>
                <a:tc>
                  <a:txBody>
                    <a:bodyPr/>
                    <a:lstStyle/>
                    <a:p>
                      <a:pPr marL="58702" marR="58702" lvl="0" defTabSz="1295400">
                        <a:lnSpc>
                          <a:spcPct val="130000"/>
                        </a:lnSpc>
                        <a:defRPr sz="1800">
                          <a:uFillTx/>
                        </a:defRPr>
                      </a:pPr>
                      <a:r>
                        <a:rPr>
                          <a:uFill>
                            <a:solidFill/>
                          </a:uFill>
                        </a:rPr>
                        <a:t>✔</a:t>
                      </a:r>
                    </a:p>
                  </a:txBody>
                  <a:tcPr marL="50800" marR="50800" marT="50800" marB="50800" anchor="ctr" horzOverflow="overflow"/>
                </a:tc>
                <a:tc>
                  <a:txBody>
                    <a:bodyPr/>
                    <a:lstStyle/>
                    <a:p>
                      <a:pPr marL="58702" marR="58702" lvl="0" defTabSz="1295400">
                        <a:lnSpc>
                          <a:spcPct val="130000"/>
                        </a:lnSpc>
                        <a:defRPr sz="1800">
                          <a:uFillTx/>
                        </a:defRPr>
                      </a:pPr>
                      <a:r>
                        <a:rPr sz="2000">
                          <a:uFill>
                            <a:solidFill/>
                          </a:uFill>
                          <a:latin typeface="Times Roman"/>
                          <a:ea typeface="Times Roman"/>
                          <a:cs typeface="Times Roman"/>
                          <a:sym typeface="Times Roman"/>
                        </a:rPr>
                        <a:t>½ </a:t>
                      </a:r>
                      <a:r>
                        <a:rPr sz="2000" i="1">
                          <a:uFill>
                            <a:solidFill/>
                          </a:uFill>
                          <a:latin typeface="Times Roman"/>
                          <a:ea typeface="Times Roman"/>
                          <a:cs typeface="Times Roman"/>
                          <a:sym typeface="Times Roman"/>
                        </a:rPr>
                        <a:t>N</a:t>
                      </a:r>
                      <a:r>
                        <a:rPr sz="2000">
                          <a:uFill>
                            <a:solidFill/>
                          </a:uFill>
                          <a:latin typeface="Times Roman"/>
                          <a:ea typeface="Times Roman"/>
                          <a:cs typeface="Times Roman"/>
                          <a:sym typeface="Times Roman"/>
                        </a:rPr>
                        <a:t> lg </a:t>
                      </a:r>
                      <a:r>
                        <a:rPr sz="2000" i="1">
                          <a:uFill>
                            <a:solidFill/>
                          </a:uFill>
                          <a:latin typeface="Times Roman"/>
                          <a:ea typeface="Times Roman"/>
                          <a:cs typeface="Times Roman"/>
                          <a:sym typeface="Times Roman"/>
                        </a:rPr>
                        <a:t>N</a:t>
                      </a:r>
                    </a:p>
                  </a:txBody>
                  <a:tcPr marL="50800" marR="50800" marT="50800" marB="50800" anchor="ctr" horzOverflow="overflow"/>
                </a:tc>
                <a:tc>
                  <a:txBody>
                    <a:bodyPr/>
                    <a:lstStyle/>
                    <a:p>
                      <a:pPr marL="58702" marR="58702" lvl="0" defTabSz="1295400">
                        <a:lnSpc>
                          <a:spcPct val="130000"/>
                        </a:lnSpc>
                        <a:defRPr sz="1800">
                          <a:uFillTx/>
                        </a:defRPr>
                      </a:pPr>
                      <a:r>
                        <a:rPr sz="2000" i="1">
                          <a:uFill>
                            <a:solidFill/>
                          </a:uFill>
                          <a:latin typeface="Times Roman"/>
                          <a:ea typeface="Times Roman"/>
                          <a:cs typeface="Times Roman"/>
                          <a:sym typeface="Times Roman"/>
                        </a:rPr>
                        <a:t>N</a:t>
                      </a:r>
                      <a:r>
                        <a:rPr sz="2000">
                          <a:uFill>
                            <a:solidFill/>
                          </a:uFill>
                          <a:latin typeface="Times Roman"/>
                          <a:ea typeface="Times Roman"/>
                          <a:cs typeface="Times Roman"/>
                          <a:sym typeface="Times Roman"/>
                        </a:rPr>
                        <a:t> lg </a:t>
                      </a:r>
                      <a:r>
                        <a:rPr sz="2000" i="1">
                          <a:uFill>
                            <a:solidFill/>
                          </a:uFill>
                          <a:latin typeface="Times Roman"/>
                          <a:ea typeface="Times Roman"/>
                          <a:cs typeface="Times Roman"/>
                          <a:sym typeface="Times Roman"/>
                        </a:rPr>
                        <a:t>N</a:t>
                      </a:r>
                    </a:p>
                  </a:txBody>
                  <a:tcPr marL="50800" marR="50800" marT="50800" marB="50800" anchor="ctr" horzOverflow="overflow"/>
                </a:tc>
                <a:tc>
                  <a:txBody>
                    <a:bodyPr/>
                    <a:lstStyle/>
                    <a:p>
                      <a:pPr marL="58702" marR="58702" lvl="0" defTabSz="1295400">
                        <a:lnSpc>
                          <a:spcPct val="130000"/>
                        </a:lnSpc>
                        <a:defRPr sz="1800">
                          <a:uFillTx/>
                        </a:defRPr>
                      </a:pPr>
                      <a:r>
                        <a:rPr sz="2000" i="1">
                          <a:uFill>
                            <a:solidFill/>
                          </a:uFill>
                          <a:latin typeface="Times Roman"/>
                          <a:ea typeface="Times Roman"/>
                          <a:cs typeface="Times Roman"/>
                          <a:sym typeface="Times Roman"/>
                        </a:rPr>
                        <a:t>N</a:t>
                      </a:r>
                      <a:r>
                        <a:rPr sz="2000">
                          <a:uFill>
                            <a:solidFill/>
                          </a:uFill>
                          <a:latin typeface="Times Roman"/>
                          <a:ea typeface="Times Roman"/>
                          <a:cs typeface="Times Roman"/>
                          <a:sym typeface="Times Roman"/>
                        </a:rPr>
                        <a:t> lg </a:t>
                      </a:r>
                      <a:r>
                        <a:rPr sz="2000" i="1">
                          <a:uFill>
                            <a:solidFill/>
                          </a:uFill>
                          <a:latin typeface="Times Roman"/>
                          <a:ea typeface="Times Roman"/>
                          <a:cs typeface="Times Roman"/>
                          <a:sym typeface="Times Roman"/>
                        </a:rPr>
                        <a:t>N</a:t>
                      </a:r>
                    </a:p>
                  </a:txBody>
                  <a:tcPr marL="50800" marR="50800" marT="50800" marB="50800" anchor="ctr" horzOverflow="overflow"/>
                </a:tc>
                <a:tc>
                  <a:txBody>
                    <a:bodyPr/>
                    <a:lstStyle/>
                    <a:p>
                      <a:pPr marL="58702" marR="58702" lvl="0" defTabSz="1295400">
                        <a:lnSpc>
                          <a:spcPct val="130000"/>
                        </a:lnSpc>
                        <a:defRPr sz="1800">
                          <a:uFillTx/>
                        </a:defRPr>
                      </a:pPr>
                      <a:r>
                        <a:rPr sz="2000" i="1">
                          <a:uFill>
                            <a:solidFill/>
                          </a:uFill>
                          <a:latin typeface="Times Roman"/>
                          <a:ea typeface="Times Roman"/>
                          <a:cs typeface="Times Roman"/>
                          <a:sym typeface="Times Roman"/>
                        </a:rPr>
                        <a:t>N </a:t>
                      </a:r>
                      <a:r>
                        <a:rPr sz="2000">
                          <a:uFill>
                            <a:solidFill/>
                          </a:uFill>
                          <a:latin typeface="Times Roman"/>
                          <a:ea typeface="Times Roman"/>
                          <a:cs typeface="Times Roman"/>
                          <a:sym typeface="Times Roman"/>
                        </a:rPr>
                        <a:t>log </a:t>
                      </a:r>
                      <a:r>
                        <a:rPr sz="2000" i="1">
                          <a:uFill>
                            <a:solidFill/>
                          </a:uFill>
                          <a:latin typeface="Times Roman"/>
                          <a:ea typeface="Times Roman"/>
                          <a:cs typeface="Times Roman"/>
                          <a:sym typeface="Times Roman"/>
                        </a:rPr>
                        <a:t>N</a:t>
                      </a:r>
                      <a:r>
                        <a:rPr>
                          <a:uFill>
                            <a:solidFill/>
                          </a:uFill>
                        </a:rPr>
                        <a:t> guarantee;</a:t>
                      </a:r>
                    </a:p>
                    <a:p>
                      <a:pPr marL="58702" marR="58702" lvl="0" defTabSz="1295400">
                        <a:lnSpc>
                          <a:spcPct val="130000"/>
                        </a:lnSpc>
                        <a:defRPr sz="1800">
                          <a:uFillTx/>
                        </a:defRPr>
                      </a:pPr>
                      <a:r>
                        <a:rPr>
                          <a:uFill>
                            <a:solidFill/>
                          </a:uFill>
                        </a:rPr>
                        <a:t>stable</a:t>
                      </a:r>
                    </a:p>
                  </a:txBody>
                  <a:tcPr marL="50800" marR="50800" marT="50800" marB="50800" anchor="ctr" horzOverflow="overflow">
                    <a:lnR w="28575">
                      <a:miter lim="400000"/>
                    </a:lnR>
                  </a:tcPr>
                </a:tc>
                <a:extLst>
                  <a:ext uri="{0D108BD9-81ED-4DB2-BD59-A6C34878D82A}">
                    <a16:rowId xmlns:a16="http://schemas.microsoft.com/office/drawing/2014/main" val="10004"/>
                  </a:ext>
                </a:extLst>
              </a:tr>
              <a:tr h="825103">
                <a:tc>
                  <a:txBody>
                    <a:bodyPr/>
                    <a:lstStyle/>
                    <a:p>
                      <a:pPr marL="57799" marR="57799" lvl="0" defTabSz="1295400">
                        <a:lnSpc>
                          <a:spcPct val="130000"/>
                        </a:lnSpc>
                        <a:tabLst>
                          <a:tab pos="800100" algn="l"/>
                        </a:tabLst>
                        <a:defRPr sz="1800">
                          <a:solidFill>
                            <a:srgbClr val="000000"/>
                          </a:solidFill>
                          <a:uFillTx/>
                        </a:defRPr>
                      </a:pPr>
                      <a:r>
                        <a:rPr>
                          <a:solidFill>
                            <a:srgbClr val="FFFFFF"/>
                          </a:solidFill>
                          <a:uFill>
                            <a:solidFill>
                              <a:srgbClr val="0048AA"/>
                            </a:solidFill>
                          </a:uFill>
                        </a:rPr>
                        <a:t>timsort</a:t>
                      </a:r>
                    </a:p>
                  </a:txBody>
                  <a:tcPr marL="50800" marR="50800" marT="50800" marB="50800" anchor="ctr" horzOverflow="overflow"/>
                </a:tc>
                <a:tc>
                  <a:txBody>
                    <a:bodyPr/>
                    <a:lstStyle/>
                    <a:p>
                      <a:pPr marL="58702" marR="58702" lvl="0" defTabSz="1295400">
                        <a:lnSpc>
                          <a:spcPct val="130000"/>
                        </a:lnSpc>
                        <a:defRPr sz="1800"/>
                      </a:pPr>
                      <a:endParaRPr/>
                    </a:p>
                  </a:txBody>
                  <a:tcPr marL="50800" marR="50800" marT="50800" marB="50800" anchor="ctr" horzOverflow="overflow"/>
                </a:tc>
                <a:tc>
                  <a:txBody>
                    <a:bodyPr/>
                    <a:lstStyle/>
                    <a:p>
                      <a:pPr marL="58702" marR="58702" lvl="0" defTabSz="1295400">
                        <a:lnSpc>
                          <a:spcPct val="130000"/>
                        </a:lnSpc>
                        <a:defRPr sz="1800">
                          <a:uFillTx/>
                        </a:defRPr>
                      </a:pPr>
                      <a:r>
                        <a:rPr>
                          <a:uFill>
                            <a:solidFill/>
                          </a:uFill>
                        </a:rPr>
                        <a:t>✔</a:t>
                      </a:r>
                    </a:p>
                  </a:txBody>
                  <a:tcPr marL="50800" marR="50800" marT="50800" marB="50800" anchor="ctr" horzOverflow="overflow"/>
                </a:tc>
                <a:tc>
                  <a:txBody>
                    <a:bodyPr/>
                    <a:lstStyle/>
                    <a:p>
                      <a:pPr marL="58702" marR="58702" lvl="0" defTabSz="1295400">
                        <a:lnSpc>
                          <a:spcPct val="130000"/>
                        </a:lnSpc>
                        <a:defRPr sz="1800">
                          <a:uFillTx/>
                        </a:defRPr>
                      </a:pPr>
                      <a:r>
                        <a:rPr sz="2000" i="1">
                          <a:uFill>
                            <a:solidFill/>
                          </a:uFill>
                          <a:latin typeface="Times Roman"/>
                          <a:ea typeface="Times Roman"/>
                          <a:cs typeface="Times Roman"/>
                          <a:sym typeface="Times Roman"/>
                        </a:rPr>
                        <a:t>N</a:t>
                      </a:r>
                    </a:p>
                  </a:txBody>
                  <a:tcPr marL="50800" marR="50800" marT="50800" marB="50800" anchor="ctr" horzOverflow="overflow"/>
                </a:tc>
                <a:tc>
                  <a:txBody>
                    <a:bodyPr/>
                    <a:lstStyle/>
                    <a:p>
                      <a:pPr marL="58702" marR="58702" lvl="0" defTabSz="1295400">
                        <a:lnSpc>
                          <a:spcPct val="130000"/>
                        </a:lnSpc>
                        <a:defRPr sz="1800">
                          <a:uFillTx/>
                        </a:defRPr>
                      </a:pPr>
                      <a:r>
                        <a:rPr sz="2000" i="1">
                          <a:uFill>
                            <a:solidFill/>
                          </a:uFill>
                          <a:latin typeface="Times Roman"/>
                          <a:ea typeface="Times Roman"/>
                          <a:cs typeface="Times Roman"/>
                          <a:sym typeface="Times Roman"/>
                        </a:rPr>
                        <a:t>N</a:t>
                      </a:r>
                      <a:r>
                        <a:rPr sz="2000">
                          <a:uFill>
                            <a:solidFill/>
                          </a:uFill>
                          <a:latin typeface="Times Roman"/>
                          <a:ea typeface="Times Roman"/>
                          <a:cs typeface="Times Roman"/>
                          <a:sym typeface="Times Roman"/>
                        </a:rPr>
                        <a:t> lg </a:t>
                      </a:r>
                      <a:r>
                        <a:rPr sz="2000" i="1">
                          <a:uFill>
                            <a:solidFill/>
                          </a:uFill>
                          <a:latin typeface="Times Roman"/>
                          <a:ea typeface="Times Roman"/>
                          <a:cs typeface="Times Roman"/>
                          <a:sym typeface="Times Roman"/>
                        </a:rPr>
                        <a:t>N</a:t>
                      </a:r>
                    </a:p>
                  </a:txBody>
                  <a:tcPr marL="50800" marR="50800" marT="50800" marB="50800" anchor="ctr" horzOverflow="overflow"/>
                </a:tc>
                <a:tc>
                  <a:txBody>
                    <a:bodyPr/>
                    <a:lstStyle/>
                    <a:p>
                      <a:pPr marL="58702" marR="58702" lvl="0" defTabSz="1295400">
                        <a:lnSpc>
                          <a:spcPct val="130000"/>
                        </a:lnSpc>
                        <a:defRPr sz="1800">
                          <a:uFillTx/>
                        </a:defRPr>
                      </a:pPr>
                      <a:r>
                        <a:rPr sz="2000" i="1">
                          <a:uFill>
                            <a:solidFill/>
                          </a:uFill>
                          <a:latin typeface="Times Roman"/>
                          <a:ea typeface="Times Roman"/>
                          <a:cs typeface="Times Roman"/>
                          <a:sym typeface="Times Roman"/>
                        </a:rPr>
                        <a:t>N</a:t>
                      </a:r>
                      <a:r>
                        <a:rPr sz="2000">
                          <a:uFill>
                            <a:solidFill/>
                          </a:uFill>
                          <a:latin typeface="Times Roman"/>
                          <a:ea typeface="Times Roman"/>
                          <a:cs typeface="Times Roman"/>
                          <a:sym typeface="Times Roman"/>
                        </a:rPr>
                        <a:t> lg </a:t>
                      </a:r>
                      <a:r>
                        <a:rPr sz="2000" i="1">
                          <a:uFill>
                            <a:solidFill/>
                          </a:uFill>
                          <a:latin typeface="Times Roman"/>
                          <a:ea typeface="Times Roman"/>
                          <a:cs typeface="Times Roman"/>
                          <a:sym typeface="Times Roman"/>
                        </a:rPr>
                        <a:t>N</a:t>
                      </a:r>
                    </a:p>
                  </a:txBody>
                  <a:tcPr marL="50800" marR="50800" marT="50800" marB="50800" anchor="ctr" horzOverflow="overflow"/>
                </a:tc>
                <a:tc>
                  <a:txBody>
                    <a:bodyPr/>
                    <a:lstStyle/>
                    <a:p>
                      <a:pPr marL="58702" marR="58702" lvl="0" defTabSz="1295400">
                        <a:lnSpc>
                          <a:spcPct val="140000"/>
                        </a:lnSpc>
                        <a:defRPr sz="1800">
                          <a:uFillTx/>
                        </a:defRPr>
                      </a:pPr>
                      <a:r>
                        <a:rPr>
                          <a:uFill>
                            <a:solidFill/>
                          </a:uFill>
                        </a:rPr>
                        <a:t>improves mergesort
when preexisting order</a:t>
                      </a:r>
                    </a:p>
                  </a:txBody>
                  <a:tcPr marL="50800" marR="50800" marT="50800" marB="50800" anchor="ctr" horzOverflow="overflow">
                    <a:lnR w="28575">
                      <a:miter lim="400000"/>
                    </a:lnR>
                  </a:tcPr>
                </a:tc>
                <a:extLst>
                  <a:ext uri="{0D108BD9-81ED-4DB2-BD59-A6C34878D82A}">
                    <a16:rowId xmlns:a16="http://schemas.microsoft.com/office/drawing/2014/main" val="10005"/>
                  </a:ext>
                </a:extLst>
              </a:tr>
              <a:tr h="828675">
                <a:tc>
                  <a:txBody>
                    <a:bodyPr/>
                    <a:lstStyle/>
                    <a:p>
                      <a:pPr marL="57799" marR="57799" lvl="0" defTabSz="1295400">
                        <a:lnSpc>
                          <a:spcPct val="130000"/>
                        </a:lnSpc>
                        <a:tabLst>
                          <a:tab pos="800100" algn="l"/>
                        </a:tabLst>
                        <a:defRPr sz="1800">
                          <a:solidFill>
                            <a:srgbClr val="000000"/>
                          </a:solidFill>
                          <a:uFillTx/>
                        </a:defRPr>
                      </a:pPr>
                      <a:r>
                        <a:rPr>
                          <a:solidFill>
                            <a:srgbClr val="FFFFFF"/>
                          </a:solidFill>
                          <a:uFill>
                            <a:solidFill>
                              <a:srgbClr val="0048AA"/>
                            </a:solidFill>
                          </a:uFill>
                        </a:rPr>
                        <a:t>quick</a:t>
                      </a:r>
                    </a:p>
                  </a:txBody>
                  <a:tcPr marL="50800" marR="50800" marT="50800" marB="50800" anchor="ctr" horzOverflow="overflow"/>
                </a:tc>
                <a:tc>
                  <a:txBody>
                    <a:bodyPr/>
                    <a:lstStyle/>
                    <a:p>
                      <a:pPr marL="58702" marR="58702" lvl="0" defTabSz="1295400">
                        <a:lnSpc>
                          <a:spcPct val="130000"/>
                        </a:lnSpc>
                        <a:defRPr sz="1800">
                          <a:uFillTx/>
                        </a:defRPr>
                      </a:pPr>
                      <a:r>
                        <a:rPr>
                          <a:uFill>
                            <a:solidFill/>
                          </a:uFill>
                        </a:rPr>
                        <a:t>✔</a:t>
                      </a:r>
                    </a:p>
                  </a:txBody>
                  <a:tcPr marL="50800" marR="50800" marT="50800" marB="50800" anchor="ctr" horzOverflow="overflow"/>
                </a:tc>
                <a:tc>
                  <a:txBody>
                    <a:bodyPr/>
                    <a:lstStyle/>
                    <a:p>
                      <a:pPr marL="58702" marR="58702" lvl="0" defTabSz="1295400">
                        <a:lnSpc>
                          <a:spcPct val="130000"/>
                        </a:lnSpc>
                        <a:defRPr sz="1800"/>
                      </a:pPr>
                      <a:endParaRPr/>
                    </a:p>
                  </a:txBody>
                  <a:tcPr marL="50800" marR="50800" marT="50800" marB="50800" anchor="ctr" horzOverflow="overflow"/>
                </a:tc>
                <a:tc>
                  <a:txBody>
                    <a:bodyPr/>
                    <a:lstStyle/>
                    <a:p>
                      <a:pPr marL="58702" marR="58702" lvl="0" defTabSz="1295400">
                        <a:lnSpc>
                          <a:spcPct val="130000"/>
                        </a:lnSpc>
                        <a:defRPr sz="1800">
                          <a:uFillTx/>
                        </a:defRPr>
                      </a:pPr>
                      <a:r>
                        <a:rPr sz="2000" i="1">
                          <a:uFill>
                            <a:solidFill/>
                          </a:uFill>
                          <a:latin typeface="Times Roman"/>
                          <a:ea typeface="Times Roman"/>
                          <a:cs typeface="Times Roman"/>
                          <a:sym typeface="Times Roman"/>
                        </a:rPr>
                        <a:t>N </a:t>
                      </a:r>
                      <a:r>
                        <a:rPr sz="2000">
                          <a:uFill>
                            <a:solidFill/>
                          </a:uFill>
                          <a:latin typeface="Times Roman"/>
                          <a:ea typeface="Times Roman"/>
                          <a:cs typeface="Times Roman"/>
                          <a:sym typeface="Times Roman"/>
                        </a:rPr>
                        <a:t>lg</a:t>
                      </a:r>
                      <a:r>
                        <a:rPr sz="2000" i="1">
                          <a:uFill>
                            <a:solidFill/>
                          </a:uFill>
                          <a:latin typeface="Times Roman"/>
                          <a:ea typeface="Times Roman"/>
                          <a:cs typeface="Times Roman"/>
                          <a:sym typeface="Times Roman"/>
                        </a:rPr>
                        <a:t> N</a:t>
                      </a:r>
                    </a:p>
                  </a:txBody>
                  <a:tcPr marL="50800" marR="50800" marT="50800" marB="50800" anchor="ctr" horzOverflow="overflow"/>
                </a:tc>
                <a:tc>
                  <a:txBody>
                    <a:bodyPr/>
                    <a:lstStyle/>
                    <a:p>
                      <a:pPr marL="58702" marR="58702" lvl="0" defTabSz="1295400">
                        <a:lnSpc>
                          <a:spcPct val="130000"/>
                        </a:lnSpc>
                        <a:defRPr sz="1800">
                          <a:uFillTx/>
                        </a:defRPr>
                      </a:pPr>
                      <a:r>
                        <a:rPr sz="2000">
                          <a:uFill>
                            <a:solidFill/>
                          </a:uFill>
                          <a:latin typeface="Times Roman"/>
                          <a:ea typeface="Times Roman"/>
                          <a:cs typeface="Times Roman"/>
                          <a:sym typeface="Times Roman"/>
                        </a:rPr>
                        <a:t>2 </a:t>
                      </a:r>
                      <a:r>
                        <a:rPr sz="2000" i="1">
                          <a:uFill>
                            <a:solidFill/>
                          </a:uFill>
                          <a:latin typeface="Times Roman"/>
                          <a:ea typeface="Times Roman"/>
                          <a:cs typeface="Times Roman"/>
                          <a:sym typeface="Times Roman"/>
                        </a:rPr>
                        <a:t>N</a:t>
                      </a:r>
                      <a:r>
                        <a:rPr sz="2000">
                          <a:uFill>
                            <a:solidFill/>
                          </a:uFill>
                          <a:latin typeface="Times Roman"/>
                          <a:ea typeface="Times Roman"/>
                          <a:cs typeface="Times Roman"/>
                          <a:sym typeface="Times Roman"/>
                        </a:rPr>
                        <a:t> ln </a:t>
                      </a:r>
                      <a:r>
                        <a:rPr sz="2000" i="1">
                          <a:uFill>
                            <a:solidFill/>
                          </a:uFill>
                          <a:latin typeface="Times Roman"/>
                          <a:ea typeface="Times Roman"/>
                          <a:cs typeface="Times Roman"/>
                          <a:sym typeface="Times Roman"/>
                        </a:rPr>
                        <a:t>N</a:t>
                      </a:r>
                    </a:p>
                  </a:txBody>
                  <a:tcPr marL="50800" marR="50800" marT="50800" marB="50800" anchor="ctr" horzOverflow="overflow"/>
                </a:tc>
                <a:tc>
                  <a:txBody>
                    <a:bodyPr/>
                    <a:lstStyle/>
                    <a:p>
                      <a:pPr marL="58702" marR="58702" lvl="0" defTabSz="1295400">
                        <a:lnSpc>
                          <a:spcPct val="130000"/>
                        </a:lnSpc>
                        <a:defRPr sz="1800">
                          <a:uFillTx/>
                        </a:defRPr>
                      </a:pPr>
                      <a:r>
                        <a:rPr sz="2000">
                          <a:uFill>
                            <a:solidFill/>
                          </a:uFill>
                          <a:latin typeface="Times Roman"/>
                          <a:ea typeface="Times Roman"/>
                          <a:cs typeface="Times Roman"/>
                          <a:sym typeface="Times Roman"/>
                        </a:rPr>
                        <a:t>½</a:t>
                      </a:r>
                      <a:r>
                        <a:rPr sz="2000" i="1">
                          <a:uFill>
                            <a:solidFill/>
                          </a:uFill>
                          <a:latin typeface="Times Roman"/>
                          <a:ea typeface="Times Roman"/>
                          <a:cs typeface="Times Roman"/>
                          <a:sym typeface="Times Roman"/>
                        </a:rPr>
                        <a:t> N</a:t>
                      </a:r>
                      <a:r>
                        <a:rPr sz="2000">
                          <a:uFill>
                            <a:solidFill/>
                          </a:uFill>
                          <a:latin typeface="Times Roman"/>
                          <a:ea typeface="Times Roman"/>
                          <a:cs typeface="Times Roman"/>
                          <a:sym typeface="Times Roman"/>
                        </a:rPr>
                        <a:t> </a:t>
                      </a:r>
                      <a:r>
                        <a:rPr sz="2000" baseline="31999">
                          <a:uFill>
                            <a:solidFill/>
                          </a:uFill>
                          <a:latin typeface="Times Roman"/>
                          <a:ea typeface="Times Roman"/>
                          <a:cs typeface="Times Roman"/>
                          <a:sym typeface="Times Roman"/>
                        </a:rPr>
                        <a:t>2</a:t>
                      </a:r>
                    </a:p>
                  </a:txBody>
                  <a:tcPr marL="50800" marR="50800" marT="50800" marB="50800" anchor="ctr" horzOverflow="overflow"/>
                </a:tc>
                <a:tc>
                  <a:txBody>
                    <a:bodyPr/>
                    <a:lstStyle/>
                    <a:p>
                      <a:pPr marL="58702" marR="58702" lvl="0" defTabSz="1295400">
                        <a:lnSpc>
                          <a:spcPct val="130000"/>
                        </a:lnSpc>
                        <a:defRPr sz="1800">
                          <a:uFillTx/>
                        </a:defRPr>
                      </a:pPr>
                      <a:r>
                        <a:rPr sz="2000" i="1">
                          <a:uFill>
                            <a:solidFill/>
                          </a:uFill>
                          <a:latin typeface="Times Roman"/>
                          <a:ea typeface="Times Roman"/>
                          <a:cs typeface="Times Roman"/>
                          <a:sym typeface="Times Roman"/>
                        </a:rPr>
                        <a:t>N </a:t>
                      </a:r>
                      <a:r>
                        <a:rPr sz="2000">
                          <a:uFill>
                            <a:solidFill/>
                          </a:uFill>
                          <a:latin typeface="Times Roman"/>
                          <a:ea typeface="Times Roman"/>
                          <a:cs typeface="Times Roman"/>
                          <a:sym typeface="Times Roman"/>
                        </a:rPr>
                        <a:t>log </a:t>
                      </a:r>
                      <a:r>
                        <a:rPr sz="2000" i="1">
                          <a:uFill>
                            <a:solidFill/>
                          </a:uFill>
                          <a:latin typeface="Times Roman"/>
                          <a:ea typeface="Times Roman"/>
                          <a:cs typeface="Times Roman"/>
                          <a:sym typeface="Times Roman"/>
                        </a:rPr>
                        <a:t>N</a:t>
                      </a:r>
                      <a:r>
                        <a:rPr>
                          <a:uFill>
                            <a:solidFill/>
                          </a:uFill>
                        </a:rPr>
                        <a:t> probabilistic guarantee;</a:t>
                      </a:r>
                      <a:br>
                        <a:rPr>
                          <a:uFill>
                            <a:solidFill/>
                          </a:uFill>
                        </a:rPr>
                      </a:br>
                      <a:r>
                        <a:rPr>
                          <a:uFill>
                            <a:solidFill/>
                          </a:uFill>
                        </a:rPr>
                        <a:t>fastest in practice</a:t>
                      </a:r>
                    </a:p>
                  </a:txBody>
                  <a:tcPr marL="50800" marR="50800" marT="50800" marB="50800" anchor="ctr" horzOverflow="overflow">
                    <a:lnR w="28575">
                      <a:miter lim="400000"/>
                    </a:lnR>
                  </a:tcPr>
                </a:tc>
                <a:extLst>
                  <a:ext uri="{0D108BD9-81ED-4DB2-BD59-A6C34878D82A}">
                    <a16:rowId xmlns:a16="http://schemas.microsoft.com/office/drawing/2014/main" val="10006"/>
                  </a:ext>
                </a:extLst>
              </a:tr>
              <a:tr h="825103">
                <a:tc>
                  <a:txBody>
                    <a:bodyPr/>
                    <a:lstStyle/>
                    <a:p>
                      <a:pPr marL="57799" marR="57799" lvl="0" defTabSz="1295400">
                        <a:lnSpc>
                          <a:spcPct val="130000"/>
                        </a:lnSpc>
                        <a:tabLst>
                          <a:tab pos="800100" algn="l"/>
                        </a:tabLst>
                        <a:defRPr sz="1800">
                          <a:solidFill>
                            <a:srgbClr val="000000"/>
                          </a:solidFill>
                          <a:uFillTx/>
                        </a:defRPr>
                      </a:pPr>
                      <a:r>
                        <a:rPr>
                          <a:solidFill>
                            <a:srgbClr val="FFFFFF"/>
                          </a:solidFill>
                          <a:uFill>
                            <a:solidFill>
                              <a:srgbClr val="0048AA"/>
                            </a:solidFill>
                          </a:uFill>
                        </a:rPr>
                        <a:t>3-way quick</a:t>
                      </a:r>
                    </a:p>
                  </a:txBody>
                  <a:tcPr marL="50800" marR="50800" marT="50800" marB="50800" anchor="ctr" horzOverflow="overflow"/>
                </a:tc>
                <a:tc>
                  <a:txBody>
                    <a:bodyPr/>
                    <a:lstStyle/>
                    <a:p>
                      <a:pPr marL="58702" marR="58702" lvl="0" defTabSz="1295400">
                        <a:lnSpc>
                          <a:spcPct val="130000"/>
                        </a:lnSpc>
                        <a:defRPr sz="1800">
                          <a:uFillTx/>
                        </a:defRPr>
                      </a:pPr>
                      <a:r>
                        <a:rPr>
                          <a:uFill>
                            <a:solidFill/>
                          </a:uFill>
                        </a:rPr>
                        <a:t>✔</a:t>
                      </a:r>
                    </a:p>
                  </a:txBody>
                  <a:tcPr marL="50800" marR="50800" marT="50800" marB="50800" anchor="ctr" horzOverflow="overflow"/>
                </a:tc>
                <a:tc>
                  <a:txBody>
                    <a:bodyPr/>
                    <a:lstStyle/>
                    <a:p>
                      <a:pPr marL="58702" marR="58702" lvl="0" defTabSz="1295400">
                        <a:lnSpc>
                          <a:spcPct val="130000"/>
                        </a:lnSpc>
                        <a:defRPr sz="1800"/>
                      </a:pPr>
                      <a:endParaRPr/>
                    </a:p>
                  </a:txBody>
                  <a:tcPr marL="50800" marR="50800" marT="50800" marB="50800" anchor="ctr" horzOverflow="overflow"/>
                </a:tc>
                <a:tc>
                  <a:txBody>
                    <a:bodyPr/>
                    <a:lstStyle/>
                    <a:p>
                      <a:pPr marL="58702" marR="58702" lvl="0" defTabSz="1295400">
                        <a:lnSpc>
                          <a:spcPct val="130000"/>
                        </a:lnSpc>
                        <a:defRPr sz="1800">
                          <a:uFillTx/>
                        </a:defRPr>
                      </a:pPr>
                      <a:r>
                        <a:rPr sz="2000" i="1">
                          <a:uFill>
                            <a:solidFill/>
                          </a:uFill>
                          <a:latin typeface="Times Roman"/>
                          <a:ea typeface="Times Roman"/>
                          <a:cs typeface="Times Roman"/>
                          <a:sym typeface="Times Roman"/>
                        </a:rPr>
                        <a:t>N</a:t>
                      </a:r>
                    </a:p>
                  </a:txBody>
                  <a:tcPr marL="50800" marR="50800" marT="50800" marB="50800" anchor="ctr" horzOverflow="overflow"/>
                </a:tc>
                <a:tc>
                  <a:txBody>
                    <a:bodyPr/>
                    <a:lstStyle/>
                    <a:p>
                      <a:pPr marL="58702" marR="58702" lvl="0" defTabSz="1295400">
                        <a:lnSpc>
                          <a:spcPct val="130000"/>
                        </a:lnSpc>
                        <a:defRPr sz="1800">
                          <a:uFillTx/>
                        </a:defRPr>
                      </a:pPr>
                      <a:r>
                        <a:rPr sz="2000">
                          <a:uFill>
                            <a:solidFill/>
                          </a:uFill>
                          <a:latin typeface="Times Roman"/>
                          <a:ea typeface="Times Roman"/>
                          <a:cs typeface="Times Roman"/>
                          <a:sym typeface="Times Roman"/>
                        </a:rPr>
                        <a:t>2 </a:t>
                      </a:r>
                      <a:r>
                        <a:rPr sz="2000" i="1">
                          <a:uFill>
                            <a:solidFill/>
                          </a:uFill>
                          <a:latin typeface="Times Roman"/>
                          <a:ea typeface="Times Roman"/>
                          <a:cs typeface="Times Roman"/>
                          <a:sym typeface="Times Roman"/>
                        </a:rPr>
                        <a:t>N</a:t>
                      </a:r>
                      <a:r>
                        <a:rPr sz="2000">
                          <a:uFill>
                            <a:solidFill/>
                          </a:uFill>
                          <a:latin typeface="Times Roman"/>
                          <a:ea typeface="Times Roman"/>
                          <a:cs typeface="Times Roman"/>
                          <a:sym typeface="Times Roman"/>
                        </a:rPr>
                        <a:t> ln </a:t>
                      </a:r>
                      <a:r>
                        <a:rPr sz="2000" i="1">
                          <a:uFill>
                            <a:solidFill/>
                          </a:uFill>
                          <a:latin typeface="Times Roman"/>
                          <a:ea typeface="Times Roman"/>
                          <a:cs typeface="Times Roman"/>
                          <a:sym typeface="Times Roman"/>
                        </a:rPr>
                        <a:t>N</a:t>
                      </a:r>
                    </a:p>
                  </a:txBody>
                  <a:tcPr marL="50800" marR="50800" marT="50800" marB="50800" anchor="ctr" horzOverflow="overflow"/>
                </a:tc>
                <a:tc>
                  <a:txBody>
                    <a:bodyPr/>
                    <a:lstStyle/>
                    <a:p>
                      <a:pPr marL="58702" marR="58702" lvl="0" defTabSz="1295400">
                        <a:lnSpc>
                          <a:spcPct val="130000"/>
                        </a:lnSpc>
                        <a:defRPr sz="1800">
                          <a:uFillTx/>
                        </a:defRPr>
                      </a:pPr>
                      <a:r>
                        <a:rPr sz="2000">
                          <a:uFill>
                            <a:solidFill/>
                          </a:uFill>
                          <a:latin typeface="Times Roman"/>
                          <a:ea typeface="Times Roman"/>
                          <a:cs typeface="Times Roman"/>
                          <a:sym typeface="Times Roman"/>
                        </a:rPr>
                        <a:t>½</a:t>
                      </a:r>
                      <a:r>
                        <a:rPr sz="2000" i="1">
                          <a:uFill>
                            <a:solidFill/>
                          </a:uFill>
                          <a:latin typeface="Times Roman"/>
                          <a:ea typeface="Times Roman"/>
                          <a:cs typeface="Times Roman"/>
                          <a:sym typeface="Times Roman"/>
                        </a:rPr>
                        <a:t> N</a:t>
                      </a:r>
                      <a:r>
                        <a:rPr sz="2000">
                          <a:uFill>
                            <a:solidFill/>
                          </a:uFill>
                          <a:latin typeface="Times Roman"/>
                          <a:ea typeface="Times Roman"/>
                          <a:cs typeface="Times Roman"/>
                          <a:sym typeface="Times Roman"/>
                        </a:rPr>
                        <a:t> </a:t>
                      </a:r>
                      <a:r>
                        <a:rPr sz="2000" baseline="31999">
                          <a:uFill>
                            <a:solidFill/>
                          </a:uFill>
                          <a:latin typeface="Times Roman"/>
                          <a:ea typeface="Times Roman"/>
                          <a:cs typeface="Times Roman"/>
                          <a:sym typeface="Times Roman"/>
                        </a:rPr>
                        <a:t>2</a:t>
                      </a:r>
                    </a:p>
                  </a:txBody>
                  <a:tcPr marL="50800" marR="50800" marT="50800" marB="50800" anchor="ctr" horzOverflow="overflow"/>
                </a:tc>
                <a:tc>
                  <a:txBody>
                    <a:bodyPr/>
                    <a:lstStyle/>
                    <a:p>
                      <a:pPr marL="58702" marR="58702" lvl="0" defTabSz="1295400">
                        <a:lnSpc>
                          <a:spcPct val="140000"/>
                        </a:lnSpc>
                        <a:defRPr sz="1800">
                          <a:uFillTx/>
                        </a:defRPr>
                      </a:pPr>
                      <a:r>
                        <a:rPr dirty="0">
                          <a:uFill>
                            <a:solidFill/>
                          </a:uFill>
                        </a:rPr>
                        <a:t>improves quicksort</a:t>
                      </a:r>
                      <a:r>
                        <a:rPr lang="en-US" dirty="0">
                          <a:uFill>
                            <a:solidFill/>
                          </a:uFill>
                        </a:rPr>
                        <a:t> </a:t>
                      </a:r>
                      <a:r>
                        <a:rPr dirty="0">
                          <a:uFill>
                            <a:solidFill/>
                          </a:uFill>
                        </a:rPr>
                        <a:t>when duplicate keys</a:t>
                      </a:r>
                    </a:p>
                  </a:txBody>
                  <a:tcPr marL="50800" marR="50800" marT="50800" marB="50800" anchor="ctr" horzOverflow="overflow">
                    <a:lnR w="28575">
                      <a:miter lim="400000"/>
                    </a:lnR>
                  </a:tcPr>
                </a:tc>
                <a:extLst>
                  <a:ext uri="{0D108BD9-81ED-4DB2-BD59-A6C34878D82A}">
                    <a16:rowId xmlns:a16="http://schemas.microsoft.com/office/drawing/2014/main" val="10007"/>
                  </a:ext>
                </a:extLst>
              </a:tr>
              <a:tr h="825103">
                <a:tc>
                  <a:txBody>
                    <a:bodyPr/>
                    <a:lstStyle/>
                    <a:p>
                      <a:pPr marL="57799" marR="57799" lvl="0" defTabSz="1295400">
                        <a:lnSpc>
                          <a:spcPct val="130000"/>
                        </a:lnSpc>
                        <a:tabLst>
                          <a:tab pos="800100" algn="l"/>
                        </a:tabLst>
                        <a:defRPr sz="1800">
                          <a:solidFill>
                            <a:srgbClr val="000000"/>
                          </a:solidFill>
                          <a:uFillTx/>
                        </a:defRPr>
                      </a:pPr>
                      <a:r>
                        <a:rPr>
                          <a:solidFill>
                            <a:srgbClr val="FFFFFF"/>
                          </a:solidFill>
                          <a:uFill>
                            <a:solidFill>
                              <a:srgbClr val="0048AA"/>
                            </a:solidFill>
                          </a:uFill>
                        </a:rPr>
                        <a:t>?</a:t>
                      </a:r>
                    </a:p>
                  </a:txBody>
                  <a:tcPr marL="50800" marR="50800" marT="50800" marB="50800" anchor="ctr" horzOverflow="overflow">
                    <a:lnB w="28575">
                      <a:miter lim="400000"/>
                    </a:lnB>
                  </a:tcPr>
                </a:tc>
                <a:tc>
                  <a:txBody>
                    <a:bodyPr/>
                    <a:lstStyle/>
                    <a:p>
                      <a:pPr marL="58702" marR="58702" lvl="0" defTabSz="1295400">
                        <a:lnSpc>
                          <a:spcPct val="130000"/>
                        </a:lnSpc>
                        <a:defRPr sz="1800">
                          <a:uFillTx/>
                        </a:defRPr>
                      </a:pPr>
                      <a:r>
                        <a:rPr>
                          <a:uFill>
                            <a:solidFill/>
                          </a:uFill>
                        </a:rPr>
                        <a:t>✔</a:t>
                      </a:r>
                    </a:p>
                  </a:txBody>
                  <a:tcPr marL="50800" marR="50800" marT="50800" marB="50800" anchor="ctr" horzOverflow="overflow">
                    <a:lnB w="28575">
                      <a:miter lim="400000"/>
                    </a:lnB>
                  </a:tcPr>
                </a:tc>
                <a:tc>
                  <a:txBody>
                    <a:bodyPr/>
                    <a:lstStyle/>
                    <a:p>
                      <a:pPr marL="58702" marR="58702" lvl="0" defTabSz="1295400">
                        <a:lnSpc>
                          <a:spcPct val="130000"/>
                        </a:lnSpc>
                        <a:defRPr sz="1800">
                          <a:uFillTx/>
                        </a:defRPr>
                      </a:pPr>
                      <a:r>
                        <a:rPr>
                          <a:uFill>
                            <a:solidFill/>
                          </a:uFill>
                        </a:rPr>
                        <a:t>✔</a:t>
                      </a:r>
                    </a:p>
                  </a:txBody>
                  <a:tcPr marL="50800" marR="50800" marT="50800" marB="50800" anchor="ctr" horzOverflow="overflow">
                    <a:lnB w="28575">
                      <a:miter lim="400000"/>
                    </a:lnB>
                  </a:tcPr>
                </a:tc>
                <a:tc>
                  <a:txBody>
                    <a:bodyPr/>
                    <a:lstStyle/>
                    <a:p>
                      <a:pPr marL="58702" marR="58702" lvl="0" defTabSz="1295400">
                        <a:lnSpc>
                          <a:spcPct val="130000"/>
                        </a:lnSpc>
                        <a:defRPr sz="1800">
                          <a:uFillTx/>
                        </a:defRPr>
                      </a:pPr>
                      <a:r>
                        <a:rPr sz="2000" i="1">
                          <a:uFill>
                            <a:solidFill/>
                          </a:uFill>
                          <a:latin typeface="Times Roman"/>
                          <a:ea typeface="Times Roman"/>
                          <a:cs typeface="Times Roman"/>
                          <a:sym typeface="Times Roman"/>
                        </a:rPr>
                        <a:t>N</a:t>
                      </a:r>
                    </a:p>
                  </a:txBody>
                  <a:tcPr marL="50800" marR="50800" marT="50800" marB="50800" anchor="ctr" horzOverflow="overflow">
                    <a:lnB w="28575">
                      <a:miter lim="400000"/>
                    </a:lnB>
                  </a:tcPr>
                </a:tc>
                <a:tc>
                  <a:txBody>
                    <a:bodyPr/>
                    <a:lstStyle/>
                    <a:p>
                      <a:pPr marL="58702" marR="58702" lvl="0" defTabSz="1295400">
                        <a:lnSpc>
                          <a:spcPct val="130000"/>
                        </a:lnSpc>
                        <a:defRPr sz="1800">
                          <a:uFillTx/>
                        </a:defRPr>
                      </a:pPr>
                      <a:r>
                        <a:rPr sz="2000" i="1">
                          <a:uFill>
                            <a:solidFill/>
                          </a:uFill>
                          <a:latin typeface="Times Roman"/>
                          <a:ea typeface="Times Roman"/>
                          <a:cs typeface="Times Roman"/>
                          <a:sym typeface="Times Roman"/>
                        </a:rPr>
                        <a:t>N</a:t>
                      </a:r>
                      <a:r>
                        <a:rPr sz="2000">
                          <a:uFill>
                            <a:solidFill/>
                          </a:uFill>
                          <a:latin typeface="Times Roman"/>
                          <a:ea typeface="Times Roman"/>
                          <a:cs typeface="Times Roman"/>
                          <a:sym typeface="Times Roman"/>
                        </a:rPr>
                        <a:t> lg </a:t>
                      </a:r>
                      <a:r>
                        <a:rPr sz="2000" i="1">
                          <a:uFill>
                            <a:solidFill/>
                          </a:uFill>
                          <a:latin typeface="Times Roman"/>
                          <a:ea typeface="Times Roman"/>
                          <a:cs typeface="Times Roman"/>
                          <a:sym typeface="Times Roman"/>
                        </a:rPr>
                        <a:t>N</a:t>
                      </a:r>
                    </a:p>
                  </a:txBody>
                  <a:tcPr marL="50800" marR="50800" marT="50800" marB="50800" anchor="ctr" horzOverflow="overflow">
                    <a:lnB w="28575">
                      <a:miter lim="400000"/>
                    </a:lnB>
                  </a:tcPr>
                </a:tc>
                <a:tc>
                  <a:txBody>
                    <a:bodyPr/>
                    <a:lstStyle/>
                    <a:p>
                      <a:pPr marL="58702" marR="58702" lvl="0" defTabSz="1295400">
                        <a:lnSpc>
                          <a:spcPct val="130000"/>
                        </a:lnSpc>
                        <a:defRPr sz="1800">
                          <a:uFillTx/>
                        </a:defRPr>
                      </a:pPr>
                      <a:r>
                        <a:rPr sz="2000" i="1">
                          <a:uFill>
                            <a:solidFill/>
                          </a:uFill>
                          <a:latin typeface="Times Roman"/>
                          <a:ea typeface="Times Roman"/>
                          <a:cs typeface="Times Roman"/>
                          <a:sym typeface="Times Roman"/>
                        </a:rPr>
                        <a:t>N</a:t>
                      </a:r>
                      <a:r>
                        <a:rPr sz="2000">
                          <a:uFill>
                            <a:solidFill/>
                          </a:uFill>
                          <a:latin typeface="Times Roman"/>
                          <a:ea typeface="Times Roman"/>
                          <a:cs typeface="Times Roman"/>
                          <a:sym typeface="Times Roman"/>
                        </a:rPr>
                        <a:t> lg </a:t>
                      </a:r>
                      <a:r>
                        <a:rPr sz="2000" i="1">
                          <a:uFill>
                            <a:solidFill/>
                          </a:uFill>
                          <a:latin typeface="Times Roman"/>
                          <a:ea typeface="Times Roman"/>
                          <a:cs typeface="Times Roman"/>
                          <a:sym typeface="Times Roman"/>
                        </a:rPr>
                        <a:t>N</a:t>
                      </a:r>
                    </a:p>
                  </a:txBody>
                  <a:tcPr marL="50800" marR="50800" marT="50800" marB="50800" anchor="ctr" horzOverflow="overflow">
                    <a:lnB w="28575">
                      <a:miter lim="400000"/>
                    </a:lnB>
                  </a:tcPr>
                </a:tc>
                <a:tc>
                  <a:txBody>
                    <a:bodyPr/>
                    <a:lstStyle/>
                    <a:p>
                      <a:pPr marL="58702" marR="58702" lvl="0" defTabSz="1295400">
                        <a:lnSpc>
                          <a:spcPct val="130000"/>
                        </a:lnSpc>
                        <a:defRPr sz="1800">
                          <a:uFillTx/>
                        </a:defRPr>
                      </a:pPr>
                      <a:r>
                        <a:rPr dirty="0">
                          <a:uFill>
                            <a:solidFill/>
                          </a:uFill>
                        </a:rPr>
                        <a:t>holy sorting grail</a:t>
                      </a:r>
                    </a:p>
                  </a:txBody>
                  <a:tcPr marL="50800" marR="50800" marT="50800" marB="50800" anchor="ctr" horzOverflow="overflow">
                    <a:lnR w="28575">
                      <a:miter lim="400000"/>
                    </a:lnR>
                    <a:lnB w="28575">
                      <a:miter lim="400000"/>
                    </a:lnB>
                  </a:tcPr>
                </a:tc>
                <a:extLst>
                  <a:ext uri="{0D108BD9-81ED-4DB2-BD59-A6C34878D82A}">
                    <a16:rowId xmlns:a16="http://schemas.microsoft.com/office/drawing/2014/main" val="10008"/>
                  </a:ext>
                </a:extLst>
              </a:tr>
            </a:tbl>
          </a:graphicData>
        </a:graphic>
      </p:graphicFrame>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 name="endpapers.pdf"/>
          <p:cNvPicPr/>
          <p:nvPr/>
        </p:nvPicPr>
        <p:blipFill>
          <a:blip r:embed="rId2">
            <a:alphaModFix amt="20000"/>
          </a:blip>
          <a:srcRect l="24870" t="6296" r="16541" b="31489"/>
          <a:stretch>
            <a:fillRect/>
          </a:stretch>
        </p:blipFill>
        <p:spPr>
          <a:xfrm rot="16200000">
            <a:off x="1612899" y="-1612901"/>
            <a:ext cx="9779002" cy="13004801"/>
          </a:xfrm>
          <a:prstGeom prst="rect">
            <a:avLst/>
          </a:prstGeom>
          <a:ln w="12700">
            <a:round/>
          </a:ln>
        </p:spPr>
      </p:pic>
      <p:sp>
        <p:nvSpPr>
          <p:cNvPr id="605" name="Shape 605"/>
          <p:cNvSpPr/>
          <p:nvPr/>
        </p:nvSpPr>
        <p:spPr>
          <a:xfrm>
            <a:off x="660063" y="7467600"/>
            <a:ext cx="3657601" cy="2794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ctr">
              <a:lnSpc>
                <a:spcPts val="2300"/>
              </a:lnSpc>
              <a:defRPr sz="1400" b="1" spc="154">
                <a:solidFill>
                  <a:srgbClr val="000000"/>
                </a:solidFill>
                <a:uFill>
                  <a:solidFill>
                    <a:srgbClr val="000000"/>
                  </a:solidFill>
                </a:uFill>
                <a:latin typeface="Lucida Grande"/>
                <a:ea typeface="Lucida Grande"/>
                <a:cs typeface="Lucida Grande"/>
                <a:sym typeface="Lucida Grande"/>
                <a:hlinkClick r:id="rId3"/>
              </a:defRPr>
            </a:lvl1pPr>
          </a:lstStyle>
          <a:p>
            <a:pPr lvl="0">
              <a:defRPr sz="1800" b="0" spc="0">
                <a:uFillTx/>
              </a:defRPr>
            </a:pPr>
            <a:r>
              <a:rPr sz="1400" b="1" spc="154">
                <a:uFill>
                  <a:solidFill/>
                </a:uFill>
                <a:hlinkClick r:id="rId3"/>
              </a:rPr>
              <a:t>http://algs4.cs.princeton.edu</a:t>
            </a:r>
          </a:p>
        </p:txBody>
      </p:sp>
      <p:sp>
        <p:nvSpPr>
          <p:cNvPr id="606" name="Shape 606"/>
          <p:cNvSpPr/>
          <p:nvPr/>
        </p:nvSpPr>
        <p:spPr>
          <a:xfrm>
            <a:off x="5638756" y="4000501"/>
            <a:ext cx="6516025" cy="1"/>
          </a:xfrm>
          <a:prstGeom prst="line">
            <a:avLst/>
          </a:prstGeom>
          <a:ln w="19050">
            <a:solidFill/>
            <a:round/>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pic>
        <p:nvPicPr>
          <p:cNvPr id="607" name="cover-gray2.pdf"/>
          <p:cNvPicPr/>
          <p:nvPr/>
        </p:nvPicPr>
        <p:blipFill>
          <a:blip r:embed="rId4"/>
          <a:stretch>
            <a:fillRect/>
          </a:stretch>
        </p:blipFill>
        <p:spPr>
          <a:xfrm>
            <a:off x="863600" y="3365500"/>
            <a:ext cx="3263900" cy="4093706"/>
          </a:xfrm>
          <a:prstGeom prst="rect">
            <a:avLst/>
          </a:prstGeom>
          <a:ln w="12700">
            <a:round/>
          </a:ln>
        </p:spPr>
      </p:pic>
      <p:sp>
        <p:nvSpPr>
          <p:cNvPr id="608" name="Shape 608"/>
          <p:cNvSpPr>
            <a:spLocks noGrp="1"/>
          </p:cNvSpPr>
          <p:nvPr>
            <p:ph type="body" idx="1"/>
          </p:nvPr>
        </p:nvSpPr>
        <p:spPr>
          <a:prstGeom prst="rect">
            <a:avLst/>
          </a:prstGeom>
        </p:spPr>
        <p:txBody>
          <a:bodyPr/>
          <a:lstStyle/>
          <a:p>
            <a:pPr lvl="0">
              <a:defRPr sz="1800" i="0">
                <a:solidFill>
                  <a:srgbClr val="000000"/>
                </a:solidFill>
                <a:uFillTx/>
              </a:defRPr>
            </a:pPr>
            <a:r>
              <a:rPr sz="3000" i="1">
                <a:solidFill>
                  <a:srgbClr val="BABABA"/>
                </a:solidFill>
                <a:uFill>
                  <a:solidFill>
                    <a:srgbClr val="BABABA"/>
                  </a:solidFill>
                </a:uFill>
              </a:rPr>
              <a:t>quicksort</a:t>
            </a:r>
          </a:p>
          <a:p>
            <a:pPr lvl="0">
              <a:defRPr sz="1800" i="0">
                <a:solidFill>
                  <a:srgbClr val="000000"/>
                </a:solidFill>
                <a:uFillTx/>
              </a:defRPr>
            </a:pPr>
            <a:r>
              <a:rPr sz="3000" i="1">
                <a:solidFill>
                  <a:srgbClr val="BABABA"/>
                </a:solidFill>
                <a:uFill>
                  <a:solidFill>
                    <a:srgbClr val="BABABA"/>
                  </a:solidFill>
                </a:uFill>
              </a:rPr>
              <a:t>selection</a:t>
            </a:r>
          </a:p>
          <a:p>
            <a:pPr lvl="1">
              <a:defRPr sz="1800" i="0">
                <a:uFillTx/>
              </a:defRPr>
            </a:pPr>
            <a:r>
              <a:rPr sz="3000" i="1">
                <a:uFill>
                  <a:solidFill/>
                </a:uFill>
              </a:rPr>
              <a:t>duplicate keys</a:t>
            </a:r>
          </a:p>
          <a:p>
            <a:pPr lvl="0">
              <a:defRPr sz="1800" i="0">
                <a:solidFill>
                  <a:srgbClr val="000000"/>
                </a:solidFill>
                <a:uFillTx/>
              </a:defRPr>
            </a:pPr>
            <a:r>
              <a:rPr sz="3000" i="1">
                <a:solidFill>
                  <a:srgbClr val="BABABA"/>
                </a:solidFill>
                <a:uFill>
                  <a:solidFill>
                    <a:srgbClr val="BABABA"/>
                  </a:solidFill>
                </a:uFill>
              </a:rPr>
              <a:t>system sorts</a:t>
            </a:r>
          </a:p>
        </p:txBody>
      </p:sp>
      <p:sp>
        <p:nvSpPr>
          <p:cNvPr id="609" name="Shape 609"/>
          <p:cNvSpPr>
            <a:spLocks noGrp="1"/>
          </p:cNvSpPr>
          <p:nvPr>
            <p:ph type="title"/>
          </p:nvPr>
        </p:nvSpPr>
        <p:spPr>
          <a:prstGeom prst="rect">
            <a:avLst/>
          </a:prstGeom>
        </p:spPr>
        <p:txBody>
          <a:bodyPr/>
          <a:lstStyle/>
          <a:p>
            <a:pPr lvl="0">
              <a:defRPr sz="1800" b="0" cap="none" spc="0">
                <a:uFillTx/>
              </a:defRPr>
            </a:pPr>
            <a:r>
              <a:rPr sz="3750" b="1" cap="small" spc="150">
                <a:uFill>
                  <a:solidFill/>
                </a:uFill>
              </a:rPr>
              <a:t>2.3  Quicksort</a:t>
            </a: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1" name="endpapers.pdf"/>
          <p:cNvPicPr/>
          <p:nvPr/>
        </p:nvPicPr>
        <p:blipFill>
          <a:blip r:embed="rId2">
            <a:alphaModFix amt="20000"/>
          </a:blip>
          <a:srcRect l="24870" t="6296" r="16541" b="31489"/>
          <a:stretch>
            <a:fillRect/>
          </a:stretch>
        </p:blipFill>
        <p:spPr>
          <a:xfrm rot="16200000">
            <a:off x="1612899" y="-1612901"/>
            <a:ext cx="9779002" cy="13004801"/>
          </a:xfrm>
          <a:prstGeom prst="rect">
            <a:avLst/>
          </a:prstGeom>
          <a:ln w="12700">
            <a:round/>
          </a:ln>
        </p:spPr>
      </p:pic>
      <p:sp>
        <p:nvSpPr>
          <p:cNvPr id="612" name="Shape 612"/>
          <p:cNvSpPr/>
          <p:nvPr/>
        </p:nvSpPr>
        <p:spPr>
          <a:xfrm>
            <a:off x="660063" y="7467600"/>
            <a:ext cx="3657601" cy="2794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ctr">
              <a:lnSpc>
                <a:spcPts val="2300"/>
              </a:lnSpc>
              <a:defRPr sz="1400" b="1" spc="154">
                <a:solidFill>
                  <a:srgbClr val="000000"/>
                </a:solidFill>
                <a:uFill>
                  <a:solidFill>
                    <a:srgbClr val="000000"/>
                  </a:solidFill>
                </a:uFill>
                <a:latin typeface="Lucida Grande"/>
                <a:ea typeface="Lucida Grande"/>
                <a:cs typeface="Lucida Grande"/>
                <a:sym typeface="Lucida Grande"/>
                <a:hlinkClick r:id="rId3"/>
              </a:defRPr>
            </a:lvl1pPr>
          </a:lstStyle>
          <a:p>
            <a:pPr lvl="0">
              <a:defRPr sz="1800" b="0" spc="0">
                <a:uFillTx/>
              </a:defRPr>
            </a:pPr>
            <a:r>
              <a:rPr sz="1400" b="1" spc="154">
                <a:uFill>
                  <a:solidFill/>
                </a:uFill>
                <a:hlinkClick r:id="rId3"/>
              </a:rPr>
              <a:t>http://algs4.cs.princeton.edu</a:t>
            </a:r>
          </a:p>
        </p:txBody>
      </p:sp>
      <p:sp>
        <p:nvSpPr>
          <p:cNvPr id="613" name="Shape 613"/>
          <p:cNvSpPr/>
          <p:nvPr/>
        </p:nvSpPr>
        <p:spPr>
          <a:xfrm>
            <a:off x="5638756" y="4000501"/>
            <a:ext cx="6516025" cy="1"/>
          </a:xfrm>
          <a:prstGeom prst="line">
            <a:avLst/>
          </a:prstGeom>
          <a:ln w="19050">
            <a:solidFill/>
            <a:round/>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pic>
        <p:nvPicPr>
          <p:cNvPr id="614" name="cover-gray2.pdf"/>
          <p:cNvPicPr/>
          <p:nvPr/>
        </p:nvPicPr>
        <p:blipFill>
          <a:blip r:embed="rId4"/>
          <a:stretch>
            <a:fillRect/>
          </a:stretch>
        </p:blipFill>
        <p:spPr>
          <a:xfrm>
            <a:off x="863600" y="3365500"/>
            <a:ext cx="3263900" cy="4093706"/>
          </a:xfrm>
          <a:prstGeom prst="rect">
            <a:avLst/>
          </a:prstGeom>
          <a:ln w="12700">
            <a:round/>
          </a:ln>
        </p:spPr>
      </p:pic>
      <p:sp>
        <p:nvSpPr>
          <p:cNvPr id="615" name="Shape 615"/>
          <p:cNvSpPr>
            <a:spLocks noGrp="1"/>
          </p:cNvSpPr>
          <p:nvPr>
            <p:ph type="body" idx="1"/>
          </p:nvPr>
        </p:nvSpPr>
        <p:spPr>
          <a:prstGeom prst="rect">
            <a:avLst/>
          </a:prstGeom>
        </p:spPr>
        <p:txBody>
          <a:bodyPr/>
          <a:lstStyle/>
          <a:p>
            <a:pPr lvl="0">
              <a:defRPr sz="1800" i="0">
                <a:solidFill>
                  <a:srgbClr val="000000"/>
                </a:solidFill>
                <a:uFillTx/>
              </a:defRPr>
            </a:pPr>
            <a:r>
              <a:rPr sz="3000" i="1">
                <a:solidFill>
                  <a:srgbClr val="BABABA"/>
                </a:solidFill>
                <a:uFill>
                  <a:solidFill>
                    <a:srgbClr val="BABABA"/>
                  </a:solidFill>
                </a:uFill>
              </a:rPr>
              <a:t>quicksort</a:t>
            </a:r>
          </a:p>
          <a:p>
            <a:pPr lvl="0">
              <a:defRPr sz="1800" i="0">
                <a:solidFill>
                  <a:srgbClr val="000000"/>
                </a:solidFill>
                <a:uFillTx/>
              </a:defRPr>
            </a:pPr>
            <a:r>
              <a:rPr sz="3000" i="1">
                <a:solidFill>
                  <a:srgbClr val="BABABA"/>
                </a:solidFill>
                <a:uFill>
                  <a:solidFill>
                    <a:srgbClr val="BABABA"/>
                  </a:solidFill>
                </a:uFill>
              </a:rPr>
              <a:t>selection</a:t>
            </a:r>
          </a:p>
          <a:p>
            <a:pPr lvl="0">
              <a:defRPr sz="1800" i="0">
                <a:solidFill>
                  <a:srgbClr val="000000"/>
                </a:solidFill>
                <a:uFillTx/>
              </a:defRPr>
            </a:pPr>
            <a:r>
              <a:rPr sz="3000" i="1">
                <a:solidFill>
                  <a:srgbClr val="BABABA"/>
                </a:solidFill>
                <a:uFill>
                  <a:solidFill>
                    <a:srgbClr val="BABABA"/>
                  </a:solidFill>
                </a:uFill>
              </a:rPr>
              <a:t>duplicate keys</a:t>
            </a:r>
          </a:p>
          <a:p>
            <a:pPr lvl="1">
              <a:defRPr sz="1800" i="0">
                <a:uFillTx/>
              </a:defRPr>
            </a:pPr>
            <a:r>
              <a:rPr sz="3000" i="1">
                <a:uFill>
                  <a:solidFill/>
                </a:uFill>
              </a:rPr>
              <a:t>system sorts</a:t>
            </a:r>
          </a:p>
        </p:txBody>
      </p:sp>
      <p:sp>
        <p:nvSpPr>
          <p:cNvPr id="616" name="Shape 616"/>
          <p:cNvSpPr>
            <a:spLocks noGrp="1"/>
          </p:cNvSpPr>
          <p:nvPr>
            <p:ph type="title"/>
          </p:nvPr>
        </p:nvSpPr>
        <p:spPr>
          <a:prstGeom prst="rect">
            <a:avLst/>
          </a:prstGeom>
        </p:spPr>
        <p:txBody>
          <a:bodyPr/>
          <a:lstStyle/>
          <a:p>
            <a:pPr lvl="0">
              <a:defRPr sz="1800" b="0" cap="none" spc="0">
                <a:uFillTx/>
              </a:defRPr>
            </a:pPr>
            <a:r>
              <a:rPr sz="3750" b="1" cap="small" spc="150">
                <a:uFill>
                  <a:solidFill/>
                </a:uFill>
              </a:rPr>
              <a:t>2.3  Quicksort</a:t>
            </a: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 name="Shape 618"/>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Sorting algorithms are essential in a broad variety of applications:</a:t>
            </a:r>
          </a:p>
          <a:p>
            <a:pPr lvl="1">
              <a:defRPr sz="1800">
                <a:uFillTx/>
              </a:defRPr>
            </a:pPr>
            <a:r>
              <a:rPr sz="2400">
                <a:uFill>
                  <a:solidFill/>
                </a:uFill>
              </a:rPr>
              <a:t>Sort a list of names.</a:t>
            </a:r>
          </a:p>
          <a:p>
            <a:pPr lvl="1">
              <a:defRPr sz="1800">
                <a:uFillTx/>
              </a:defRPr>
            </a:pPr>
            <a:r>
              <a:rPr sz="2400">
                <a:uFill>
                  <a:solidFill/>
                </a:uFill>
              </a:rPr>
              <a:t>Organize an MP3 library.</a:t>
            </a:r>
          </a:p>
          <a:p>
            <a:pPr lvl="1">
              <a:defRPr sz="1800">
                <a:uFillTx/>
              </a:defRPr>
            </a:pPr>
            <a:r>
              <a:rPr sz="2400">
                <a:uFill>
                  <a:solidFill/>
                </a:uFill>
              </a:rPr>
              <a:t>Display Google PageRank results.</a:t>
            </a:r>
          </a:p>
          <a:p>
            <a:pPr lvl="1">
              <a:defRPr sz="1800">
                <a:uFillTx/>
              </a:defRPr>
            </a:pPr>
            <a:r>
              <a:rPr sz="2400">
                <a:uFill>
                  <a:solidFill/>
                </a:uFill>
              </a:rPr>
              <a:t>List RSS feed in reverse chronological order.</a:t>
            </a:r>
          </a:p>
          <a:p>
            <a:pPr lvl="1">
              <a:defRPr sz="1800">
                <a:uFillTx/>
              </a:defRPr>
            </a:pPr>
            <a:endParaRPr sz="2400">
              <a:uFill>
                <a:solidFill/>
              </a:uFill>
            </a:endParaRPr>
          </a:p>
          <a:p>
            <a:pPr lvl="1">
              <a:defRPr sz="1800">
                <a:uFillTx/>
              </a:defRPr>
            </a:pPr>
            <a:r>
              <a:rPr sz="2400">
                <a:uFill>
                  <a:solidFill/>
                </a:uFill>
              </a:rPr>
              <a:t>Find the median. </a:t>
            </a:r>
          </a:p>
          <a:p>
            <a:pPr lvl="1">
              <a:defRPr sz="1800">
                <a:uFillTx/>
              </a:defRPr>
            </a:pPr>
            <a:r>
              <a:rPr sz="2400">
                <a:uFill>
                  <a:solidFill/>
                </a:uFill>
              </a:rPr>
              <a:t>Identify statistical outliers.</a:t>
            </a:r>
          </a:p>
          <a:p>
            <a:pPr lvl="1">
              <a:defRPr sz="1800">
                <a:uFillTx/>
              </a:defRPr>
            </a:pPr>
            <a:r>
              <a:rPr sz="2400">
                <a:uFill>
                  <a:solidFill/>
                </a:uFill>
              </a:rPr>
              <a:t>Binary search in a database.</a:t>
            </a:r>
          </a:p>
          <a:p>
            <a:pPr lvl="1">
              <a:defRPr sz="1800">
                <a:uFillTx/>
              </a:defRPr>
            </a:pPr>
            <a:r>
              <a:rPr sz="2400">
                <a:uFill>
                  <a:solidFill/>
                </a:uFill>
              </a:rPr>
              <a:t>Find duplicates in a mailing list.</a:t>
            </a:r>
          </a:p>
          <a:p>
            <a:pPr lvl="1">
              <a:defRPr sz="1800">
                <a:uFillTx/>
              </a:defRPr>
            </a:pPr>
            <a:endParaRPr sz="2400">
              <a:uFill>
                <a:solidFill/>
              </a:uFill>
            </a:endParaRPr>
          </a:p>
          <a:p>
            <a:pPr lvl="1">
              <a:defRPr sz="1800">
                <a:uFillTx/>
              </a:defRPr>
            </a:pPr>
            <a:r>
              <a:rPr sz="2400">
                <a:uFill>
                  <a:solidFill/>
                </a:uFill>
              </a:rPr>
              <a:t>Data compression.</a:t>
            </a:r>
          </a:p>
          <a:p>
            <a:pPr lvl="1">
              <a:defRPr sz="1800">
                <a:uFillTx/>
              </a:defRPr>
            </a:pPr>
            <a:r>
              <a:rPr sz="2400">
                <a:uFill>
                  <a:solidFill/>
                </a:uFill>
              </a:rPr>
              <a:t>Computer graphics. </a:t>
            </a:r>
          </a:p>
          <a:p>
            <a:pPr lvl="1">
              <a:defRPr sz="1800">
                <a:uFillTx/>
              </a:defRPr>
            </a:pPr>
            <a:r>
              <a:rPr sz="2400">
                <a:uFill>
                  <a:solidFill/>
                </a:uFill>
              </a:rPr>
              <a:t>Computational biology.</a:t>
            </a:r>
          </a:p>
          <a:p>
            <a:pPr lvl="1">
              <a:defRPr sz="1800">
                <a:uFillTx/>
              </a:defRPr>
            </a:pPr>
            <a:r>
              <a:rPr sz="2400">
                <a:uFill>
                  <a:solidFill/>
                </a:uFill>
              </a:rPr>
              <a:t>Load balancing on a parallel computer.</a:t>
            </a:r>
            <a:br>
              <a:rPr sz="2400">
                <a:uFill>
                  <a:solidFill/>
                </a:uFill>
              </a:rPr>
            </a:br>
            <a:r>
              <a:rPr sz="2400">
                <a:uFill>
                  <a:solidFill/>
                </a:uFill>
              </a:rPr>
              <a:t>. . .</a:t>
            </a:r>
          </a:p>
        </p:txBody>
      </p:sp>
      <p:sp>
        <p:nvSpPr>
          <p:cNvPr id="619" name="Shape 619"/>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78</a:t>
            </a:fld>
            <a:endParaRPr sz="1200">
              <a:uFill>
                <a:solidFill/>
              </a:uFill>
            </a:endParaRPr>
          </a:p>
        </p:txBody>
      </p:sp>
      <p:sp>
        <p:nvSpPr>
          <p:cNvPr id="620" name="Shape 620"/>
          <p:cNvSpPr/>
          <p:nvPr/>
        </p:nvSpPr>
        <p:spPr>
          <a:xfrm>
            <a:off x="7150100" y="2501617"/>
            <a:ext cx="3175000" cy="3302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lvl="0">
              <a:defRPr sz="1800">
                <a:solidFill>
                  <a:srgbClr val="000000"/>
                </a:solidFill>
                <a:uFillTx/>
              </a:defRPr>
            </a:pPr>
            <a:r>
              <a:rPr sz="1600">
                <a:solidFill>
                  <a:srgbClr val="8D3124"/>
                </a:solidFill>
                <a:uFill>
                  <a:solidFill>
                    <a:srgbClr val="8D3124"/>
                  </a:solidFill>
                </a:uFill>
              </a:rPr>
              <a:t>obvious applications</a:t>
            </a:r>
          </a:p>
        </p:txBody>
      </p:sp>
      <p:sp>
        <p:nvSpPr>
          <p:cNvPr id="621" name="Shape 621"/>
          <p:cNvSpPr/>
          <p:nvPr/>
        </p:nvSpPr>
        <p:spPr>
          <a:xfrm>
            <a:off x="7150100" y="4800600"/>
            <a:ext cx="4127500" cy="6731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lvl="0">
              <a:defRPr sz="1800">
                <a:solidFill>
                  <a:srgbClr val="000000"/>
                </a:solidFill>
                <a:uFillTx/>
              </a:defRPr>
            </a:pPr>
            <a:r>
              <a:rPr sz="1600">
                <a:solidFill>
                  <a:srgbClr val="8D3124"/>
                </a:solidFill>
                <a:uFill>
                  <a:solidFill>
                    <a:srgbClr val="8D3124"/>
                  </a:solidFill>
                </a:uFill>
              </a:rPr>
              <a:t>problems become easy once items</a:t>
            </a:r>
          </a:p>
          <a:p>
            <a:pPr lvl="0">
              <a:defRPr sz="1800">
                <a:solidFill>
                  <a:srgbClr val="000000"/>
                </a:solidFill>
                <a:uFillTx/>
              </a:defRPr>
            </a:pPr>
            <a:r>
              <a:rPr sz="1600">
                <a:solidFill>
                  <a:srgbClr val="8D3124"/>
                </a:solidFill>
                <a:uFill>
                  <a:solidFill>
                    <a:srgbClr val="8D3124"/>
                  </a:solidFill>
                </a:uFill>
              </a:rPr>
              <a:t>are in sorted order</a:t>
            </a:r>
          </a:p>
        </p:txBody>
      </p:sp>
      <p:sp>
        <p:nvSpPr>
          <p:cNvPr id="622" name="Shape 622"/>
          <p:cNvSpPr/>
          <p:nvPr/>
        </p:nvSpPr>
        <p:spPr>
          <a:xfrm>
            <a:off x="7186507" y="7518400"/>
            <a:ext cx="3797301" cy="3302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lvl="0">
              <a:defRPr sz="1800">
                <a:solidFill>
                  <a:srgbClr val="000000"/>
                </a:solidFill>
                <a:uFillTx/>
              </a:defRPr>
            </a:pPr>
            <a:r>
              <a:rPr sz="1600">
                <a:solidFill>
                  <a:srgbClr val="8D3124"/>
                </a:solidFill>
                <a:uFill>
                  <a:solidFill>
                    <a:srgbClr val="8D3124"/>
                  </a:solidFill>
                </a:uFill>
              </a:rPr>
              <a:t>non-obvious applications</a:t>
            </a:r>
          </a:p>
        </p:txBody>
      </p:sp>
      <p:sp>
        <p:nvSpPr>
          <p:cNvPr id="623" name="Shape 623"/>
          <p:cNvSpPr>
            <a:spLocks noGrp="1"/>
          </p:cNvSpPr>
          <p:nvPr>
            <p:ph type="title"/>
          </p:nvPr>
        </p:nvSpPr>
        <p:spPr>
          <a:prstGeom prst="rect">
            <a:avLst/>
          </a:prstGeom>
        </p:spPr>
        <p:txBody>
          <a:bodyPr/>
          <a:lstStyle/>
          <a:p>
            <a:pPr lvl="0">
              <a:defRPr sz="1800">
                <a:uFillTx/>
              </a:defRPr>
            </a:pPr>
            <a:r>
              <a:rPr sz="2800">
                <a:uFill>
                  <a:solidFill/>
                </a:uFill>
              </a:rPr>
              <a:t>Sorting applications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61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618">
                                            <p:txEl>
                                              <p:pRg st="6" end="6"/>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1" nodeType="afterEffect">
                                  <p:stCondLst>
                                    <p:cond delay="0"/>
                                  </p:stCondLst>
                                  <p:iterate>
                                    <p:tmAbs val="0"/>
                                  </p:iterate>
                                  <p:childTnLst>
                                    <p:set>
                                      <p:cBhvr>
                                        <p:cTn id="13" fill="hold"/>
                                        <p:tgtEl>
                                          <p:spTgt spid="618">
                                            <p:txEl>
                                              <p:pRg st="7" end="7"/>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1" nodeType="afterEffect">
                                  <p:stCondLst>
                                    <p:cond delay="0"/>
                                  </p:stCondLst>
                                  <p:iterate>
                                    <p:tmAbs val="0"/>
                                  </p:iterate>
                                  <p:childTnLst>
                                    <p:set>
                                      <p:cBhvr>
                                        <p:cTn id="16" fill="hold"/>
                                        <p:tgtEl>
                                          <p:spTgt spid="618">
                                            <p:txEl>
                                              <p:pRg st="8" end="8"/>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1" nodeType="afterEffect">
                                  <p:stCondLst>
                                    <p:cond delay="0"/>
                                  </p:stCondLst>
                                  <p:iterate>
                                    <p:tmAbs val="0"/>
                                  </p:iterate>
                                  <p:childTnLst>
                                    <p:set>
                                      <p:cBhvr>
                                        <p:cTn id="19" fill="hold"/>
                                        <p:tgtEl>
                                          <p:spTgt spid="618">
                                            <p:txEl>
                                              <p:pRg st="9" end="9"/>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1" nodeType="afterEffect">
                                  <p:stCondLst>
                                    <p:cond delay="0"/>
                                  </p:stCondLst>
                                  <p:iterate>
                                    <p:tmAbs val="0"/>
                                  </p:iterate>
                                  <p:childTnLst>
                                    <p:set>
                                      <p:cBhvr>
                                        <p:cTn id="22" fill="hold"/>
                                        <p:tgtEl>
                                          <p:spTgt spid="618">
                                            <p:txEl>
                                              <p:pRg st="10" end="10"/>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2" nodeType="afterEffect">
                                  <p:stCondLst>
                                    <p:cond delay="0"/>
                                  </p:stCondLst>
                                  <p:iterate>
                                    <p:tmAbs val="0"/>
                                  </p:iterate>
                                  <p:childTnLst>
                                    <p:set>
                                      <p:cBhvr>
                                        <p:cTn id="25" fill="hold"/>
                                        <p:tgtEl>
                                          <p:spTgt spid="62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1" nodeType="clickEffect">
                                  <p:stCondLst>
                                    <p:cond delay="0"/>
                                  </p:stCondLst>
                                  <p:iterate>
                                    <p:tmAbs val="0"/>
                                  </p:iterate>
                                  <p:childTnLst>
                                    <p:set>
                                      <p:cBhvr>
                                        <p:cTn id="29" fill="hold"/>
                                        <p:tgtEl>
                                          <p:spTgt spid="618">
                                            <p:txEl>
                                              <p:pRg st="11" end="11"/>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1" nodeType="afterEffect">
                                  <p:stCondLst>
                                    <p:cond delay="0"/>
                                  </p:stCondLst>
                                  <p:iterate>
                                    <p:tmAbs val="0"/>
                                  </p:iterate>
                                  <p:childTnLst>
                                    <p:set>
                                      <p:cBhvr>
                                        <p:cTn id="32" fill="hold"/>
                                        <p:tgtEl>
                                          <p:spTgt spid="618">
                                            <p:txEl>
                                              <p:pRg st="12" end="12"/>
                                            </p:txEl>
                                          </p:spTgt>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1" nodeType="afterEffect">
                                  <p:stCondLst>
                                    <p:cond delay="0"/>
                                  </p:stCondLst>
                                  <p:iterate>
                                    <p:tmAbs val="0"/>
                                  </p:iterate>
                                  <p:childTnLst>
                                    <p:set>
                                      <p:cBhvr>
                                        <p:cTn id="35" fill="hold"/>
                                        <p:tgtEl>
                                          <p:spTgt spid="618">
                                            <p:txEl>
                                              <p:pRg st="13" end="13"/>
                                            </p:txEl>
                                          </p:spTgt>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1" nodeType="afterEffect">
                                  <p:stCondLst>
                                    <p:cond delay="0"/>
                                  </p:stCondLst>
                                  <p:iterate>
                                    <p:tmAbs val="0"/>
                                  </p:iterate>
                                  <p:childTnLst>
                                    <p:set>
                                      <p:cBhvr>
                                        <p:cTn id="38" fill="hold"/>
                                        <p:tgtEl>
                                          <p:spTgt spid="618">
                                            <p:txEl>
                                              <p:pRg st="14" end="14"/>
                                            </p:txEl>
                                          </p:spTgt>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3" nodeType="afterEffect">
                                  <p:stCondLst>
                                    <p:cond delay="0"/>
                                  </p:stCondLst>
                                  <p:iterate>
                                    <p:tmAbs val="0"/>
                                  </p:iterate>
                                  <p:childTnLst>
                                    <p:set>
                                      <p:cBhvr>
                                        <p:cTn id="41" fill="hold"/>
                                        <p:tgtEl>
                                          <p:spTgt spid="6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8" grpId="1" build="p" bldLvl="5" animBg="1" advAuto="0"/>
      <p:bldP spid="621" grpId="2" animBg="1" advAuto="0"/>
      <p:bldP spid="622" grpId="3" animBg="1" advAuto="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 name="Shape 627"/>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79</a:t>
            </a:fld>
            <a:endParaRPr sz="1200">
              <a:uFill>
                <a:solidFill/>
              </a:uFill>
            </a:endParaRPr>
          </a:p>
        </p:txBody>
      </p:sp>
      <p:sp>
        <p:nvSpPr>
          <p:cNvPr id="628" name="Shape 628"/>
          <p:cNvSpPr>
            <a:spLocks noGrp="1"/>
          </p:cNvSpPr>
          <p:nvPr>
            <p:ph type="title"/>
          </p:nvPr>
        </p:nvSpPr>
        <p:spPr>
          <a:prstGeom prst="rect">
            <a:avLst/>
          </a:prstGeom>
        </p:spPr>
        <p:txBody>
          <a:bodyPr/>
          <a:lstStyle/>
          <a:p>
            <a:pPr lvl="0">
              <a:defRPr sz="1800">
                <a:uFillTx/>
              </a:defRPr>
            </a:pPr>
            <a:r>
              <a:rPr sz="2800">
                <a:uFill>
                  <a:solidFill/>
                </a:uFill>
              </a:rPr>
              <a:t>War story (system sort in C)</a:t>
            </a:r>
          </a:p>
        </p:txBody>
      </p:sp>
      <p:sp>
        <p:nvSpPr>
          <p:cNvPr id="629" name="Shape 629"/>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A beautiful bug report.  </a:t>
            </a:r>
            <a:r>
              <a:rPr sz="2400">
                <a:solidFill>
                  <a:srgbClr val="606060"/>
                </a:solidFill>
                <a:uFill>
                  <a:solidFill>
                    <a:srgbClr val="606060"/>
                  </a:solidFill>
                </a:uFill>
              </a:rPr>
              <a:t>[Allan Wilks and Rick Becker, 1991]</a:t>
            </a:r>
          </a:p>
        </p:txBody>
      </p:sp>
      <p:sp>
        <p:nvSpPr>
          <p:cNvPr id="630" name="Shape 630"/>
          <p:cNvSpPr/>
          <p:nvPr/>
        </p:nvSpPr>
        <p:spPr>
          <a:xfrm>
            <a:off x="812800" y="2400300"/>
            <a:ext cx="11379200" cy="7473950"/>
          </a:xfrm>
          <a:prstGeom prst="rect">
            <a:avLst/>
          </a:prstGeom>
          <a:solidFill>
            <a:srgbClr val="FFFFFF"/>
          </a:solidFill>
          <a:ln w="12700">
            <a:round/>
          </a:ln>
          <a:extLst>
            <a:ext uri="{C572A759-6A51-4108-AA02-DFA0A04FC94B}">
              <ma14:wrappingTextBoxFlag xmlns:ma14="http://schemas.microsoft.com/office/mac/drawingml/2011/main" xmlns="" val="1"/>
            </a:ext>
          </a:extLst>
        </p:spPr>
        <p:txBody>
          <a:bodyPr lIns="0" tIns="0" rIns="0" bIns="0">
            <a:spAutoFit/>
          </a:bodyPr>
          <a:lstStyle/>
          <a:p>
            <a:pPr lvl="1" indent="0">
              <a:buClr>
                <a:srgbClr val="0048AA"/>
              </a:buClr>
              <a:buFont typeface="Lucida Sans Regular"/>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We found that qsort is unbearably slow on "organ-pipe" inputs like "01233210":</a:t>
            </a:r>
            <a:br>
              <a:rPr>
                <a:uFill>
                  <a:solidFill/>
                </a:uFill>
                <a:latin typeface="Lucida Sans Typewriter Regular"/>
                <a:ea typeface="Lucida Sans Typewriter Regular"/>
                <a:cs typeface="Lucida Sans Typewriter Regular"/>
                <a:sym typeface="Lucida Sans Typewriter Regular"/>
              </a:rPr>
            </a:br>
            <a:br>
              <a:rPr>
                <a:uFill>
                  <a:solidFill/>
                </a:uFill>
                <a:latin typeface="Lucida Sans Typewriter Regular"/>
                <a:ea typeface="Lucida Sans Typewriter Regular"/>
                <a:cs typeface="Lucida Sans Typewriter Regular"/>
                <a:sym typeface="Lucida Sans Typewriter Regular"/>
              </a:rPr>
            </a:br>
            <a:r>
              <a:rPr>
                <a:uFill>
                  <a:solidFill/>
                </a:uFill>
                <a:latin typeface="Lucida Sans Typewriter Regular"/>
                <a:ea typeface="Lucida Sans Typewriter Regular"/>
                <a:cs typeface="Lucida Sans Typewriter Regular"/>
                <a:sym typeface="Lucida Sans Typewriter Regular"/>
              </a:rPr>
              <a:t>main (int argc, char**argv) {   </a:t>
            </a:r>
            <a:br>
              <a:rPr>
                <a:uFill>
                  <a:solidFill/>
                </a:uFill>
                <a:latin typeface="Lucida Sans Typewriter Regular"/>
                <a:ea typeface="Lucida Sans Typewriter Regular"/>
                <a:cs typeface="Lucida Sans Typewriter Regular"/>
                <a:sym typeface="Lucida Sans Typewriter Regular"/>
              </a:rPr>
            </a:br>
            <a:r>
              <a:rPr>
                <a:uFill>
                  <a:solidFill/>
                </a:uFill>
                <a:latin typeface="Lucida Sans Typewriter Regular"/>
                <a:ea typeface="Lucida Sans Typewriter Regular"/>
                <a:cs typeface="Lucida Sans Typewriter Regular"/>
                <a:sym typeface="Lucida Sans Typewriter Regular"/>
              </a:rPr>
              <a:t>   int n = atoi(argv[1]), i, x[100000];</a:t>
            </a:r>
            <a:br>
              <a:rPr>
                <a:uFill>
                  <a:solidFill/>
                </a:uFill>
                <a:latin typeface="Lucida Sans Typewriter Regular"/>
                <a:ea typeface="Lucida Sans Typewriter Regular"/>
                <a:cs typeface="Lucida Sans Typewriter Regular"/>
                <a:sym typeface="Lucida Sans Typewriter Regular"/>
              </a:rPr>
            </a:br>
            <a:r>
              <a:rPr>
                <a:uFill>
                  <a:solidFill/>
                </a:uFill>
                <a:latin typeface="Lucida Sans Typewriter Regular"/>
                <a:ea typeface="Lucida Sans Typewriter Regular"/>
                <a:cs typeface="Lucida Sans Typewriter Regular"/>
                <a:sym typeface="Lucida Sans Typewriter Regular"/>
              </a:rPr>
              <a:t>   for (i = 0; i &lt; n; i++)</a:t>
            </a:r>
            <a:br>
              <a:rPr>
                <a:uFill>
                  <a:solidFill/>
                </a:uFill>
                <a:latin typeface="Lucida Sans Typewriter Regular"/>
                <a:ea typeface="Lucida Sans Typewriter Regular"/>
                <a:cs typeface="Lucida Sans Typewriter Regular"/>
                <a:sym typeface="Lucida Sans Typewriter Regular"/>
              </a:rPr>
            </a:br>
            <a:r>
              <a:rPr>
                <a:uFill>
                  <a:solidFill/>
                </a:uFill>
                <a:latin typeface="Lucida Sans Typewriter Regular"/>
                <a:ea typeface="Lucida Sans Typewriter Regular"/>
                <a:cs typeface="Lucida Sans Typewriter Regular"/>
                <a:sym typeface="Lucida Sans Typewriter Regular"/>
              </a:rPr>
              <a:t>      x[i] = i;</a:t>
            </a:r>
            <a:br>
              <a:rPr>
                <a:uFill>
                  <a:solidFill/>
                </a:uFill>
                <a:latin typeface="Lucida Sans Typewriter Regular"/>
                <a:ea typeface="Lucida Sans Typewriter Regular"/>
                <a:cs typeface="Lucida Sans Typewriter Regular"/>
                <a:sym typeface="Lucida Sans Typewriter Regular"/>
              </a:rPr>
            </a:br>
            <a:r>
              <a:rPr>
                <a:uFill>
                  <a:solidFill/>
                </a:uFill>
                <a:latin typeface="Lucida Sans Typewriter Regular"/>
                <a:ea typeface="Lucida Sans Typewriter Regular"/>
                <a:cs typeface="Lucida Sans Typewriter Regular"/>
                <a:sym typeface="Lucida Sans Typewriter Regular"/>
              </a:rPr>
              <a:t>   for ( ; i &lt; 2*n; i++)</a:t>
            </a:r>
            <a:br>
              <a:rPr>
                <a:uFill>
                  <a:solidFill/>
                </a:uFill>
                <a:latin typeface="Lucida Sans Typewriter Regular"/>
                <a:ea typeface="Lucida Sans Typewriter Regular"/>
                <a:cs typeface="Lucida Sans Typewriter Regular"/>
                <a:sym typeface="Lucida Sans Typewriter Regular"/>
              </a:rPr>
            </a:br>
            <a:r>
              <a:rPr>
                <a:uFill>
                  <a:solidFill/>
                </a:uFill>
                <a:latin typeface="Lucida Sans Typewriter Regular"/>
                <a:ea typeface="Lucida Sans Typewriter Regular"/>
                <a:cs typeface="Lucida Sans Typewriter Regular"/>
                <a:sym typeface="Lucida Sans Typewriter Regular"/>
              </a:rPr>
              <a:t>      x[i] = 2*n-i-1;</a:t>
            </a:r>
            <a:br>
              <a:rPr>
                <a:uFill>
                  <a:solidFill/>
                </a:uFill>
                <a:latin typeface="Lucida Sans Typewriter Regular"/>
                <a:ea typeface="Lucida Sans Typewriter Regular"/>
                <a:cs typeface="Lucida Sans Typewriter Regular"/>
                <a:sym typeface="Lucida Sans Typewriter Regular"/>
              </a:rPr>
            </a:br>
            <a:r>
              <a:rPr>
                <a:uFill>
                  <a:solidFill/>
                </a:uFill>
                <a:latin typeface="Lucida Sans Typewriter Regular"/>
                <a:ea typeface="Lucida Sans Typewriter Regular"/>
                <a:cs typeface="Lucida Sans Typewriter Regular"/>
                <a:sym typeface="Lucida Sans Typewriter Regular"/>
              </a:rPr>
              <a:t>   qsort(x, 2*n, sizeof(int), intcmp);</a:t>
            </a:r>
            <a:br>
              <a:rPr>
                <a:uFill>
                  <a:solidFill/>
                </a:uFill>
                <a:latin typeface="Lucida Sans Typewriter Regular"/>
                <a:ea typeface="Lucida Sans Typewriter Regular"/>
                <a:cs typeface="Lucida Sans Typewriter Regular"/>
                <a:sym typeface="Lucida Sans Typewriter Regular"/>
              </a:rPr>
            </a:br>
            <a:r>
              <a:rPr>
                <a:uFill>
                  <a:solidFill/>
                </a:uFill>
                <a:latin typeface="Lucida Sans Typewriter Regular"/>
                <a:ea typeface="Lucida Sans Typewriter Regular"/>
                <a:cs typeface="Lucida Sans Typewriter Regular"/>
                <a:sym typeface="Lucida Sans Typewriter Regular"/>
              </a:rPr>
              <a:t>}</a:t>
            </a:r>
          </a:p>
          <a:p>
            <a:pPr lvl="1" indent="0">
              <a:buClr>
                <a:srgbClr val="0048AA"/>
              </a:buClr>
              <a:buFont typeface="Lucida Sans Regular"/>
              <a:defRPr sz="1800">
                <a:solidFill>
                  <a:srgbClr val="000000"/>
                </a:solidFill>
                <a:uFillTx/>
              </a:defRPr>
            </a:pPr>
            <a:br>
              <a:rPr>
                <a:uFill>
                  <a:solidFill/>
                </a:uFill>
                <a:latin typeface="Lucida Sans Typewriter Regular"/>
                <a:ea typeface="Lucida Sans Typewriter Regular"/>
                <a:cs typeface="Lucida Sans Typewriter Regular"/>
                <a:sym typeface="Lucida Sans Typewriter Regular"/>
              </a:rPr>
            </a:br>
            <a:r>
              <a:rPr>
                <a:uFill>
                  <a:solidFill/>
                </a:uFill>
                <a:latin typeface="Lucida Sans Typewriter Regular"/>
                <a:ea typeface="Lucida Sans Typewriter Regular"/>
                <a:cs typeface="Lucida Sans Typewriter Regular"/>
                <a:sym typeface="Lucida Sans Typewriter Regular"/>
              </a:rPr>
              <a:t>Here are the timings on our machine:</a:t>
            </a:r>
            <a:br>
              <a:rPr>
                <a:uFill>
                  <a:solidFill/>
                </a:uFill>
                <a:latin typeface="Lucida Sans Typewriter Regular"/>
                <a:ea typeface="Lucida Sans Typewriter Regular"/>
                <a:cs typeface="Lucida Sans Typewriter Regular"/>
                <a:sym typeface="Lucida Sans Typewriter Regular"/>
              </a:rPr>
            </a:br>
            <a:r>
              <a:rPr>
                <a:uFill>
                  <a:solidFill/>
                </a:uFill>
                <a:latin typeface="Lucida Sans Typewriter Regular"/>
                <a:ea typeface="Lucida Sans Typewriter Regular"/>
                <a:cs typeface="Lucida Sans Typewriter Regular"/>
                <a:sym typeface="Lucida Sans Typewriter Regular"/>
              </a:rPr>
              <a:t>$ time a.out 2000</a:t>
            </a:r>
            <a:br>
              <a:rPr>
                <a:uFill>
                  <a:solidFill/>
                </a:uFill>
                <a:latin typeface="Lucida Sans Typewriter Regular"/>
                <a:ea typeface="Lucida Sans Typewriter Regular"/>
                <a:cs typeface="Lucida Sans Typewriter Regular"/>
                <a:sym typeface="Lucida Sans Typewriter Regular"/>
              </a:rPr>
            </a:br>
            <a:r>
              <a:rPr>
                <a:uFill>
                  <a:solidFill/>
                </a:uFill>
                <a:latin typeface="Lucida Sans Typewriter Regular"/>
                <a:ea typeface="Lucida Sans Typewriter Regular"/>
                <a:cs typeface="Lucida Sans Typewriter Regular"/>
                <a:sym typeface="Lucida Sans Typewriter Regular"/>
              </a:rPr>
              <a:t>real    5.85s </a:t>
            </a:r>
            <a:br>
              <a:rPr>
                <a:uFill>
                  <a:solidFill/>
                </a:uFill>
                <a:latin typeface="Lucida Sans Typewriter Regular"/>
                <a:ea typeface="Lucida Sans Typewriter Regular"/>
                <a:cs typeface="Lucida Sans Typewriter Regular"/>
                <a:sym typeface="Lucida Sans Typewriter Regular"/>
              </a:rPr>
            </a:br>
            <a:r>
              <a:rPr>
                <a:uFill>
                  <a:solidFill/>
                </a:uFill>
                <a:latin typeface="Lucida Sans Typewriter Regular"/>
                <a:ea typeface="Lucida Sans Typewriter Regular"/>
                <a:cs typeface="Lucida Sans Typewriter Regular"/>
                <a:sym typeface="Lucida Sans Typewriter Regular"/>
              </a:rPr>
              <a:t>$ time a.out 4000</a:t>
            </a:r>
            <a:br>
              <a:rPr>
                <a:uFill>
                  <a:solidFill/>
                </a:uFill>
                <a:latin typeface="Lucida Sans Typewriter Regular"/>
                <a:ea typeface="Lucida Sans Typewriter Regular"/>
                <a:cs typeface="Lucida Sans Typewriter Regular"/>
                <a:sym typeface="Lucida Sans Typewriter Regular"/>
              </a:rPr>
            </a:br>
            <a:r>
              <a:rPr>
                <a:uFill>
                  <a:solidFill/>
                </a:uFill>
                <a:latin typeface="Lucida Sans Typewriter Regular"/>
                <a:ea typeface="Lucida Sans Typewriter Regular"/>
                <a:cs typeface="Lucida Sans Typewriter Regular"/>
                <a:sym typeface="Lucida Sans Typewriter Regular"/>
              </a:rPr>
              <a:t>real   21.64s</a:t>
            </a:r>
            <a:br>
              <a:rPr>
                <a:uFill>
                  <a:solidFill/>
                </a:uFill>
                <a:latin typeface="Lucida Sans Typewriter Regular"/>
                <a:ea typeface="Lucida Sans Typewriter Regular"/>
                <a:cs typeface="Lucida Sans Typewriter Regular"/>
                <a:sym typeface="Lucida Sans Typewriter Regular"/>
              </a:rPr>
            </a:br>
            <a:r>
              <a:rPr>
                <a:uFill>
                  <a:solidFill/>
                </a:uFill>
                <a:latin typeface="Lucida Sans Typewriter Regular"/>
                <a:ea typeface="Lucida Sans Typewriter Regular"/>
                <a:cs typeface="Lucida Sans Typewriter Regular"/>
                <a:sym typeface="Lucida Sans Typewriter Regular"/>
              </a:rPr>
              <a:t>$time a.out 8000</a:t>
            </a:r>
            <a:br>
              <a:rPr>
                <a:uFill>
                  <a:solidFill/>
                </a:uFill>
                <a:latin typeface="Lucida Sans Typewriter Regular"/>
                <a:ea typeface="Lucida Sans Typewriter Regular"/>
                <a:cs typeface="Lucida Sans Typewriter Regular"/>
                <a:sym typeface="Lucida Sans Typewriter Regular"/>
              </a:rPr>
            </a:br>
            <a:r>
              <a:rPr>
                <a:uFill>
                  <a:solidFill/>
                </a:uFill>
                <a:latin typeface="Lucida Sans Typewriter Regular"/>
                <a:ea typeface="Lucida Sans Typewriter Regular"/>
                <a:cs typeface="Lucida Sans Typewriter Regular"/>
                <a:sym typeface="Lucida Sans Typewriter Regular"/>
              </a:rPr>
              <a:t>real   85.11s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30">
                                            <p:bg/>
                                          </p:spTgt>
                                        </p:tgtEl>
                                        <p:attrNameLst>
                                          <p:attrName>style.visibility</p:attrName>
                                        </p:attrNameLst>
                                      </p:cBhvr>
                                      <p:to>
                                        <p:strVal val="visible"/>
                                      </p:to>
                                    </p:set>
                                  </p:childTnLst>
                                </p:cTn>
                              </p:par>
                              <p:par>
                                <p:cTn id="7" presetID="1" presetClass="entr" presetSubtype="0" fill="hold" grpId="1">
                                  <p:stCondLst>
                                    <p:cond delay="0"/>
                                  </p:stCondLst>
                                  <p:iterate>
                                    <p:tmAbs val="0"/>
                                  </p:iterate>
                                  <p:childTnLst>
                                    <p:set>
                                      <p:cBhvr>
                                        <p:cTn id="8" fill="hold"/>
                                        <p:tgtEl>
                                          <p:spTgt spid="63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63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 grpId="1" build="p" bldLvl="5"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hape 127"/>
          <p:cNvSpPr>
            <a:spLocks noGrp="1"/>
          </p:cNvSpPr>
          <p:nvPr>
            <p:ph type="body" idx="1"/>
          </p:nvPr>
        </p:nvSpPr>
        <p:spPr>
          <a:prstGeom prst="rect">
            <a:avLst/>
          </a:prstGeom>
        </p:spPr>
        <p:txBody>
          <a:bodyPr/>
          <a:lstStyle/>
          <a:p>
            <a:pPr lvl="1">
              <a:defRPr sz="1800">
                <a:uFillTx/>
              </a:defRPr>
            </a:pPr>
            <a:r>
              <a:rPr sz="2400">
                <a:uFill>
                  <a:solidFill/>
                </a:uFill>
              </a:rPr>
              <a:t>Refined and popularized quicksort.</a:t>
            </a:r>
          </a:p>
          <a:p>
            <a:pPr lvl="1">
              <a:defRPr sz="1800">
                <a:uFillTx/>
              </a:defRPr>
            </a:pPr>
            <a:r>
              <a:rPr sz="2400">
                <a:uFill>
                  <a:solidFill/>
                </a:uFill>
              </a:rPr>
              <a:t>Analyzed quicksort.</a:t>
            </a:r>
          </a:p>
        </p:txBody>
      </p:sp>
      <p:sp>
        <p:nvSpPr>
          <p:cNvPr id="128" name="Shape 128"/>
          <p:cNvSpPr>
            <a:spLocks noGrp="1"/>
          </p:cNvSpPr>
          <p:nvPr>
            <p:ph type="title"/>
          </p:nvPr>
        </p:nvSpPr>
        <p:spPr>
          <a:prstGeom prst="rect">
            <a:avLst/>
          </a:prstGeom>
        </p:spPr>
        <p:txBody>
          <a:bodyPr/>
          <a:lstStyle/>
          <a:p>
            <a:pPr lvl="0">
              <a:defRPr sz="1800">
                <a:uFillTx/>
              </a:defRPr>
            </a:pPr>
            <a:r>
              <a:rPr sz="2800">
                <a:uFill>
                  <a:solidFill/>
                </a:uFill>
              </a:rPr>
              <a:t>Bob Sedgewick</a:t>
            </a:r>
          </a:p>
        </p:txBody>
      </p:sp>
      <p:sp>
        <p:nvSpPr>
          <p:cNvPr id="129" name="Shape 129"/>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8</a:t>
            </a:fld>
            <a:endParaRPr sz="1200">
              <a:uFill>
                <a:solidFill/>
              </a:uFill>
            </a:endParaRPr>
          </a:p>
        </p:txBody>
      </p:sp>
      <p:sp>
        <p:nvSpPr>
          <p:cNvPr id="130" name="Shape 130"/>
          <p:cNvSpPr/>
          <p:nvPr/>
        </p:nvSpPr>
        <p:spPr>
          <a:xfrm>
            <a:off x="10427265" y="3606800"/>
            <a:ext cx="1892301" cy="3302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ctr">
              <a:lnSpc>
                <a:spcPct val="130000"/>
              </a:lnSpc>
              <a:spcBef>
                <a:spcPts val="1300"/>
              </a:spcBef>
              <a:defRPr b="1">
                <a:solidFill>
                  <a:srgbClr val="000000"/>
                </a:solidFill>
                <a:uFill>
                  <a:solidFill>
                    <a:srgbClr val="000000"/>
                  </a:solidFill>
                </a:uFill>
                <a:latin typeface="Lucida Grande"/>
                <a:ea typeface="Lucida Grande"/>
                <a:cs typeface="Lucida Grande"/>
                <a:sym typeface="Lucida Grande"/>
              </a:defRPr>
            </a:lvl1pPr>
          </a:lstStyle>
          <a:p>
            <a:pPr lvl="0">
              <a:defRPr sz="1800" b="0">
                <a:uFillTx/>
              </a:defRPr>
            </a:pPr>
            <a:r>
              <a:rPr sz="1600" b="1">
                <a:uFill>
                  <a:solidFill/>
                </a:uFill>
              </a:rPr>
              <a:t>Bob Sedgewick</a:t>
            </a:r>
          </a:p>
        </p:txBody>
      </p:sp>
      <p:pic>
        <p:nvPicPr>
          <p:cNvPr id="131" name="sedgwick-practice.pdf"/>
          <p:cNvPicPr/>
          <p:nvPr/>
        </p:nvPicPr>
        <p:blipFill>
          <a:blip r:embed="rId3"/>
          <a:srcRect l="5882" t="5176" r="50000" b="48737"/>
          <a:stretch>
            <a:fillRect/>
          </a:stretch>
        </p:blipFill>
        <p:spPr>
          <a:xfrm>
            <a:off x="812800" y="3932296"/>
            <a:ext cx="3911600" cy="5287904"/>
          </a:xfrm>
          <a:prstGeom prst="rect">
            <a:avLst/>
          </a:prstGeom>
          <a:ln w="12700">
            <a:round/>
          </a:ln>
        </p:spPr>
      </p:pic>
      <p:pic>
        <p:nvPicPr>
          <p:cNvPr id="132" name="sedgewick-theory.pdf"/>
          <p:cNvPicPr/>
          <p:nvPr/>
        </p:nvPicPr>
        <p:blipFill>
          <a:blip r:embed="rId4"/>
          <a:srcRect l="14869" t="8207" r="14869" b="61363"/>
          <a:stretch>
            <a:fillRect/>
          </a:stretch>
        </p:blipFill>
        <p:spPr>
          <a:xfrm>
            <a:off x="5345013" y="4699000"/>
            <a:ext cx="6707287" cy="3759200"/>
          </a:xfrm>
          <a:prstGeom prst="rect">
            <a:avLst/>
          </a:prstGeom>
          <a:ln w="12700">
            <a:round/>
          </a:ln>
        </p:spPr>
      </p:pic>
      <p:pic>
        <p:nvPicPr>
          <p:cNvPr id="133" name="instructor-1.png"/>
          <p:cNvPicPr/>
          <p:nvPr/>
        </p:nvPicPr>
        <p:blipFill>
          <a:blip r:embed="rId5"/>
          <a:stretch>
            <a:fillRect/>
          </a:stretch>
        </p:blipFill>
        <p:spPr>
          <a:xfrm>
            <a:off x="10610532" y="1270000"/>
            <a:ext cx="1568768" cy="2324101"/>
          </a:xfrm>
          <a:prstGeom prst="rect">
            <a:avLst/>
          </a:prstGeom>
          <a:ln w="12700">
            <a:round/>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27">
                                            <p:bg/>
                                          </p:spTgt>
                                        </p:tgtEl>
                                        <p:attrNameLst>
                                          <p:attrName>style.visibility</p:attrName>
                                        </p:attrNameLst>
                                      </p:cBhvr>
                                      <p:to>
                                        <p:strVal val="visible"/>
                                      </p:to>
                                    </p:set>
                                  </p:childTnLst>
                                </p:cTn>
                              </p:par>
                              <p:par>
                                <p:cTn id="7" presetID="1" presetClass="entr" presetSubtype="0" fill="hold" grpId="1">
                                  <p:stCondLst>
                                    <p:cond delay="0"/>
                                  </p:stCondLst>
                                  <p:iterate>
                                    <p:tmAbs val="0"/>
                                  </p:iterate>
                                  <p:childTnLst>
                                    <p:set>
                                      <p:cBhvr>
                                        <p:cTn id="8" fill="hold"/>
                                        <p:tgtEl>
                                          <p:spTgt spid="127">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2" nodeType="afterEffect">
                                  <p:stCondLst>
                                    <p:cond delay="0"/>
                                  </p:stCondLst>
                                  <p:iterate>
                                    <p:tmAbs val="0"/>
                                  </p:iterate>
                                  <p:childTnLst>
                                    <p:set>
                                      <p:cBhvr>
                                        <p:cTn id="11" fill="hold"/>
                                        <p:tgtEl>
                                          <p:spTgt spid="13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127">
                                            <p:txEl>
                                              <p:pRg st="1" end="1"/>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3" nodeType="afterEffect">
                                  <p:stCondLst>
                                    <p:cond delay="0"/>
                                  </p:stCondLst>
                                  <p:iterate>
                                    <p:tmAbs val="0"/>
                                  </p:iterate>
                                  <p:childTnLst>
                                    <p:set>
                                      <p:cBhvr>
                                        <p:cTn id="18" fill="hold"/>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1" build="p" bldLvl="5" animBg="1" advAuto="0"/>
      <p:bldP spid="131" grpId="2" animBg="1" advAuto="0"/>
      <p:bldP spid="132" grpId="3" animBg="1" advAuto="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Shape 634"/>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80</a:t>
            </a:fld>
            <a:endParaRPr sz="1200">
              <a:uFill>
                <a:solidFill/>
              </a:uFill>
            </a:endParaRPr>
          </a:p>
        </p:txBody>
      </p:sp>
      <p:sp>
        <p:nvSpPr>
          <p:cNvPr id="635" name="Shape 635"/>
          <p:cNvSpPr>
            <a:spLocks noGrp="1"/>
          </p:cNvSpPr>
          <p:nvPr>
            <p:ph type="title"/>
          </p:nvPr>
        </p:nvSpPr>
        <p:spPr>
          <a:prstGeom prst="rect">
            <a:avLst/>
          </a:prstGeom>
        </p:spPr>
        <p:txBody>
          <a:bodyPr/>
          <a:lstStyle/>
          <a:p>
            <a:pPr lvl="0">
              <a:defRPr sz="1800">
                <a:uFillTx/>
              </a:defRPr>
            </a:pPr>
            <a:r>
              <a:rPr sz="2800">
                <a:uFill>
                  <a:solidFill/>
                </a:uFill>
              </a:rPr>
              <a:t>War story (system sort in C)</a:t>
            </a:r>
          </a:p>
        </p:txBody>
      </p:sp>
      <p:sp>
        <p:nvSpPr>
          <p:cNvPr id="636" name="Shape 636"/>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Bug.  </a:t>
            </a:r>
            <a:r>
              <a:rPr sz="2400">
                <a:uFill>
                  <a:solidFill/>
                </a:uFill>
              </a:rPr>
              <a:t>A </a:t>
            </a:r>
            <a:r>
              <a:rPr sz="2000">
                <a:uFill>
                  <a:solidFill/>
                </a:uFill>
                <a:latin typeface="Lucida Sans Typewriter Regular"/>
                <a:ea typeface="Lucida Sans Typewriter Regular"/>
                <a:cs typeface="Lucida Sans Typewriter Regular"/>
                <a:sym typeface="Lucida Sans Typewriter Regular"/>
              </a:rPr>
              <a:t>qsort()</a:t>
            </a:r>
            <a:r>
              <a:rPr sz="2400">
                <a:uFill>
                  <a:solidFill/>
                </a:uFill>
              </a:rPr>
              <a:t> call that should have taken seconds was taking minutes.</a:t>
            </a:r>
          </a:p>
          <a:p>
            <a:pPr lvl="0">
              <a:defRPr sz="1800">
                <a:solidFill>
                  <a:srgbClr val="000000"/>
                </a:solidFill>
                <a:uFillTx/>
              </a:defRPr>
            </a:pPr>
            <a:br>
              <a:rPr sz="2400">
                <a:uFill>
                  <a:solidFill/>
                </a:uFill>
              </a:rPr>
            </a:br>
            <a:br>
              <a:rPr sz="2400">
                <a:uFill>
                  <a:solidFill/>
                </a:uFill>
              </a:rPr>
            </a:br>
            <a:br>
              <a:rPr sz="2400">
                <a:uFill>
                  <a:solidFill/>
                </a:uFill>
              </a:rPr>
            </a:br>
            <a:br>
              <a:rPr sz="2400">
                <a:uFill>
                  <a:solidFill/>
                </a:uFill>
              </a:rPr>
            </a:br>
            <a:br>
              <a:rPr sz="2400">
                <a:uFill>
                  <a:solidFill/>
                </a:uFill>
              </a:rPr>
            </a:br>
            <a:br>
              <a:rPr sz="2400">
                <a:uFill>
                  <a:solidFill/>
                </a:uFill>
              </a:rPr>
            </a:br>
            <a:br>
              <a:rPr sz="2400">
                <a:uFill>
                  <a:solidFill/>
                </a:uFill>
              </a:rPr>
            </a:br>
            <a:br>
              <a:rPr sz="2400">
                <a:uFill>
                  <a:solidFill/>
                </a:uFill>
              </a:rPr>
            </a:br>
            <a:r>
              <a:rPr sz="2400">
                <a:solidFill>
                  <a:srgbClr val="005493"/>
                </a:solidFill>
                <a:uFill>
                  <a:solidFill>
                    <a:srgbClr val="0048AA"/>
                  </a:solidFill>
                </a:uFill>
              </a:rPr>
              <a:t>At the time, almost all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qsort()</a:t>
            </a:r>
            <a:r>
              <a:rPr sz="2400">
                <a:solidFill>
                  <a:srgbClr val="005493"/>
                </a:solidFill>
                <a:uFill>
                  <a:solidFill>
                    <a:srgbClr val="0048AA"/>
                  </a:solidFill>
                </a:uFill>
              </a:rPr>
              <a:t> implementations based on those in:</a:t>
            </a:r>
          </a:p>
          <a:p>
            <a:pPr lvl="1">
              <a:defRPr sz="1800">
                <a:uFillTx/>
              </a:defRPr>
            </a:pPr>
            <a:r>
              <a:rPr sz="2400">
                <a:uFill>
                  <a:solidFill/>
                </a:uFill>
              </a:rPr>
              <a:t>Version 7 Unix (1979):  quadratic time to sort organ-pipe arrays.</a:t>
            </a:r>
          </a:p>
          <a:p>
            <a:pPr lvl="1">
              <a:defRPr sz="1800">
                <a:uFillTx/>
              </a:defRPr>
            </a:pPr>
            <a:r>
              <a:rPr sz="2400">
                <a:uFill>
                  <a:solidFill/>
                </a:uFill>
              </a:rPr>
              <a:t>BSD Unix (1983):  quadratic time to sort random arrays of 0s and 1s.</a:t>
            </a:r>
          </a:p>
        </p:txBody>
      </p:sp>
      <p:grpSp>
        <p:nvGrpSpPr>
          <p:cNvPr id="639" name="Group 639"/>
          <p:cNvGrpSpPr/>
          <p:nvPr/>
        </p:nvGrpSpPr>
        <p:grpSpPr>
          <a:xfrm>
            <a:off x="4064000" y="7412617"/>
            <a:ext cx="3619500" cy="1533080"/>
            <a:chOff x="0" y="0"/>
            <a:chExt cx="3619499" cy="1533078"/>
          </a:xfrm>
        </p:grpSpPr>
        <p:pic>
          <p:nvPicPr>
            <p:cNvPr id="637" name="bsd-unix.jpg"/>
            <p:cNvPicPr/>
            <p:nvPr/>
          </p:nvPicPr>
          <p:blipFill>
            <a:blip r:embed="rId3"/>
            <a:srcRect t="68" b="15276"/>
            <a:stretch>
              <a:fillRect/>
            </a:stretch>
          </p:blipFill>
          <p:spPr>
            <a:xfrm>
              <a:off x="2184400" y="0"/>
              <a:ext cx="1435100" cy="1533079"/>
            </a:xfrm>
            <a:prstGeom prst="rect">
              <a:avLst/>
            </a:prstGeom>
            <a:ln w="12700" cap="flat">
              <a:noFill/>
              <a:round/>
            </a:ln>
            <a:effectLst/>
          </p:spPr>
        </p:pic>
        <p:pic>
          <p:nvPicPr>
            <p:cNvPr id="638" name="unix-150x150.png"/>
            <p:cNvPicPr/>
            <p:nvPr/>
          </p:nvPicPr>
          <p:blipFill>
            <a:blip r:embed="rId4"/>
            <a:stretch>
              <a:fillRect/>
            </a:stretch>
          </p:blipFill>
          <p:spPr>
            <a:xfrm>
              <a:off x="0" y="4182"/>
              <a:ext cx="1524001" cy="1524001"/>
            </a:xfrm>
            <a:prstGeom prst="rect">
              <a:avLst/>
            </a:prstGeom>
            <a:ln w="12700" cap="flat">
              <a:noFill/>
              <a:round/>
            </a:ln>
            <a:effectLst/>
          </p:spPr>
        </p:pic>
      </p:grpSp>
      <p:pic>
        <p:nvPicPr>
          <p:cNvPr id="640" name="images.jpg"/>
          <p:cNvPicPr/>
          <p:nvPr/>
        </p:nvPicPr>
        <p:blipFill>
          <a:blip r:embed="rId5"/>
          <a:stretch>
            <a:fillRect/>
          </a:stretch>
        </p:blipFill>
        <p:spPr>
          <a:xfrm>
            <a:off x="4824327" y="3413160"/>
            <a:ext cx="1437879" cy="1600201"/>
          </a:xfrm>
          <a:prstGeom prst="rect">
            <a:avLst/>
          </a:prstGeom>
          <a:ln w="12700">
            <a:miter lim="400000"/>
          </a:ln>
        </p:spPr>
      </p:pic>
      <p:sp>
        <p:nvSpPr>
          <p:cNvPr id="641" name="Shape 641"/>
          <p:cNvSpPr/>
          <p:nvPr/>
        </p:nvSpPr>
        <p:spPr>
          <a:xfrm>
            <a:off x="5884862" y="2514600"/>
            <a:ext cx="3729038" cy="1109663"/>
          </a:xfrm>
          <a:custGeom>
            <a:avLst/>
            <a:gdLst/>
            <a:ahLst/>
            <a:cxnLst>
              <a:cxn ang="0">
                <a:pos x="wd2" y="hd2"/>
              </a:cxn>
              <a:cxn ang="5400000">
                <a:pos x="wd2" y="hd2"/>
              </a:cxn>
              <a:cxn ang="10800000">
                <a:pos x="wd2" y="hd2"/>
              </a:cxn>
              <a:cxn ang="16200000">
                <a:pos x="wd2" y="hd2"/>
              </a:cxn>
            </a:cxnLst>
            <a:rect l="0" t="0" r="r" b="b"/>
            <a:pathLst>
              <a:path w="21600" h="21600" extrusionOk="0">
                <a:moveTo>
                  <a:pt x="3945" y="0"/>
                </a:moveTo>
                <a:cubicBezTo>
                  <a:pt x="2645" y="0"/>
                  <a:pt x="1591" y="3542"/>
                  <a:pt x="1591" y="7911"/>
                </a:cubicBezTo>
                <a:lnTo>
                  <a:pt x="1591" y="8652"/>
                </a:lnTo>
                <a:cubicBezTo>
                  <a:pt x="1591" y="12048"/>
                  <a:pt x="2230" y="14924"/>
                  <a:pt x="3124" y="16045"/>
                </a:cubicBezTo>
                <a:lnTo>
                  <a:pt x="0" y="21600"/>
                </a:lnTo>
                <a:lnTo>
                  <a:pt x="8639" y="16563"/>
                </a:lnTo>
                <a:lnTo>
                  <a:pt x="19246" y="16563"/>
                </a:lnTo>
                <a:cubicBezTo>
                  <a:pt x="20546" y="16563"/>
                  <a:pt x="21600" y="13021"/>
                  <a:pt x="21600" y="8652"/>
                </a:cubicBezTo>
                <a:lnTo>
                  <a:pt x="21600" y="7911"/>
                </a:lnTo>
                <a:cubicBezTo>
                  <a:pt x="21600" y="3542"/>
                  <a:pt x="20546" y="0"/>
                  <a:pt x="19246" y="0"/>
                </a:cubicBezTo>
                <a:lnTo>
                  <a:pt x="3945" y="0"/>
                </a:lnTo>
                <a:close/>
              </a:path>
            </a:pathLst>
          </a:custGeom>
          <a:solidFill>
            <a:srgbClr val="FFFFFF"/>
          </a:solidFill>
          <a:ln w="12700">
            <a:round/>
          </a:ln>
          <a:effectLst>
            <a:outerShdw blurRad="127000" dist="76200" dir="2700000" rotWithShape="0">
              <a:srgbClr val="000000">
                <a:alpha val="75000"/>
              </a:srgbClr>
            </a:outerShdw>
          </a:effectLst>
        </p:spPr>
        <p:txBody>
          <a:bodyPr lIns="50800" tIns="50800" rIns="50800" bIns="50800"/>
          <a:lstStyle/>
          <a:p>
            <a:pPr marL="7224" marR="7224" lvl="0">
              <a:lnSpc>
                <a:spcPct val="120000"/>
              </a:lnSpc>
              <a:defRPr sz="2200">
                <a:solidFill>
                  <a:srgbClr val="005493"/>
                </a:solidFill>
                <a:uFill>
                  <a:solidFill>
                    <a:srgbClr val="0048AA"/>
                  </a:solidFill>
                </a:uFill>
              </a:defRPr>
            </a:pPr>
            <a:endParaRPr/>
          </a:p>
        </p:txBody>
      </p:sp>
      <p:sp>
        <p:nvSpPr>
          <p:cNvPr id="642" name="Shape 642"/>
          <p:cNvSpPr/>
          <p:nvPr/>
        </p:nvSpPr>
        <p:spPr>
          <a:xfrm>
            <a:off x="6400800" y="2743200"/>
            <a:ext cx="3067033" cy="3810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b="1">
                <a:solidFill>
                  <a:srgbClr val="8D3124"/>
                </a:solidFill>
                <a:uFill>
                  <a:solidFill>
                    <a:srgbClr val="8D3124"/>
                  </a:solidFill>
                </a:uFill>
                <a:latin typeface="Lucida Grande"/>
                <a:ea typeface="Lucida Grande"/>
                <a:cs typeface="Lucida Grande"/>
                <a:sym typeface="Lucida Grande"/>
              </a:rPr>
              <a:t>Why is </a:t>
            </a:r>
            <a:r>
              <a:rPr>
                <a:solidFill>
                  <a:srgbClr val="8D3124"/>
                </a:solidFill>
                <a:uFill>
                  <a:solidFill>
                    <a:srgbClr val="8D3124"/>
                  </a:solidFill>
                </a:uFill>
                <a:latin typeface="Helvetica"/>
                <a:ea typeface="Helvetica"/>
                <a:cs typeface="Helvetica"/>
                <a:sym typeface="Helvetica"/>
              </a:rPr>
              <a:t>qsort()</a:t>
            </a:r>
            <a:r>
              <a:rPr b="1">
                <a:solidFill>
                  <a:srgbClr val="8D3124"/>
                </a:solidFill>
                <a:uFill>
                  <a:solidFill>
                    <a:srgbClr val="8D3124"/>
                  </a:solidFill>
                </a:uFill>
                <a:latin typeface="Lucida Grande"/>
                <a:ea typeface="Lucida Grande"/>
                <a:cs typeface="Lucida Grande"/>
                <a:sym typeface="Lucida Grande"/>
              </a:rPr>
              <a:t> so slow?</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36">
                                            <p:txEl>
                                              <p:pRg st="1" end="1"/>
                                            </p:txEl>
                                          </p:spTgt>
                                        </p:tgtEl>
                                        <p:attrNameLst>
                                          <p:attrName>style.visibility</p:attrName>
                                        </p:attrNameLst>
                                      </p:cBhvr>
                                      <p:to>
                                        <p:strVal val="visible"/>
                                      </p:to>
                                    </p:set>
                                  </p:childTnLst>
                                </p:cTn>
                              </p:par>
                              <p:par>
                                <p:cTn id="7" presetID="1" presetClass="entr" presetSubtype="0" fill="hold" grpId="1">
                                  <p:stCondLst>
                                    <p:cond delay="0"/>
                                  </p:stCondLst>
                                  <p:iterate>
                                    <p:tmAbs val="0"/>
                                  </p:iterate>
                                  <p:childTnLst>
                                    <p:set>
                                      <p:cBhvr>
                                        <p:cTn id="8" fill="hold"/>
                                        <p:tgtEl>
                                          <p:spTgt spid="636">
                                            <p:txEl>
                                              <p:pRg st="2" end="2"/>
                                            </p:txEl>
                                          </p:spTgt>
                                        </p:tgtEl>
                                        <p:attrNameLst>
                                          <p:attrName>style.visibility</p:attrName>
                                        </p:attrNameLst>
                                      </p:cBhvr>
                                      <p:to>
                                        <p:strVal val="visible"/>
                                      </p:to>
                                    </p:set>
                                  </p:childTnLst>
                                </p:cTn>
                              </p:par>
                              <p:par>
                                <p:cTn id="9" presetID="1" presetClass="entr" presetSubtype="0" fill="hold" grpId="1">
                                  <p:stCondLst>
                                    <p:cond delay="0"/>
                                  </p:stCondLst>
                                  <p:iterate>
                                    <p:tmAbs val="0"/>
                                  </p:iterate>
                                  <p:childTnLst>
                                    <p:set>
                                      <p:cBhvr>
                                        <p:cTn id="10" fill="hold"/>
                                        <p:tgtEl>
                                          <p:spTgt spid="636">
                                            <p:txEl>
                                              <p:pRg st="3" end="3"/>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2" nodeType="afterEffect">
                                  <p:stCondLst>
                                    <p:cond delay="0"/>
                                  </p:stCondLst>
                                  <p:iterate>
                                    <p:tmAbs val="0"/>
                                  </p:iterate>
                                  <p:childTnLst>
                                    <p:set>
                                      <p:cBhvr>
                                        <p:cTn id="13" fill="hold"/>
                                        <p:tgtEl>
                                          <p:spTgt spid="6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6" grpId="1" build="p" animBg="1" advAuto="0"/>
      <p:bldP spid="639" grpId="2" animBg="1" advAuto="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Shape 646"/>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Basic algorithm = quicksort.</a:t>
            </a:r>
          </a:p>
          <a:p>
            <a:pPr lvl="1">
              <a:defRPr sz="1800">
                <a:uFillTx/>
              </a:defRPr>
            </a:pPr>
            <a:r>
              <a:rPr sz="2400">
                <a:uFill>
                  <a:solidFill/>
                </a:uFill>
              </a:rPr>
              <a:t>Cutoff to insertion sort for small subarrays.</a:t>
            </a:r>
          </a:p>
          <a:p>
            <a:pPr lvl="1">
              <a:defRPr sz="1800">
                <a:uFillTx/>
              </a:defRPr>
            </a:pPr>
            <a:r>
              <a:rPr sz="2400">
                <a:uFill>
                  <a:solidFill/>
                </a:uFill>
              </a:rPr>
              <a:t>Partitioning scheme:  Bentley-McIlroy 3-way partitioning.</a:t>
            </a:r>
          </a:p>
          <a:p>
            <a:pPr lvl="1">
              <a:defRPr sz="1800">
                <a:uFillTx/>
              </a:defRPr>
            </a:pPr>
            <a:r>
              <a:rPr sz="2400">
                <a:uFill>
                  <a:solidFill/>
                </a:uFill>
              </a:rPr>
              <a:t>Partitioning item.</a:t>
            </a:r>
          </a:p>
          <a:p>
            <a:pPr lvl="2">
              <a:defRPr sz="1800">
                <a:uFillTx/>
              </a:defRPr>
            </a:pPr>
            <a:r>
              <a:rPr sz="2400">
                <a:uFill>
                  <a:solidFill/>
                </a:uFill>
              </a:rPr>
              <a:t>small arrays:  middle entry</a:t>
            </a:r>
          </a:p>
          <a:p>
            <a:pPr lvl="2">
              <a:defRPr sz="1800">
                <a:uFillTx/>
              </a:defRPr>
            </a:pPr>
            <a:r>
              <a:rPr sz="2400">
                <a:uFill>
                  <a:solidFill/>
                </a:uFill>
              </a:rPr>
              <a:t>medium arrays:  median of 3</a:t>
            </a:r>
          </a:p>
          <a:p>
            <a:pPr lvl="2">
              <a:defRPr sz="1800">
                <a:uFillTx/>
              </a:defRPr>
            </a:pPr>
            <a:r>
              <a:rPr sz="2400">
                <a:uFill>
                  <a:solidFill/>
                </a:uFill>
              </a:rPr>
              <a:t>large arrays: Tukey's ninther  </a:t>
            </a:r>
            <a:r>
              <a:rPr sz="2400">
                <a:solidFill>
                  <a:srgbClr val="606060"/>
                </a:solidFill>
                <a:uFill>
                  <a:solidFill>
                    <a:srgbClr val="606060"/>
                  </a:solidFill>
                </a:uFill>
              </a:rPr>
              <a:t>[next slide]</a:t>
            </a:r>
          </a:p>
          <a:p>
            <a:pPr lvl="0">
              <a:defRPr sz="1800">
                <a:solidFill>
                  <a:srgbClr val="000000"/>
                </a:solidFill>
                <a:uFillTx/>
              </a:defRPr>
            </a:pPr>
            <a:br>
              <a:rPr sz="2400">
                <a:solidFill>
                  <a:srgbClr val="606060"/>
                </a:solidFill>
                <a:uFill>
                  <a:solidFill>
                    <a:srgbClr val="606060"/>
                  </a:solidFill>
                </a:uFill>
              </a:rPr>
            </a:br>
            <a:br>
              <a:rPr sz="2400">
                <a:solidFill>
                  <a:srgbClr val="606060"/>
                </a:solidFill>
                <a:uFill>
                  <a:solidFill>
                    <a:srgbClr val="606060"/>
                  </a:solidFill>
                </a:uFill>
              </a:rPr>
            </a:br>
            <a:br>
              <a:rPr sz="2400">
                <a:solidFill>
                  <a:srgbClr val="606060"/>
                </a:solidFill>
                <a:uFill>
                  <a:solidFill>
                    <a:srgbClr val="606060"/>
                  </a:solidFill>
                </a:uFill>
              </a:rPr>
            </a:br>
            <a:br>
              <a:rPr sz="2400">
                <a:solidFill>
                  <a:srgbClr val="606060"/>
                </a:solidFill>
                <a:uFill>
                  <a:solidFill>
                    <a:srgbClr val="606060"/>
                  </a:solidFill>
                </a:uFill>
              </a:rPr>
            </a:br>
            <a:br>
              <a:rPr sz="2400">
                <a:solidFill>
                  <a:srgbClr val="606060"/>
                </a:solidFill>
                <a:uFill>
                  <a:solidFill>
                    <a:srgbClr val="606060"/>
                  </a:solidFill>
                </a:uFill>
              </a:rPr>
            </a:br>
            <a:br>
              <a:rPr sz="2400">
                <a:solidFill>
                  <a:srgbClr val="606060"/>
                </a:solidFill>
                <a:uFill>
                  <a:solidFill>
                    <a:srgbClr val="606060"/>
                  </a:solidFill>
                </a:uFill>
              </a:rPr>
            </a:br>
            <a:br>
              <a:rPr sz="2400">
                <a:solidFill>
                  <a:srgbClr val="606060"/>
                </a:solidFill>
                <a:uFill>
                  <a:solidFill>
                    <a:srgbClr val="606060"/>
                  </a:solidFill>
                </a:uFill>
              </a:rPr>
            </a:br>
            <a:br>
              <a:rPr sz="2400">
                <a:solidFill>
                  <a:srgbClr val="606060"/>
                </a:solidFill>
                <a:uFill>
                  <a:solidFill>
                    <a:srgbClr val="606060"/>
                  </a:solidFill>
                </a:uFill>
              </a:rPr>
            </a:br>
            <a:r>
              <a:rPr sz="2400">
                <a:solidFill>
                  <a:srgbClr val="005493"/>
                </a:solidFill>
                <a:uFill>
                  <a:solidFill>
                    <a:srgbClr val="0048AA"/>
                  </a:solidFill>
                </a:uFill>
              </a:rPr>
              <a:t>Now very widely used.  </a:t>
            </a:r>
            <a:r>
              <a:rPr sz="2400">
                <a:uFill>
                  <a:solidFill/>
                </a:uFill>
              </a:rPr>
              <a:t>C, C++, Java 6, ….</a:t>
            </a:r>
          </a:p>
        </p:txBody>
      </p:sp>
      <p:sp>
        <p:nvSpPr>
          <p:cNvPr id="647" name="Shape 647"/>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81</a:t>
            </a:fld>
            <a:endParaRPr sz="1200">
              <a:uFill>
                <a:solidFill/>
              </a:uFill>
            </a:endParaRPr>
          </a:p>
        </p:txBody>
      </p:sp>
      <p:sp>
        <p:nvSpPr>
          <p:cNvPr id="648" name="Shape 648"/>
          <p:cNvSpPr>
            <a:spLocks noGrp="1"/>
          </p:cNvSpPr>
          <p:nvPr>
            <p:ph type="title"/>
          </p:nvPr>
        </p:nvSpPr>
        <p:spPr>
          <a:prstGeom prst="rect">
            <a:avLst/>
          </a:prstGeom>
        </p:spPr>
        <p:txBody>
          <a:bodyPr/>
          <a:lstStyle/>
          <a:p>
            <a:pPr lvl="0">
              <a:defRPr sz="1800">
                <a:uFillTx/>
              </a:defRPr>
            </a:pPr>
            <a:r>
              <a:rPr sz="2800">
                <a:uFill>
                  <a:solidFill/>
                </a:uFill>
              </a:rPr>
              <a:t>Engineering a system sort (in 1993)</a:t>
            </a:r>
          </a:p>
        </p:txBody>
      </p:sp>
      <p:grpSp>
        <p:nvGrpSpPr>
          <p:cNvPr id="651" name="Group 651"/>
          <p:cNvGrpSpPr/>
          <p:nvPr/>
        </p:nvGrpSpPr>
        <p:grpSpPr>
          <a:xfrm>
            <a:off x="3009900" y="5092700"/>
            <a:ext cx="6527800" cy="3213100"/>
            <a:chOff x="0" y="0"/>
            <a:chExt cx="6527800" cy="3213100"/>
          </a:xfrm>
        </p:grpSpPr>
        <p:sp>
          <p:nvSpPr>
            <p:cNvPr id="649" name="Shape 649"/>
            <p:cNvSpPr/>
            <p:nvPr/>
          </p:nvSpPr>
          <p:spPr>
            <a:xfrm>
              <a:off x="0" y="0"/>
              <a:ext cx="6527800" cy="3213100"/>
            </a:xfrm>
            <a:prstGeom prst="rect">
              <a:avLst/>
            </a:prstGeom>
            <a:solidFill>
              <a:srgbClr val="FFFFFF"/>
            </a:solidFill>
            <a:ln w="12700" cap="flat">
              <a:noFill/>
              <a:round/>
            </a:ln>
            <a:effectLst/>
          </p:spPr>
          <p:txBody>
            <a:bodyPr wrap="square" lIns="0" tIns="0" rIns="0" bIns="0" numCol="1" anchor="t">
              <a:noAutofit/>
            </a:bodyPr>
            <a:lstStyle/>
            <a:p>
              <a:pPr marL="7224" marR="7224" lvl="0">
                <a:lnSpc>
                  <a:spcPct val="120000"/>
                </a:lnSpc>
                <a:defRPr sz="2200">
                  <a:solidFill>
                    <a:srgbClr val="005493"/>
                  </a:solidFill>
                  <a:uFill>
                    <a:solidFill>
                      <a:srgbClr val="0048AA"/>
                    </a:solidFill>
                  </a:uFill>
                </a:defRPr>
              </a:pPr>
              <a:endParaRPr/>
            </a:p>
          </p:txBody>
        </p:sp>
        <p:pic>
          <p:nvPicPr>
            <p:cNvPr id="650" name="Engineering a Sort Function.pdf"/>
            <p:cNvPicPr/>
            <p:nvPr/>
          </p:nvPicPr>
          <p:blipFill>
            <a:blip r:embed="rId3"/>
            <a:srcRect l="15849" t="14393" r="15359" b="59722"/>
            <a:stretch>
              <a:fillRect/>
            </a:stretch>
          </p:blipFill>
          <p:spPr>
            <a:xfrm>
              <a:off x="304042" y="129"/>
              <a:ext cx="5945509" cy="2895082"/>
            </a:xfrm>
            <a:prstGeom prst="rect">
              <a:avLst/>
            </a:prstGeom>
            <a:ln w="12700" cap="flat">
              <a:noFill/>
              <a:round/>
            </a:ln>
            <a:effectLst/>
          </p:spPr>
        </p:pic>
      </p:grpSp>
      <p:sp>
        <p:nvSpPr>
          <p:cNvPr id="652" name="Shape 652"/>
          <p:cNvSpPr/>
          <p:nvPr/>
        </p:nvSpPr>
        <p:spPr>
          <a:xfrm>
            <a:off x="6388100" y="3200400"/>
            <a:ext cx="5257800" cy="6731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lvl="0" algn="ctr">
              <a:defRPr sz="1800">
                <a:solidFill>
                  <a:srgbClr val="000000"/>
                </a:solidFill>
                <a:uFillTx/>
              </a:defRPr>
            </a:pPr>
            <a:r>
              <a:rPr sz="1600">
                <a:solidFill>
                  <a:srgbClr val="8D3124"/>
                </a:solidFill>
                <a:uFill>
                  <a:solidFill>
                    <a:srgbClr val="8D3124"/>
                  </a:solidFill>
                </a:uFill>
              </a:rPr>
              <a:t>similar to Dijkstra 3-way partitioning</a:t>
            </a:r>
          </a:p>
          <a:p>
            <a:pPr lvl="0" algn="ctr">
              <a:defRPr sz="1800">
                <a:solidFill>
                  <a:srgbClr val="000000"/>
                </a:solidFill>
                <a:uFillTx/>
              </a:defRPr>
            </a:pPr>
            <a:r>
              <a:rPr sz="1600">
                <a:solidFill>
                  <a:srgbClr val="8D3124"/>
                </a:solidFill>
                <a:uFill>
                  <a:solidFill>
                    <a:srgbClr val="8D3124"/>
                  </a:solidFill>
                </a:uFill>
              </a:rPr>
              <a:t>(but fewer exchanges when not many equal keys)</a:t>
            </a:r>
          </a:p>
        </p:txBody>
      </p:sp>
      <p:sp>
        <p:nvSpPr>
          <p:cNvPr id="653" name="Shape 653"/>
          <p:cNvSpPr/>
          <p:nvPr/>
        </p:nvSpPr>
        <p:spPr>
          <a:xfrm>
            <a:off x="6893961" y="2790869"/>
            <a:ext cx="329594" cy="387419"/>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4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6" grpId="1" build="p" animBg="1" advAuto="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 name="Shape 657"/>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82</a:t>
            </a:fld>
            <a:endParaRPr sz="1200">
              <a:uFill>
                <a:solidFill/>
              </a:uFill>
            </a:endParaRPr>
          </a:p>
        </p:txBody>
      </p:sp>
      <p:sp>
        <p:nvSpPr>
          <p:cNvPr id="658" name="Shape 658"/>
          <p:cNvSpPr>
            <a:spLocks noGrp="1"/>
          </p:cNvSpPr>
          <p:nvPr>
            <p:ph type="title"/>
          </p:nvPr>
        </p:nvSpPr>
        <p:spPr>
          <a:prstGeom prst="rect">
            <a:avLst/>
          </a:prstGeom>
        </p:spPr>
        <p:txBody>
          <a:bodyPr/>
          <a:lstStyle/>
          <a:p>
            <a:pPr lvl="0">
              <a:defRPr sz="1800">
                <a:uFillTx/>
              </a:defRPr>
            </a:pPr>
            <a:r>
              <a:rPr sz="2800">
                <a:uFill>
                  <a:solidFill/>
                </a:uFill>
              </a:rPr>
              <a:t>Tukey's ninther</a:t>
            </a:r>
          </a:p>
        </p:txBody>
      </p:sp>
      <p:sp>
        <p:nvSpPr>
          <p:cNvPr id="659" name="Shape 659"/>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Tukey's ninther.  </a:t>
            </a:r>
            <a:r>
              <a:rPr sz="2400">
                <a:uFill>
                  <a:solidFill/>
                </a:uFill>
              </a:rPr>
              <a:t>Median of the median of 3 samples, each of 3 entries.</a:t>
            </a:r>
          </a:p>
          <a:p>
            <a:pPr lvl="1">
              <a:defRPr sz="1800">
                <a:uFillTx/>
              </a:defRPr>
            </a:pPr>
            <a:r>
              <a:rPr sz="2400">
                <a:uFill>
                  <a:solidFill/>
                </a:uFill>
              </a:rPr>
              <a:t>Approximates the median of 9.</a:t>
            </a:r>
          </a:p>
          <a:p>
            <a:pPr lvl="1">
              <a:defRPr sz="1800">
                <a:uFillTx/>
              </a:defRPr>
            </a:pPr>
            <a:r>
              <a:rPr sz="2400">
                <a:uFill>
                  <a:solidFill/>
                </a:uFill>
              </a:rPr>
              <a:t>Uses at most 12 compares.</a:t>
            </a:r>
          </a:p>
          <a:p>
            <a:pPr lvl="1">
              <a:defRPr sz="1800">
                <a:uFillTx/>
              </a:defRPr>
            </a:pPr>
            <a:endParaRPr sz="2400">
              <a:uFill>
                <a:solidFill/>
              </a:uFill>
            </a:endParaRPr>
          </a:p>
          <a:p>
            <a:pPr lvl="1">
              <a:defRPr sz="1800">
                <a:uFillTx/>
              </a:defRPr>
            </a:pPr>
            <a:endParaRPr sz="2400">
              <a:uFill>
                <a:solidFill/>
              </a:uFill>
            </a:endParaRPr>
          </a:p>
          <a:p>
            <a:pPr lvl="1">
              <a:defRPr sz="1800">
                <a:uFillTx/>
              </a:defRPr>
            </a:pPr>
            <a:endParaRPr sz="2400">
              <a:uFill>
                <a:solidFill/>
              </a:uFill>
            </a:endParaRPr>
          </a:p>
          <a:p>
            <a:pPr lvl="1">
              <a:defRPr sz="1800">
                <a:uFillTx/>
              </a:defRPr>
            </a:pPr>
            <a:endParaRPr sz="2400">
              <a:uFill>
                <a:solidFill/>
              </a:uFill>
            </a:endParaRPr>
          </a:p>
          <a:p>
            <a:pPr lvl="1">
              <a:defRPr sz="1800">
                <a:uFillTx/>
              </a:defRPr>
            </a:pPr>
            <a:endParaRPr sz="2400">
              <a:uFill>
                <a:solidFill/>
              </a:uFill>
            </a:endParaRPr>
          </a:p>
          <a:p>
            <a:pPr lvl="1">
              <a:defRPr sz="1800">
                <a:uFillTx/>
              </a:defRPr>
            </a:pPr>
            <a:endParaRPr sz="2400">
              <a:uFill>
                <a:solidFill/>
              </a:uFill>
            </a:endParaRPr>
          </a:p>
          <a:p>
            <a:pPr lvl="1">
              <a:defRPr sz="1800">
                <a:uFillTx/>
              </a:defRPr>
            </a:pPr>
            <a:endParaRPr sz="2400">
              <a:uFill>
                <a:solidFill/>
              </a:uFill>
            </a:endParaRPr>
          </a:p>
          <a:p>
            <a:pPr lvl="1">
              <a:defRPr sz="1800">
                <a:uFillTx/>
              </a:defRPr>
            </a:pPr>
            <a:endParaRPr sz="2400">
              <a:uFill>
                <a:solidFill/>
              </a:uFill>
            </a:endParaRPr>
          </a:p>
          <a:p>
            <a:pPr lvl="1">
              <a:defRPr sz="1800">
                <a:uFillTx/>
              </a:defRPr>
            </a:pPr>
            <a:endParaRPr sz="2400">
              <a:uFill>
                <a:solidFill/>
              </a:uFill>
            </a:endParaRPr>
          </a:p>
          <a:p>
            <a:pPr lvl="0">
              <a:defRPr sz="1800">
                <a:solidFill>
                  <a:srgbClr val="000000"/>
                </a:solidFill>
                <a:uFillTx/>
              </a:defRPr>
            </a:pPr>
            <a:endParaRPr sz="2400">
              <a:solidFill>
                <a:srgbClr val="005493"/>
              </a:solidFill>
              <a:uFill>
                <a:solidFill>
                  <a:srgbClr val="0048AA"/>
                </a:solidFill>
              </a:uFill>
            </a:endParaRPr>
          </a:p>
          <a:p>
            <a:pPr lvl="0">
              <a:defRPr sz="1800">
                <a:solidFill>
                  <a:srgbClr val="000000"/>
                </a:solidFill>
                <a:uFillTx/>
              </a:defRPr>
            </a:pPr>
            <a:endParaRPr sz="2400">
              <a:solidFill>
                <a:srgbClr val="005493"/>
              </a:solidFill>
              <a:uFill>
                <a:solidFill>
                  <a:srgbClr val="0048AA"/>
                </a:solidFill>
              </a:uFill>
            </a:endParaRPr>
          </a:p>
          <a:p>
            <a:pPr lvl="0">
              <a:defRPr sz="1800">
                <a:solidFill>
                  <a:srgbClr val="000000"/>
                </a:solidFill>
                <a:uFillTx/>
              </a:defRPr>
            </a:pPr>
            <a:r>
              <a:rPr sz="2400">
                <a:solidFill>
                  <a:srgbClr val="005493"/>
                </a:solidFill>
                <a:uFill>
                  <a:solidFill>
                    <a:srgbClr val="0048AA"/>
                  </a:solidFill>
                </a:uFill>
              </a:rPr>
              <a:t>Q.  </a:t>
            </a:r>
            <a:r>
              <a:rPr sz="2400">
                <a:uFill>
                  <a:solidFill/>
                </a:uFill>
              </a:rPr>
              <a:t>Why use Tukey's ninther?</a:t>
            </a:r>
          </a:p>
          <a:p>
            <a:pPr lvl="0">
              <a:defRPr sz="1800">
                <a:solidFill>
                  <a:srgbClr val="000000"/>
                </a:solidFill>
                <a:uFillTx/>
              </a:defRPr>
            </a:pPr>
            <a:r>
              <a:rPr sz="2400">
                <a:solidFill>
                  <a:srgbClr val="005493"/>
                </a:solidFill>
                <a:uFill>
                  <a:solidFill>
                    <a:srgbClr val="0048AA"/>
                  </a:solidFill>
                </a:uFill>
              </a:rPr>
              <a:t>A.  </a:t>
            </a:r>
            <a:r>
              <a:rPr sz="2400">
                <a:uFill>
                  <a:solidFill/>
                </a:uFill>
              </a:rPr>
              <a:t>Better partitioning than random shuffle and less costly.</a:t>
            </a:r>
          </a:p>
        </p:txBody>
      </p:sp>
      <p:sp>
        <p:nvSpPr>
          <p:cNvPr id="660" name="Shape 660"/>
          <p:cNvSpPr/>
          <p:nvPr/>
        </p:nvSpPr>
        <p:spPr>
          <a:xfrm>
            <a:off x="3005729" y="4767235"/>
            <a:ext cx="568877" cy="479274"/>
          </a:xfrm>
          <a:prstGeom prst="rect">
            <a:avLst/>
          </a:prstGeom>
          <a:solidFill>
            <a:srgbClr val="CBCBCB"/>
          </a:solidFill>
          <a:ln w="12700">
            <a:solidFill>
              <a:srgbClr val="FFFFFF"/>
            </a:solidFill>
            <a:miter lim="400000"/>
          </a:ln>
        </p:spPr>
        <p:txBody>
          <a:bodyPr lIns="0" tIns="0" rIns="0" bIns="0"/>
          <a:lstStyle/>
          <a:p>
            <a:pPr marL="7224" marR="7224" lvl="0">
              <a:lnSpc>
                <a:spcPct val="120000"/>
              </a:lnSpc>
              <a:defRPr sz="2000">
                <a:solidFill>
                  <a:srgbClr val="005493"/>
                </a:solidFill>
                <a:uFill>
                  <a:solidFill>
                    <a:srgbClr val="0048AA"/>
                  </a:solidFill>
                </a:uFill>
              </a:defRPr>
            </a:pPr>
            <a:endParaRPr/>
          </a:p>
        </p:txBody>
      </p:sp>
      <p:sp>
        <p:nvSpPr>
          <p:cNvPr id="661" name="Shape 661"/>
          <p:cNvSpPr/>
          <p:nvPr/>
        </p:nvSpPr>
        <p:spPr>
          <a:xfrm>
            <a:off x="3250441" y="4867548"/>
            <a:ext cx="100391" cy="28979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defRPr>
                <a:solidFill>
                  <a:srgbClr val="929292"/>
                </a:solidFill>
                <a:latin typeface="Lucida Sans Typewriter Regular"/>
                <a:ea typeface="Lucida Sans Typewriter Regular"/>
                <a:cs typeface="Lucida Sans Typewriter Regular"/>
                <a:sym typeface="Lucida Sans Typewriter Regular"/>
              </a:defRPr>
            </a:lvl1pPr>
          </a:lstStyle>
          <a:p>
            <a:pPr lvl="0">
              <a:defRPr sz="1800">
                <a:solidFill>
                  <a:srgbClr val="000000"/>
                </a:solidFill>
                <a:uFillTx/>
              </a:defRPr>
            </a:pPr>
            <a:r>
              <a:rPr sz="1600">
                <a:solidFill>
                  <a:srgbClr val="929292"/>
                </a:solidFill>
                <a:uFill>
                  <a:solidFill>
                    <a:srgbClr val="8D3124"/>
                  </a:solidFill>
                </a:uFill>
              </a:rPr>
              <a:t>L</a:t>
            </a:r>
          </a:p>
        </p:txBody>
      </p:sp>
      <p:sp>
        <p:nvSpPr>
          <p:cNvPr id="662" name="Shape 662"/>
          <p:cNvSpPr/>
          <p:nvPr/>
        </p:nvSpPr>
        <p:spPr>
          <a:xfrm>
            <a:off x="2438400" y="4767235"/>
            <a:ext cx="568876" cy="479274"/>
          </a:xfrm>
          <a:prstGeom prst="rect">
            <a:avLst/>
          </a:prstGeom>
          <a:solidFill>
            <a:srgbClr val="CBCBCB"/>
          </a:solidFill>
          <a:ln w="12700">
            <a:solidFill>
              <a:srgbClr val="FFFFFF"/>
            </a:solidFill>
            <a:miter lim="400000"/>
          </a:ln>
        </p:spPr>
        <p:txBody>
          <a:bodyPr lIns="0" tIns="0" rIns="0" bIns="0"/>
          <a:lstStyle/>
          <a:p>
            <a:pPr marL="7224" marR="7224" lvl="0">
              <a:lnSpc>
                <a:spcPct val="120000"/>
              </a:lnSpc>
              <a:defRPr sz="2000">
                <a:solidFill>
                  <a:srgbClr val="005493"/>
                </a:solidFill>
                <a:uFill>
                  <a:solidFill>
                    <a:srgbClr val="0048AA"/>
                  </a:solidFill>
                </a:uFill>
              </a:defRPr>
            </a:pPr>
            <a:endParaRPr/>
          </a:p>
        </p:txBody>
      </p:sp>
      <p:sp>
        <p:nvSpPr>
          <p:cNvPr id="663" name="Shape 663"/>
          <p:cNvSpPr/>
          <p:nvPr/>
        </p:nvSpPr>
        <p:spPr>
          <a:xfrm>
            <a:off x="2598890" y="4867548"/>
            <a:ext cx="259049" cy="28979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defRPr>
                <a:solidFill>
                  <a:srgbClr val="000000"/>
                </a:solid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srgbClr val="8D3124"/>
                  </a:solidFill>
                </a:uFill>
              </a:rPr>
              <a:t>R</a:t>
            </a:r>
          </a:p>
        </p:txBody>
      </p:sp>
      <p:sp>
        <p:nvSpPr>
          <p:cNvPr id="664" name="Shape 664"/>
          <p:cNvSpPr/>
          <p:nvPr/>
        </p:nvSpPr>
        <p:spPr>
          <a:xfrm>
            <a:off x="3574605" y="4767235"/>
            <a:ext cx="568876" cy="479274"/>
          </a:xfrm>
          <a:prstGeom prst="rect">
            <a:avLst/>
          </a:prstGeom>
          <a:solidFill>
            <a:srgbClr val="CBCBCB"/>
          </a:solidFill>
          <a:ln w="12700">
            <a:solidFill>
              <a:srgbClr val="FFFFFF"/>
            </a:solidFill>
            <a:miter lim="400000"/>
          </a:ln>
        </p:spPr>
        <p:txBody>
          <a:bodyPr lIns="0" tIns="0" rIns="0" bIns="0"/>
          <a:lstStyle/>
          <a:p>
            <a:pPr marL="7224" marR="7224" lvl="0">
              <a:lnSpc>
                <a:spcPct val="120000"/>
              </a:lnSpc>
              <a:defRPr sz="2000">
                <a:solidFill>
                  <a:srgbClr val="005493"/>
                </a:solidFill>
                <a:uFill>
                  <a:solidFill>
                    <a:srgbClr val="0048AA"/>
                  </a:solidFill>
                </a:uFill>
              </a:defRPr>
            </a:pPr>
            <a:endParaRPr/>
          </a:p>
        </p:txBody>
      </p:sp>
      <p:sp>
        <p:nvSpPr>
          <p:cNvPr id="665" name="Shape 665"/>
          <p:cNvSpPr/>
          <p:nvPr/>
        </p:nvSpPr>
        <p:spPr>
          <a:xfrm>
            <a:off x="3728403" y="4867548"/>
            <a:ext cx="259049" cy="28979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defRPr>
                <a:solidFill>
                  <a:srgbClr val="000000"/>
                </a:solid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srgbClr val="8D3124"/>
                  </a:solidFill>
                </a:uFill>
              </a:rPr>
              <a:t>A</a:t>
            </a:r>
          </a:p>
        </p:txBody>
      </p:sp>
      <p:sp>
        <p:nvSpPr>
          <p:cNvPr id="666" name="Shape 666"/>
          <p:cNvSpPr/>
          <p:nvPr/>
        </p:nvSpPr>
        <p:spPr>
          <a:xfrm>
            <a:off x="4143480" y="4767235"/>
            <a:ext cx="568876" cy="479274"/>
          </a:xfrm>
          <a:prstGeom prst="rect">
            <a:avLst/>
          </a:prstGeom>
          <a:solidFill>
            <a:srgbClr val="CBCBCB"/>
          </a:solidFill>
          <a:ln w="12700">
            <a:solidFill>
              <a:srgbClr val="FFFFFF"/>
            </a:solidFill>
            <a:miter lim="400000"/>
          </a:ln>
        </p:spPr>
        <p:txBody>
          <a:bodyPr lIns="0" tIns="0" rIns="0" bIns="0"/>
          <a:lstStyle/>
          <a:p>
            <a:pPr marL="7224" marR="7224" lvl="0">
              <a:lnSpc>
                <a:spcPct val="120000"/>
              </a:lnSpc>
              <a:defRPr sz="2000">
                <a:solidFill>
                  <a:srgbClr val="005493"/>
                </a:solidFill>
                <a:uFill>
                  <a:solidFill>
                    <a:srgbClr val="0048AA"/>
                  </a:solidFill>
                </a:uFill>
              </a:defRPr>
            </a:pPr>
            <a:endParaRPr/>
          </a:p>
        </p:txBody>
      </p:sp>
      <p:sp>
        <p:nvSpPr>
          <p:cNvPr id="667" name="Shape 667"/>
          <p:cNvSpPr/>
          <p:nvPr/>
        </p:nvSpPr>
        <p:spPr>
          <a:xfrm>
            <a:off x="4379954" y="4867548"/>
            <a:ext cx="100391" cy="28979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defRPr>
                <a:solidFill>
                  <a:srgbClr val="929292"/>
                </a:solidFill>
                <a:latin typeface="Lucida Sans Typewriter Regular"/>
                <a:ea typeface="Lucida Sans Typewriter Regular"/>
                <a:cs typeface="Lucida Sans Typewriter Regular"/>
                <a:sym typeface="Lucida Sans Typewriter Regular"/>
              </a:defRPr>
            </a:lvl1pPr>
          </a:lstStyle>
          <a:p>
            <a:pPr lvl="0">
              <a:defRPr sz="1800">
                <a:solidFill>
                  <a:srgbClr val="000000"/>
                </a:solidFill>
                <a:uFillTx/>
              </a:defRPr>
            </a:pPr>
            <a:r>
              <a:rPr sz="1600">
                <a:solidFill>
                  <a:srgbClr val="929292"/>
                </a:solidFill>
                <a:uFill>
                  <a:solidFill>
                    <a:srgbClr val="8D3124"/>
                  </a:solidFill>
                </a:uFill>
              </a:rPr>
              <a:t>P</a:t>
            </a:r>
          </a:p>
        </p:txBody>
      </p:sp>
      <p:sp>
        <p:nvSpPr>
          <p:cNvPr id="668" name="Shape 668"/>
          <p:cNvSpPr/>
          <p:nvPr/>
        </p:nvSpPr>
        <p:spPr>
          <a:xfrm>
            <a:off x="4712356" y="4767235"/>
            <a:ext cx="568876" cy="479274"/>
          </a:xfrm>
          <a:prstGeom prst="rect">
            <a:avLst/>
          </a:prstGeom>
          <a:solidFill>
            <a:srgbClr val="CBCBCB"/>
          </a:solidFill>
          <a:ln w="12700">
            <a:solidFill>
              <a:srgbClr val="FFFFFF"/>
            </a:solidFill>
            <a:miter lim="400000"/>
          </a:ln>
        </p:spPr>
        <p:txBody>
          <a:bodyPr lIns="0" tIns="0" rIns="0" bIns="0"/>
          <a:lstStyle/>
          <a:p>
            <a:pPr marL="7224" marR="7224" lvl="0">
              <a:lnSpc>
                <a:spcPct val="120000"/>
              </a:lnSpc>
              <a:defRPr sz="2000">
                <a:solidFill>
                  <a:srgbClr val="005493"/>
                </a:solidFill>
                <a:uFill>
                  <a:solidFill>
                    <a:srgbClr val="0048AA"/>
                  </a:solidFill>
                </a:uFill>
              </a:defRPr>
            </a:pPr>
            <a:endParaRPr/>
          </a:p>
        </p:txBody>
      </p:sp>
      <p:sp>
        <p:nvSpPr>
          <p:cNvPr id="669" name="Shape 669"/>
          <p:cNvSpPr/>
          <p:nvPr/>
        </p:nvSpPr>
        <p:spPr>
          <a:xfrm>
            <a:off x="4870616" y="4867548"/>
            <a:ext cx="259049" cy="28979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defRPr>
                <a:solidFill>
                  <a:srgbClr val="000000"/>
                </a:solid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srgbClr val="8D3124"/>
                  </a:solidFill>
                </a:uFill>
              </a:rPr>
              <a:t>M</a:t>
            </a:r>
          </a:p>
        </p:txBody>
      </p:sp>
      <p:sp>
        <p:nvSpPr>
          <p:cNvPr id="670" name="Shape 670"/>
          <p:cNvSpPr/>
          <p:nvPr/>
        </p:nvSpPr>
        <p:spPr>
          <a:xfrm>
            <a:off x="5281231" y="4767235"/>
            <a:ext cx="568876" cy="479274"/>
          </a:xfrm>
          <a:prstGeom prst="rect">
            <a:avLst/>
          </a:prstGeom>
          <a:solidFill>
            <a:srgbClr val="CBCBCB"/>
          </a:solidFill>
          <a:ln w="12700">
            <a:solidFill>
              <a:srgbClr val="FFFFFF"/>
            </a:solidFill>
            <a:miter lim="400000"/>
          </a:ln>
        </p:spPr>
        <p:txBody>
          <a:bodyPr lIns="0" tIns="0" rIns="0" bIns="0"/>
          <a:lstStyle/>
          <a:p>
            <a:pPr marL="7224" marR="7224" lvl="0">
              <a:lnSpc>
                <a:spcPct val="120000"/>
              </a:lnSpc>
              <a:defRPr sz="2000">
                <a:solidFill>
                  <a:srgbClr val="005493"/>
                </a:solidFill>
                <a:uFill>
                  <a:solidFill>
                    <a:srgbClr val="0048AA"/>
                  </a:solidFill>
                </a:uFill>
              </a:defRPr>
            </a:pPr>
            <a:endParaRPr/>
          </a:p>
        </p:txBody>
      </p:sp>
      <p:sp>
        <p:nvSpPr>
          <p:cNvPr id="671" name="Shape 671"/>
          <p:cNvSpPr/>
          <p:nvPr/>
        </p:nvSpPr>
        <p:spPr>
          <a:xfrm>
            <a:off x="5522167" y="4867548"/>
            <a:ext cx="100390" cy="28979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defRPr>
                <a:solidFill>
                  <a:srgbClr val="929292"/>
                </a:solidFill>
                <a:latin typeface="Lucida Sans Typewriter Regular"/>
                <a:ea typeface="Lucida Sans Typewriter Regular"/>
                <a:cs typeface="Lucida Sans Typewriter Regular"/>
                <a:sym typeface="Lucida Sans Typewriter Regular"/>
              </a:defRPr>
            </a:lvl1pPr>
          </a:lstStyle>
          <a:p>
            <a:pPr lvl="0">
              <a:defRPr sz="1800">
                <a:solidFill>
                  <a:srgbClr val="000000"/>
                </a:solidFill>
                <a:uFillTx/>
              </a:defRPr>
            </a:pPr>
            <a:r>
              <a:rPr sz="1600">
                <a:solidFill>
                  <a:srgbClr val="929292"/>
                </a:solidFill>
                <a:uFill>
                  <a:solidFill>
                    <a:srgbClr val="8D3124"/>
                  </a:solidFill>
                </a:uFill>
              </a:rPr>
              <a:t>C</a:t>
            </a:r>
          </a:p>
        </p:txBody>
      </p:sp>
      <p:sp>
        <p:nvSpPr>
          <p:cNvPr id="672" name="Shape 672"/>
          <p:cNvSpPr/>
          <p:nvPr/>
        </p:nvSpPr>
        <p:spPr>
          <a:xfrm>
            <a:off x="6417436" y="4767235"/>
            <a:ext cx="568877" cy="479274"/>
          </a:xfrm>
          <a:prstGeom prst="rect">
            <a:avLst/>
          </a:prstGeom>
          <a:solidFill>
            <a:srgbClr val="CBCBCB"/>
          </a:solidFill>
          <a:ln w="12700">
            <a:solidFill>
              <a:srgbClr val="FFFFFF"/>
            </a:solidFill>
            <a:miter lim="400000"/>
          </a:ln>
        </p:spPr>
        <p:txBody>
          <a:bodyPr lIns="0" tIns="0" rIns="0" bIns="0"/>
          <a:lstStyle/>
          <a:p>
            <a:pPr marL="7224" marR="7224" lvl="0">
              <a:lnSpc>
                <a:spcPct val="120000"/>
              </a:lnSpc>
              <a:defRPr sz="2000">
                <a:solidFill>
                  <a:srgbClr val="005493"/>
                </a:solidFill>
                <a:uFill>
                  <a:solidFill>
                    <a:srgbClr val="0048AA"/>
                  </a:solidFill>
                </a:uFill>
              </a:defRPr>
            </a:pPr>
            <a:endParaRPr/>
          </a:p>
        </p:txBody>
      </p:sp>
      <p:sp>
        <p:nvSpPr>
          <p:cNvPr id="673" name="Shape 673"/>
          <p:cNvSpPr/>
          <p:nvPr/>
        </p:nvSpPr>
        <p:spPr>
          <a:xfrm>
            <a:off x="6651679" y="4867548"/>
            <a:ext cx="100391" cy="28979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defRPr>
                <a:solidFill>
                  <a:srgbClr val="929292"/>
                </a:solidFill>
                <a:latin typeface="Lucida Sans Typewriter Regular"/>
                <a:ea typeface="Lucida Sans Typewriter Regular"/>
                <a:cs typeface="Lucida Sans Typewriter Regular"/>
                <a:sym typeface="Lucida Sans Typewriter Regular"/>
              </a:defRPr>
            </a:lvl1pPr>
          </a:lstStyle>
          <a:p>
            <a:pPr lvl="0">
              <a:defRPr sz="1800">
                <a:solidFill>
                  <a:srgbClr val="000000"/>
                </a:solidFill>
                <a:uFillTx/>
              </a:defRPr>
            </a:pPr>
            <a:r>
              <a:rPr sz="1600">
                <a:solidFill>
                  <a:srgbClr val="929292"/>
                </a:solidFill>
                <a:uFill>
                  <a:solidFill>
                    <a:srgbClr val="8D3124"/>
                  </a:solidFill>
                </a:uFill>
              </a:rPr>
              <a:t>A</a:t>
            </a:r>
          </a:p>
        </p:txBody>
      </p:sp>
      <p:sp>
        <p:nvSpPr>
          <p:cNvPr id="674" name="Shape 674"/>
          <p:cNvSpPr/>
          <p:nvPr/>
        </p:nvSpPr>
        <p:spPr>
          <a:xfrm>
            <a:off x="5848561" y="4767235"/>
            <a:ext cx="568876" cy="479274"/>
          </a:xfrm>
          <a:prstGeom prst="rect">
            <a:avLst/>
          </a:prstGeom>
          <a:solidFill>
            <a:srgbClr val="CBCBCB"/>
          </a:solidFill>
          <a:ln w="12700">
            <a:solidFill>
              <a:srgbClr val="FFFFFF"/>
            </a:solidFill>
            <a:miter lim="400000"/>
          </a:ln>
        </p:spPr>
        <p:txBody>
          <a:bodyPr lIns="0" tIns="0" rIns="0" bIns="0"/>
          <a:lstStyle/>
          <a:p>
            <a:pPr marL="7224" marR="7224" lvl="0">
              <a:lnSpc>
                <a:spcPct val="120000"/>
              </a:lnSpc>
              <a:defRPr sz="2000">
                <a:solidFill>
                  <a:srgbClr val="005493"/>
                </a:solidFill>
                <a:uFill>
                  <a:solidFill>
                    <a:srgbClr val="0048AA"/>
                  </a:solidFill>
                </a:uFill>
              </a:defRPr>
            </a:pPr>
            <a:endParaRPr/>
          </a:p>
        </p:txBody>
      </p:sp>
      <p:sp>
        <p:nvSpPr>
          <p:cNvPr id="675" name="Shape 675"/>
          <p:cNvSpPr/>
          <p:nvPr/>
        </p:nvSpPr>
        <p:spPr>
          <a:xfrm>
            <a:off x="6012828" y="4867548"/>
            <a:ext cx="259049" cy="28979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defRPr>
                <a:solidFill>
                  <a:srgbClr val="000000"/>
                </a:solid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srgbClr val="8D3124"/>
                  </a:solidFill>
                </a:uFill>
              </a:rPr>
              <a:t>G</a:t>
            </a:r>
          </a:p>
        </p:txBody>
      </p:sp>
      <p:sp>
        <p:nvSpPr>
          <p:cNvPr id="676" name="Shape 676"/>
          <p:cNvSpPr/>
          <p:nvPr/>
        </p:nvSpPr>
        <p:spPr>
          <a:xfrm>
            <a:off x="6986312" y="4767235"/>
            <a:ext cx="568876" cy="479274"/>
          </a:xfrm>
          <a:prstGeom prst="rect">
            <a:avLst/>
          </a:prstGeom>
          <a:solidFill>
            <a:srgbClr val="CBCBCB"/>
          </a:solidFill>
          <a:ln w="12700">
            <a:solidFill>
              <a:srgbClr val="FFFFFF"/>
            </a:solidFill>
            <a:miter lim="400000"/>
          </a:ln>
        </p:spPr>
        <p:txBody>
          <a:bodyPr lIns="0" tIns="0" rIns="0" bIns="0"/>
          <a:lstStyle/>
          <a:p>
            <a:pPr marL="7224" marR="7224" lvl="0">
              <a:lnSpc>
                <a:spcPct val="120000"/>
              </a:lnSpc>
              <a:defRPr sz="2000">
                <a:solidFill>
                  <a:srgbClr val="005493"/>
                </a:solidFill>
                <a:uFill>
                  <a:solidFill>
                    <a:srgbClr val="0048AA"/>
                  </a:solidFill>
                </a:uFill>
              </a:defRPr>
            </a:pPr>
            <a:endParaRPr/>
          </a:p>
        </p:txBody>
      </p:sp>
      <p:sp>
        <p:nvSpPr>
          <p:cNvPr id="677" name="Shape 677"/>
          <p:cNvSpPr/>
          <p:nvPr/>
        </p:nvSpPr>
        <p:spPr>
          <a:xfrm>
            <a:off x="7142341" y="4867548"/>
            <a:ext cx="259049" cy="28979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defRPr>
                <a:solidFill>
                  <a:srgbClr val="000000"/>
                </a:solid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srgbClr val="8D3124"/>
                  </a:solidFill>
                </a:uFill>
              </a:rPr>
              <a:t>X</a:t>
            </a:r>
          </a:p>
        </p:txBody>
      </p:sp>
      <p:sp>
        <p:nvSpPr>
          <p:cNvPr id="678" name="Shape 678"/>
          <p:cNvSpPr/>
          <p:nvPr/>
        </p:nvSpPr>
        <p:spPr>
          <a:xfrm>
            <a:off x="10410719" y="4767235"/>
            <a:ext cx="568877" cy="479274"/>
          </a:xfrm>
          <a:prstGeom prst="rect">
            <a:avLst/>
          </a:prstGeom>
          <a:solidFill>
            <a:srgbClr val="CBCBCB"/>
          </a:solidFill>
          <a:ln w="12700">
            <a:solidFill>
              <a:srgbClr val="FFFFFF"/>
            </a:solidFill>
            <a:miter lim="400000"/>
          </a:ln>
        </p:spPr>
        <p:txBody>
          <a:bodyPr lIns="0" tIns="0" rIns="0" bIns="0"/>
          <a:lstStyle/>
          <a:p>
            <a:pPr marL="7224" marR="7224" lvl="0">
              <a:lnSpc>
                <a:spcPct val="120000"/>
              </a:lnSpc>
              <a:defRPr sz="2000">
                <a:solidFill>
                  <a:srgbClr val="005493"/>
                </a:solidFill>
                <a:uFill>
                  <a:solidFill>
                    <a:srgbClr val="0048AA"/>
                  </a:solidFill>
                </a:uFill>
              </a:defRPr>
            </a:pPr>
            <a:endParaRPr/>
          </a:p>
        </p:txBody>
      </p:sp>
      <p:sp>
        <p:nvSpPr>
          <p:cNvPr id="679" name="Shape 679"/>
          <p:cNvSpPr/>
          <p:nvPr/>
        </p:nvSpPr>
        <p:spPr>
          <a:xfrm>
            <a:off x="10568980" y="4867548"/>
            <a:ext cx="259049" cy="28979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defRPr>
                <a:solidFill>
                  <a:srgbClr val="000000"/>
                </a:solid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srgbClr val="8D3124"/>
                  </a:solidFill>
                </a:uFill>
              </a:rPr>
              <a:t>J</a:t>
            </a:r>
          </a:p>
        </p:txBody>
      </p:sp>
      <p:sp>
        <p:nvSpPr>
          <p:cNvPr id="680" name="Shape 680"/>
          <p:cNvSpPr/>
          <p:nvPr/>
        </p:nvSpPr>
        <p:spPr>
          <a:xfrm>
            <a:off x="8124063" y="4767235"/>
            <a:ext cx="568876" cy="479274"/>
          </a:xfrm>
          <a:prstGeom prst="rect">
            <a:avLst/>
          </a:prstGeom>
          <a:solidFill>
            <a:srgbClr val="CBCBCB"/>
          </a:solidFill>
          <a:ln w="12700">
            <a:solidFill>
              <a:srgbClr val="FFFFFF"/>
            </a:solidFill>
            <a:miter lim="400000"/>
          </a:ln>
        </p:spPr>
        <p:txBody>
          <a:bodyPr lIns="0" tIns="0" rIns="0" bIns="0"/>
          <a:lstStyle/>
          <a:p>
            <a:pPr marL="7224" marR="7224" lvl="0">
              <a:lnSpc>
                <a:spcPct val="120000"/>
              </a:lnSpc>
              <a:defRPr sz="2000">
                <a:solidFill>
                  <a:srgbClr val="005493"/>
                </a:solidFill>
                <a:uFill>
                  <a:solidFill>
                    <a:srgbClr val="0048AA"/>
                  </a:solidFill>
                </a:uFill>
              </a:defRPr>
            </a:pPr>
            <a:endParaRPr/>
          </a:p>
        </p:txBody>
      </p:sp>
      <p:sp>
        <p:nvSpPr>
          <p:cNvPr id="681" name="Shape 681"/>
          <p:cNvSpPr/>
          <p:nvPr/>
        </p:nvSpPr>
        <p:spPr>
          <a:xfrm>
            <a:off x="8284554" y="4867548"/>
            <a:ext cx="259049" cy="28979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defRPr>
                <a:solidFill>
                  <a:srgbClr val="000000"/>
                </a:solid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srgbClr val="8D3124"/>
                  </a:solidFill>
                </a:uFill>
              </a:rPr>
              <a:t>K</a:t>
            </a:r>
          </a:p>
        </p:txBody>
      </p:sp>
      <p:sp>
        <p:nvSpPr>
          <p:cNvPr id="682" name="Shape 682"/>
          <p:cNvSpPr/>
          <p:nvPr/>
        </p:nvSpPr>
        <p:spPr>
          <a:xfrm>
            <a:off x="8704093" y="4767235"/>
            <a:ext cx="568876" cy="479274"/>
          </a:xfrm>
          <a:prstGeom prst="rect">
            <a:avLst/>
          </a:prstGeom>
          <a:solidFill>
            <a:srgbClr val="CBCBCB"/>
          </a:solidFill>
          <a:ln w="12700">
            <a:solidFill>
              <a:srgbClr val="FFFFFF"/>
            </a:solidFill>
            <a:miter lim="400000"/>
          </a:ln>
        </p:spPr>
        <p:txBody>
          <a:bodyPr lIns="0" tIns="0" rIns="0" bIns="0"/>
          <a:lstStyle/>
          <a:p>
            <a:pPr marL="7224" marR="7224" lvl="0">
              <a:lnSpc>
                <a:spcPct val="120000"/>
              </a:lnSpc>
              <a:defRPr sz="2000">
                <a:solidFill>
                  <a:srgbClr val="005493"/>
                </a:solidFill>
                <a:uFill>
                  <a:solidFill>
                    <a:srgbClr val="0048AA"/>
                  </a:solidFill>
                </a:uFill>
              </a:defRPr>
            </a:pPr>
            <a:endParaRPr/>
          </a:p>
        </p:txBody>
      </p:sp>
      <p:sp>
        <p:nvSpPr>
          <p:cNvPr id="683" name="Shape 683"/>
          <p:cNvSpPr/>
          <p:nvPr/>
        </p:nvSpPr>
        <p:spPr>
          <a:xfrm>
            <a:off x="8936104" y="4867548"/>
            <a:ext cx="100391" cy="28979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defRPr>
                <a:solidFill>
                  <a:srgbClr val="929292"/>
                </a:solidFill>
                <a:latin typeface="Lucida Sans Typewriter Regular"/>
                <a:ea typeface="Lucida Sans Typewriter Regular"/>
                <a:cs typeface="Lucida Sans Typewriter Regular"/>
                <a:sym typeface="Lucida Sans Typewriter Regular"/>
              </a:defRPr>
            </a:lvl1pPr>
          </a:lstStyle>
          <a:p>
            <a:pPr lvl="0">
              <a:defRPr sz="1800">
                <a:solidFill>
                  <a:srgbClr val="000000"/>
                </a:solidFill>
                <a:uFillTx/>
              </a:defRPr>
            </a:pPr>
            <a:r>
              <a:rPr sz="1600">
                <a:solidFill>
                  <a:srgbClr val="929292"/>
                </a:solidFill>
                <a:uFill>
                  <a:solidFill>
                    <a:srgbClr val="8D3124"/>
                  </a:solidFill>
                </a:uFill>
              </a:rPr>
              <a:t>R</a:t>
            </a:r>
          </a:p>
        </p:txBody>
      </p:sp>
      <p:sp>
        <p:nvSpPr>
          <p:cNvPr id="684" name="Shape 684"/>
          <p:cNvSpPr/>
          <p:nvPr/>
        </p:nvSpPr>
        <p:spPr>
          <a:xfrm>
            <a:off x="9272968" y="4767235"/>
            <a:ext cx="568877" cy="479274"/>
          </a:xfrm>
          <a:prstGeom prst="rect">
            <a:avLst/>
          </a:prstGeom>
          <a:solidFill>
            <a:srgbClr val="CBCBCB"/>
          </a:solidFill>
          <a:ln w="12700">
            <a:solidFill>
              <a:srgbClr val="FFFFFF"/>
            </a:solidFill>
            <a:miter lim="400000"/>
          </a:ln>
        </p:spPr>
        <p:txBody>
          <a:bodyPr lIns="0" tIns="0" rIns="0" bIns="0"/>
          <a:lstStyle/>
          <a:p>
            <a:pPr marL="7224" marR="7224" lvl="0">
              <a:lnSpc>
                <a:spcPct val="120000"/>
              </a:lnSpc>
              <a:defRPr sz="2000">
                <a:solidFill>
                  <a:srgbClr val="005493"/>
                </a:solidFill>
                <a:uFill>
                  <a:solidFill>
                    <a:srgbClr val="0048AA"/>
                  </a:solidFill>
                </a:uFill>
              </a:defRPr>
            </a:pPr>
            <a:endParaRPr/>
          </a:p>
        </p:txBody>
      </p:sp>
      <p:sp>
        <p:nvSpPr>
          <p:cNvPr id="685" name="Shape 685"/>
          <p:cNvSpPr/>
          <p:nvPr/>
        </p:nvSpPr>
        <p:spPr>
          <a:xfrm>
            <a:off x="9426767" y="4867548"/>
            <a:ext cx="259049" cy="28979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defRPr>
                <a:solidFill>
                  <a:srgbClr val="000000"/>
                </a:solid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srgbClr val="8D3124"/>
                  </a:solidFill>
                </a:uFill>
              </a:rPr>
              <a:t>B</a:t>
            </a:r>
          </a:p>
        </p:txBody>
      </p:sp>
      <p:sp>
        <p:nvSpPr>
          <p:cNvPr id="686" name="Shape 686"/>
          <p:cNvSpPr/>
          <p:nvPr/>
        </p:nvSpPr>
        <p:spPr>
          <a:xfrm>
            <a:off x="7555187" y="4767235"/>
            <a:ext cx="568877" cy="479274"/>
          </a:xfrm>
          <a:prstGeom prst="rect">
            <a:avLst/>
          </a:prstGeom>
          <a:solidFill>
            <a:srgbClr val="CBCBCB"/>
          </a:solidFill>
          <a:ln w="12700">
            <a:solidFill>
              <a:srgbClr val="FFFFFF"/>
            </a:solidFill>
            <a:miter lim="400000"/>
          </a:ln>
        </p:spPr>
        <p:txBody>
          <a:bodyPr lIns="0" tIns="0" rIns="0" bIns="0"/>
          <a:lstStyle/>
          <a:p>
            <a:pPr marL="7224" marR="7224" lvl="0">
              <a:lnSpc>
                <a:spcPct val="120000"/>
              </a:lnSpc>
              <a:defRPr sz="2000">
                <a:solidFill>
                  <a:srgbClr val="005493"/>
                </a:solidFill>
                <a:uFill>
                  <a:solidFill>
                    <a:srgbClr val="0048AA"/>
                  </a:solidFill>
                </a:uFill>
              </a:defRPr>
            </a:pPr>
            <a:endParaRPr/>
          </a:p>
        </p:txBody>
      </p:sp>
      <p:sp>
        <p:nvSpPr>
          <p:cNvPr id="687" name="Shape 687"/>
          <p:cNvSpPr/>
          <p:nvPr/>
        </p:nvSpPr>
        <p:spPr>
          <a:xfrm>
            <a:off x="7793892" y="4867548"/>
            <a:ext cx="100391" cy="28979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defRPr>
                <a:solidFill>
                  <a:srgbClr val="929292"/>
                </a:solidFill>
                <a:latin typeface="Lucida Sans Typewriter Regular"/>
                <a:ea typeface="Lucida Sans Typewriter Regular"/>
                <a:cs typeface="Lucida Sans Typewriter Regular"/>
                <a:sym typeface="Lucida Sans Typewriter Regular"/>
              </a:defRPr>
            </a:lvl1pPr>
          </a:lstStyle>
          <a:p>
            <a:pPr lvl="0">
              <a:defRPr sz="1800">
                <a:solidFill>
                  <a:srgbClr val="000000"/>
                </a:solidFill>
                <a:uFillTx/>
              </a:defRPr>
            </a:pPr>
            <a:r>
              <a:rPr sz="1600">
                <a:solidFill>
                  <a:srgbClr val="929292"/>
                </a:solidFill>
                <a:uFill>
                  <a:solidFill>
                    <a:srgbClr val="8D3124"/>
                  </a:solidFill>
                </a:uFill>
              </a:rPr>
              <a:t>Z</a:t>
            </a:r>
          </a:p>
        </p:txBody>
      </p:sp>
      <p:sp>
        <p:nvSpPr>
          <p:cNvPr id="688" name="Shape 688"/>
          <p:cNvSpPr/>
          <p:nvPr/>
        </p:nvSpPr>
        <p:spPr>
          <a:xfrm>
            <a:off x="11546924" y="4767235"/>
            <a:ext cx="568877" cy="479274"/>
          </a:xfrm>
          <a:prstGeom prst="rect">
            <a:avLst/>
          </a:prstGeom>
          <a:solidFill>
            <a:srgbClr val="CBCBCB"/>
          </a:solidFill>
          <a:ln w="12700">
            <a:solidFill>
              <a:srgbClr val="FFFFFF"/>
            </a:solidFill>
            <a:miter lim="400000"/>
          </a:ln>
        </p:spPr>
        <p:txBody>
          <a:bodyPr lIns="0" tIns="0" rIns="0" bIns="0"/>
          <a:lstStyle/>
          <a:p>
            <a:pPr marL="7224" marR="7224" lvl="0">
              <a:lnSpc>
                <a:spcPct val="120000"/>
              </a:lnSpc>
              <a:defRPr sz="2000">
                <a:solidFill>
                  <a:srgbClr val="005493"/>
                </a:solidFill>
                <a:uFill>
                  <a:solidFill>
                    <a:srgbClr val="0048AA"/>
                  </a:solidFill>
                </a:uFill>
              </a:defRPr>
            </a:pPr>
            <a:endParaRPr/>
          </a:p>
        </p:txBody>
      </p:sp>
      <p:sp>
        <p:nvSpPr>
          <p:cNvPr id="689" name="Shape 689"/>
          <p:cNvSpPr/>
          <p:nvPr/>
        </p:nvSpPr>
        <p:spPr>
          <a:xfrm>
            <a:off x="11698492" y="4867548"/>
            <a:ext cx="259049" cy="28979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defRPr>
                <a:solidFill>
                  <a:srgbClr val="000000"/>
                </a:solid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srgbClr val="8D3124"/>
                  </a:solidFill>
                </a:uFill>
              </a:rPr>
              <a:t>E</a:t>
            </a:r>
          </a:p>
        </p:txBody>
      </p:sp>
      <p:sp>
        <p:nvSpPr>
          <p:cNvPr id="690" name="Shape 690"/>
          <p:cNvSpPr/>
          <p:nvPr/>
        </p:nvSpPr>
        <p:spPr>
          <a:xfrm>
            <a:off x="3005729" y="5338784"/>
            <a:ext cx="568877" cy="479274"/>
          </a:xfrm>
          <a:prstGeom prst="rect">
            <a:avLst/>
          </a:prstGeom>
          <a:solidFill>
            <a:srgbClr val="CBCBCB"/>
          </a:solidFill>
          <a:ln w="12700">
            <a:solidFill>
              <a:srgbClr val="FFFFFF"/>
            </a:solidFill>
            <a:miter lim="400000"/>
          </a:ln>
        </p:spPr>
        <p:txBody>
          <a:bodyPr lIns="0" tIns="0" rIns="0" bIns="0"/>
          <a:lstStyle/>
          <a:p>
            <a:pPr marL="7224" marR="7224" lvl="0">
              <a:lnSpc>
                <a:spcPct val="120000"/>
              </a:lnSpc>
              <a:defRPr sz="2000">
                <a:solidFill>
                  <a:srgbClr val="005493"/>
                </a:solidFill>
                <a:uFill>
                  <a:solidFill>
                    <a:srgbClr val="0048AA"/>
                  </a:solidFill>
                </a:uFill>
              </a:defRPr>
            </a:pPr>
            <a:endParaRPr/>
          </a:p>
        </p:txBody>
      </p:sp>
      <p:sp>
        <p:nvSpPr>
          <p:cNvPr id="691" name="Shape 691"/>
          <p:cNvSpPr/>
          <p:nvPr/>
        </p:nvSpPr>
        <p:spPr>
          <a:xfrm>
            <a:off x="3157297" y="5427951"/>
            <a:ext cx="259049" cy="28979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defRPr>
                <a:solidFill>
                  <a:srgbClr val="000000"/>
                </a:solid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srgbClr val="8D3124"/>
                  </a:solidFill>
                </a:uFill>
              </a:rPr>
              <a:t>A</a:t>
            </a:r>
          </a:p>
        </p:txBody>
      </p:sp>
      <p:sp>
        <p:nvSpPr>
          <p:cNvPr id="692" name="Shape 692"/>
          <p:cNvSpPr/>
          <p:nvPr/>
        </p:nvSpPr>
        <p:spPr>
          <a:xfrm>
            <a:off x="3574605" y="5338784"/>
            <a:ext cx="568876" cy="479274"/>
          </a:xfrm>
          <a:prstGeom prst="rect">
            <a:avLst/>
          </a:prstGeom>
          <a:solidFill>
            <a:srgbClr val="CBCBCB"/>
          </a:solidFill>
          <a:ln w="12700">
            <a:solidFill>
              <a:srgbClr val="FFFFFF"/>
            </a:solidFill>
            <a:miter lim="400000"/>
          </a:ln>
        </p:spPr>
        <p:txBody>
          <a:bodyPr lIns="0" tIns="0" rIns="0" bIns="0"/>
          <a:lstStyle/>
          <a:p>
            <a:pPr marL="7224" marR="7224" lvl="0">
              <a:lnSpc>
                <a:spcPct val="120000"/>
              </a:lnSpc>
              <a:defRPr sz="2000">
                <a:solidFill>
                  <a:srgbClr val="005493"/>
                </a:solidFill>
                <a:uFill>
                  <a:solidFill>
                    <a:srgbClr val="0048AA"/>
                  </a:solidFill>
                </a:uFill>
              </a:defRPr>
            </a:pPr>
            <a:endParaRPr/>
          </a:p>
        </p:txBody>
      </p:sp>
      <p:sp>
        <p:nvSpPr>
          <p:cNvPr id="693" name="Shape 693"/>
          <p:cNvSpPr/>
          <p:nvPr/>
        </p:nvSpPr>
        <p:spPr>
          <a:xfrm>
            <a:off x="3728403" y="5427951"/>
            <a:ext cx="259049" cy="28979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defRPr>
                <a:solidFill>
                  <a:srgbClr val="000000"/>
                </a:solid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srgbClr val="8D3124"/>
                  </a:solidFill>
                </a:uFill>
              </a:rPr>
              <a:t>M</a:t>
            </a:r>
          </a:p>
        </p:txBody>
      </p:sp>
      <p:sp>
        <p:nvSpPr>
          <p:cNvPr id="694" name="Shape 694"/>
          <p:cNvSpPr/>
          <p:nvPr/>
        </p:nvSpPr>
        <p:spPr>
          <a:xfrm>
            <a:off x="2438400" y="5338784"/>
            <a:ext cx="568876" cy="479274"/>
          </a:xfrm>
          <a:prstGeom prst="rect">
            <a:avLst/>
          </a:prstGeom>
          <a:solidFill>
            <a:srgbClr val="CBCBCB"/>
          </a:solidFill>
          <a:ln w="12700">
            <a:solidFill>
              <a:srgbClr val="FFFFFF"/>
            </a:solidFill>
            <a:miter lim="400000"/>
          </a:ln>
        </p:spPr>
        <p:txBody>
          <a:bodyPr lIns="0" tIns="0" rIns="0" bIns="0"/>
          <a:lstStyle/>
          <a:p>
            <a:pPr marL="7224" marR="7224" lvl="0">
              <a:lnSpc>
                <a:spcPct val="120000"/>
              </a:lnSpc>
              <a:defRPr sz="2000">
                <a:solidFill>
                  <a:srgbClr val="005493"/>
                </a:solidFill>
                <a:uFill>
                  <a:solidFill>
                    <a:srgbClr val="0048AA"/>
                  </a:solidFill>
                </a:uFill>
              </a:defRPr>
            </a:pPr>
            <a:endParaRPr/>
          </a:p>
        </p:txBody>
      </p:sp>
      <p:sp>
        <p:nvSpPr>
          <p:cNvPr id="695" name="Shape 695"/>
          <p:cNvSpPr/>
          <p:nvPr/>
        </p:nvSpPr>
        <p:spPr>
          <a:xfrm>
            <a:off x="2598890" y="5427951"/>
            <a:ext cx="259049" cy="28979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defRPr>
                <a:solidFill>
                  <a:srgbClr val="000000"/>
                </a:solid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srgbClr val="8D3124"/>
                  </a:solidFill>
                </a:uFill>
              </a:rPr>
              <a:t>R</a:t>
            </a:r>
          </a:p>
        </p:txBody>
      </p:sp>
      <p:sp>
        <p:nvSpPr>
          <p:cNvPr id="696" name="Shape 696"/>
          <p:cNvSpPr/>
          <p:nvPr/>
        </p:nvSpPr>
        <p:spPr>
          <a:xfrm>
            <a:off x="5281231" y="5338784"/>
            <a:ext cx="568876" cy="479274"/>
          </a:xfrm>
          <a:prstGeom prst="rect">
            <a:avLst/>
          </a:prstGeom>
          <a:solidFill>
            <a:srgbClr val="CBCBCB"/>
          </a:solidFill>
          <a:ln w="12700">
            <a:solidFill>
              <a:srgbClr val="FFFFFF"/>
            </a:solidFill>
            <a:miter lim="400000"/>
          </a:ln>
        </p:spPr>
        <p:txBody>
          <a:bodyPr lIns="0" tIns="0" rIns="0" bIns="0"/>
          <a:lstStyle/>
          <a:p>
            <a:pPr marL="7224" marR="7224" lvl="0">
              <a:lnSpc>
                <a:spcPct val="120000"/>
              </a:lnSpc>
              <a:defRPr sz="2000">
                <a:solidFill>
                  <a:srgbClr val="005493"/>
                </a:solidFill>
                <a:uFill>
                  <a:solidFill>
                    <a:srgbClr val="0048AA"/>
                  </a:solidFill>
                </a:uFill>
              </a:defRPr>
            </a:pPr>
            <a:endParaRPr/>
          </a:p>
        </p:txBody>
      </p:sp>
      <p:sp>
        <p:nvSpPr>
          <p:cNvPr id="697" name="Shape 697"/>
          <p:cNvSpPr/>
          <p:nvPr/>
        </p:nvSpPr>
        <p:spPr>
          <a:xfrm>
            <a:off x="5441722" y="5427951"/>
            <a:ext cx="259048" cy="28979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defRPr>
                <a:solidFill>
                  <a:srgbClr val="000000"/>
                </a:solid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srgbClr val="8D3124"/>
                  </a:solidFill>
                </a:uFill>
              </a:rPr>
              <a:t>X</a:t>
            </a:r>
          </a:p>
        </p:txBody>
      </p:sp>
      <p:sp>
        <p:nvSpPr>
          <p:cNvPr id="698" name="Shape 698"/>
          <p:cNvSpPr/>
          <p:nvPr/>
        </p:nvSpPr>
        <p:spPr>
          <a:xfrm>
            <a:off x="5848561" y="5338784"/>
            <a:ext cx="568876" cy="479274"/>
          </a:xfrm>
          <a:prstGeom prst="rect">
            <a:avLst/>
          </a:prstGeom>
          <a:solidFill>
            <a:srgbClr val="CBCBCB"/>
          </a:solidFill>
          <a:ln w="12700">
            <a:solidFill>
              <a:srgbClr val="FFFFFF"/>
            </a:solidFill>
            <a:miter lim="400000"/>
          </a:ln>
        </p:spPr>
        <p:txBody>
          <a:bodyPr lIns="0" tIns="0" rIns="0" bIns="0"/>
          <a:lstStyle/>
          <a:p>
            <a:pPr marL="7224" marR="7224" lvl="0">
              <a:lnSpc>
                <a:spcPct val="120000"/>
              </a:lnSpc>
              <a:defRPr sz="2000">
                <a:solidFill>
                  <a:srgbClr val="005493"/>
                </a:solidFill>
                <a:uFill>
                  <a:solidFill>
                    <a:srgbClr val="0048AA"/>
                  </a:solidFill>
                </a:uFill>
              </a:defRPr>
            </a:pPr>
            <a:endParaRPr/>
          </a:p>
        </p:txBody>
      </p:sp>
      <p:sp>
        <p:nvSpPr>
          <p:cNvPr id="699" name="Shape 699"/>
          <p:cNvSpPr/>
          <p:nvPr/>
        </p:nvSpPr>
        <p:spPr>
          <a:xfrm>
            <a:off x="6012828" y="5427951"/>
            <a:ext cx="259049" cy="28979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defRPr>
                <a:solidFill>
                  <a:srgbClr val="000000"/>
                </a:solid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srgbClr val="8D3124"/>
                  </a:solidFill>
                </a:uFill>
              </a:rPr>
              <a:t>K</a:t>
            </a:r>
          </a:p>
        </p:txBody>
      </p:sp>
      <p:sp>
        <p:nvSpPr>
          <p:cNvPr id="700" name="Shape 700"/>
          <p:cNvSpPr/>
          <p:nvPr/>
        </p:nvSpPr>
        <p:spPr>
          <a:xfrm>
            <a:off x="4712356" y="5338784"/>
            <a:ext cx="568876" cy="479274"/>
          </a:xfrm>
          <a:prstGeom prst="rect">
            <a:avLst/>
          </a:prstGeom>
          <a:solidFill>
            <a:srgbClr val="CBCBCB"/>
          </a:solidFill>
          <a:ln w="12700">
            <a:solidFill>
              <a:srgbClr val="FFFFFF"/>
            </a:solidFill>
            <a:miter lim="400000"/>
          </a:ln>
        </p:spPr>
        <p:txBody>
          <a:bodyPr lIns="0" tIns="0" rIns="0" bIns="0"/>
          <a:lstStyle/>
          <a:p>
            <a:pPr marL="7224" marR="7224" lvl="0">
              <a:lnSpc>
                <a:spcPct val="120000"/>
              </a:lnSpc>
              <a:defRPr sz="2000">
                <a:solidFill>
                  <a:srgbClr val="005493"/>
                </a:solidFill>
                <a:uFill>
                  <a:solidFill>
                    <a:srgbClr val="0048AA"/>
                  </a:solidFill>
                </a:uFill>
              </a:defRPr>
            </a:pPr>
            <a:endParaRPr/>
          </a:p>
        </p:txBody>
      </p:sp>
      <p:sp>
        <p:nvSpPr>
          <p:cNvPr id="701" name="Shape 701"/>
          <p:cNvSpPr/>
          <p:nvPr/>
        </p:nvSpPr>
        <p:spPr>
          <a:xfrm>
            <a:off x="4870616" y="5427951"/>
            <a:ext cx="259049" cy="28979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defRPr>
                <a:solidFill>
                  <a:srgbClr val="000000"/>
                </a:solid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srgbClr val="8D3124"/>
                  </a:solidFill>
                </a:uFill>
              </a:rPr>
              <a:t>G</a:t>
            </a:r>
          </a:p>
        </p:txBody>
      </p:sp>
      <p:sp>
        <p:nvSpPr>
          <p:cNvPr id="702" name="Shape 702"/>
          <p:cNvSpPr/>
          <p:nvPr/>
        </p:nvSpPr>
        <p:spPr>
          <a:xfrm>
            <a:off x="7555187" y="5338784"/>
            <a:ext cx="568877" cy="479274"/>
          </a:xfrm>
          <a:prstGeom prst="rect">
            <a:avLst/>
          </a:prstGeom>
          <a:solidFill>
            <a:srgbClr val="CBCBCB"/>
          </a:solidFill>
          <a:ln w="12700">
            <a:solidFill>
              <a:srgbClr val="FFFFFF"/>
            </a:solidFill>
            <a:miter lim="400000"/>
          </a:ln>
        </p:spPr>
        <p:txBody>
          <a:bodyPr lIns="0" tIns="0" rIns="0" bIns="0"/>
          <a:lstStyle/>
          <a:p>
            <a:pPr marL="7224" marR="7224" lvl="0">
              <a:lnSpc>
                <a:spcPct val="120000"/>
              </a:lnSpc>
              <a:defRPr sz="2000">
                <a:solidFill>
                  <a:srgbClr val="005493"/>
                </a:solidFill>
                <a:uFill>
                  <a:solidFill>
                    <a:srgbClr val="0048AA"/>
                  </a:solidFill>
                </a:uFill>
              </a:defRPr>
            </a:pPr>
            <a:endParaRPr/>
          </a:p>
        </p:txBody>
      </p:sp>
      <p:sp>
        <p:nvSpPr>
          <p:cNvPr id="703" name="Shape 703"/>
          <p:cNvSpPr/>
          <p:nvPr/>
        </p:nvSpPr>
        <p:spPr>
          <a:xfrm>
            <a:off x="7713448" y="5427951"/>
            <a:ext cx="259049" cy="28979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defRPr>
                <a:solidFill>
                  <a:srgbClr val="000000"/>
                </a:solid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srgbClr val="8D3124"/>
                  </a:solidFill>
                </a:uFill>
              </a:rPr>
              <a:t>J</a:t>
            </a:r>
          </a:p>
        </p:txBody>
      </p:sp>
      <p:sp>
        <p:nvSpPr>
          <p:cNvPr id="704" name="Shape 704"/>
          <p:cNvSpPr/>
          <p:nvPr/>
        </p:nvSpPr>
        <p:spPr>
          <a:xfrm>
            <a:off x="8124063" y="5338784"/>
            <a:ext cx="568876" cy="479274"/>
          </a:xfrm>
          <a:prstGeom prst="rect">
            <a:avLst/>
          </a:prstGeom>
          <a:solidFill>
            <a:srgbClr val="CBCBCB"/>
          </a:solidFill>
          <a:ln w="12700">
            <a:solidFill>
              <a:srgbClr val="FFFFFF"/>
            </a:solidFill>
            <a:miter lim="400000"/>
          </a:ln>
        </p:spPr>
        <p:txBody>
          <a:bodyPr lIns="0" tIns="0" rIns="0" bIns="0"/>
          <a:lstStyle/>
          <a:p>
            <a:pPr marL="7224" marR="7224" lvl="0">
              <a:lnSpc>
                <a:spcPct val="120000"/>
              </a:lnSpc>
              <a:defRPr sz="2000">
                <a:solidFill>
                  <a:srgbClr val="005493"/>
                </a:solidFill>
                <a:uFill>
                  <a:solidFill>
                    <a:srgbClr val="0048AA"/>
                  </a:solidFill>
                </a:uFill>
              </a:defRPr>
            </a:pPr>
            <a:endParaRPr/>
          </a:p>
        </p:txBody>
      </p:sp>
      <p:sp>
        <p:nvSpPr>
          <p:cNvPr id="705" name="Shape 705"/>
          <p:cNvSpPr/>
          <p:nvPr/>
        </p:nvSpPr>
        <p:spPr>
          <a:xfrm>
            <a:off x="8284554" y="5427951"/>
            <a:ext cx="259049" cy="28979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defRPr>
                <a:solidFill>
                  <a:srgbClr val="000000"/>
                </a:solid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srgbClr val="8D3124"/>
                  </a:solidFill>
                </a:uFill>
              </a:rPr>
              <a:t>E</a:t>
            </a:r>
          </a:p>
        </p:txBody>
      </p:sp>
      <p:sp>
        <p:nvSpPr>
          <p:cNvPr id="706" name="Shape 706"/>
          <p:cNvSpPr/>
          <p:nvPr/>
        </p:nvSpPr>
        <p:spPr>
          <a:xfrm>
            <a:off x="6986312" y="5338784"/>
            <a:ext cx="568876" cy="479274"/>
          </a:xfrm>
          <a:prstGeom prst="rect">
            <a:avLst/>
          </a:prstGeom>
          <a:solidFill>
            <a:srgbClr val="CBCBCB"/>
          </a:solidFill>
          <a:ln w="12700">
            <a:solidFill>
              <a:srgbClr val="FFFFFF"/>
            </a:solidFill>
            <a:miter lim="400000"/>
          </a:ln>
        </p:spPr>
        <p:txBody>
          <a:bodyPr lIns="0" tIns="0" rIns="0" bIns="0"/>
          <a:lstStyle/>
          <a:p>
            <a:pPr marL="7224" marR="7224" lvl="0">
              <a:lnSpc>
                <a:spcPct val="120000"/>
              </a:lnSpc>
              <a:defRPr sz="2000">
                <a:solidFill>
                  <a:srgbClr val="005493"/>
                </a:solidFill>
                <a:uFill>
                  <a:solidFill>
                    <a:srgbClr val="0048AA"/>
                  </a:solidFill>
                </a:uFill>
              </a:defRPr>
            </a:pPr>
            <a:endParaRPr/>
          </a:p>
        </p:txBody>
      </p:sp>
      <p:sp>
        <p:nvSpPr>
          <p:cNvPr id="707" name="Shape 707"/>
          <p:cNvSpPr/>
          <p:nvPr/>
        </p:nvSpPr>
        <p:spPr>
          <a:xfrm>
            <a:off x="7142341" y="5427951"/>
            <a:ext cx="259049" cy="28979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defRPr>
                <a:solidFill>
                  <a:srgbClr val="000000"/>
                </a:solid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srgbClr val="8D3124"/>
                  </a:solidFill>
                </a:uFill>
              </a:rPr>
              <a:t>B</a:t>
            </a:r>
          </a:p>
        </p:txBody>
      </p:sp>
      <p:sp>
        <p:nvSpPr>
          <p:cNvPr id="708" name="Shape 708"/>
          <p:cNvSpPr/>
          <p:nvPr/>
        </p:nvSpPr>
        <p:spPr>
          <a:xfrm>
            <a:off x="3005729" y="5924586"/>
            <a:ext cx="568877" cy="479275"/>
          </a:xfrm>
          <a:prstGeom prst="rect">
            <a:avLst/>
          </a:prstGeom>
          <a:solidFill>
            <a:srgbClr val="CBCBCB"/>
          </a:solidFill>
          <a:ln w="12700">
            <a:solidFill>
              <a:srgbClr val="FFFFFF"/>
            </a:solidFill>
            <a:miter lim="400000"/>
          </a:ln>
        </p:spPr>
        <p:txBody>
          <a:bodyPr lIns="0" tIns="0" rIns="0" bIns="0"/>
          <a:lstStyle/>
          <a:p>
            <a:pPr marL="7224" marR="7224" lvl="0">
              <a:lnSpc>
                <a:spcPct val="120000"/>
              </a:lnSpc>
              <a:defRPr sz="2000">
                <a:solidFill>
                  <a:srgbClr val="005493"/>
                </a:solidFill>
                <a:uFill>
                  <a:solidFill>
                    <a:srgbClr val="0048AA"/>
                  </a:solidFill>
                </a:uFill>
              </a:defRPr>
            </a:pPr>
            <a:endParaRPr/>
          </a:p>
        </p:txBody>
      </p:sp>
      <p:sp>
        <p:nvSpPr>
          <p:cNvPr id="709" name="Shape 709"/>
          <p:cNvSpPr/>
          <p:nvPr/>
        </p:nvSpPr>
        <p:spPr>
          <a:xfrm>
            <a:off x="3157297" y="6013753"/>
            <a:ext cx="259049" cy="28979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defRPr>
                <a:solidFill>
                  <a:srgbClr val="000000"/>
                </a:solid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srgbClr val="8D3124"/>
                  </a:solidFill>
                </a:uFill>
              </a:rPr>
              <a:t>K</a:t>
            </a:r>
          </a:p>
        </p:txBody>
      </p:sp>
      <p:sp>
        <p:nvSpPr>
          <p:cNvPr id="710" name="Shape 710"/>
          <p:cNvSpPr/>
          <p:nvPr/>
        </p:nvSpPr>
        <p:spPr>
          <a:xfrm>
            <a:off x="3574605" y="5924586"/>
            <a:ext cx="568876" cy="479275"/>
          </a:xfrm>
          <a:prstGeom prst="rect">
            <a:avLst/>
          </a:prstGeom>
          <a:solidFill>
            <a:srgbClr val="CBCBCB"/>
          </a:solidFill>
          <a:ln w="12700">
            <a:solidFill>
              <a:srgbClr val="FFFFFF"/>
            </a:solidFill>
            <a:miter lim="400000"/>
          </a:ln>
        </p:spPr>
        <p:txBody>
          <a:bodyPr lIns="0" tIns="0" rIns="0" bIns="0"/>
          <a:lstStyle/>
          <a:p>
            <a:pPr marL="7224" marR="7224" lvl="0">
              <a:lnSpc>
                <a:spcPct val="120000"/>
              </a:lnSpc>
              <a:defRPr sz="2000">
                <a:solidFill>
                  <a:srgbClr val="005493"/>
                </a:solidFill>
                <a:uFill>
                  <a:solidFill>
                    <a:srgbClr val="0048AA"/>
                  </a:solidFill>
                </a:uFill>
              </a:defRPr>
            </a:pPr>
            <a:endParaRPr/>
          </a:p>
        </p:txBody>
      </p:sp>
      <p:sp>
        <p:nvSpPr>
          <p:cNvPr id="711" name="Shape 711"/>
          <p:cNvSpPr/>
          <p:nvPr/>
        </p:nvSpPr>
        <p:spPr>
          <a:xfrm>
            <a:off x="3728403" y="6013753"/>
            <a:ext cx="259049" cy="28979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defRPr>
                <a:solidFill>
                  <a:srgbClr val="000000"/>
                </a:solid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srgbClr val="8D3124"/>
                  </a:solidFill>
                </a:uFill>
              </a:rPr>
              <a:t>E</a:t>
            </a:r>
          </a:p>
        </p:txBody>
      </p:sp>
      <p:sp>
        <p:nvSpPr>
          <p:cNvPr id="712" name="Shape 712"/>
          <p:cNvSpPr/>
          <p:nvPr/>
        </p:nvSpPr>
        <p:spPr>
          <a:xfrm>
            <a:off x="2438400" y="5924586"/>
            <a:ext cx="568876" cy="479275"/>
          </a:xfrm>
          <a:prstGeom prst="rect">
            <a:avLst/>
          </a:prstGeom>
          <a:solidFill>
            <a:srgbClr val="CBCBCB"/>
          </a:solidFill>
          <a:ln w="12700">
            <a:solidFill>
              <a:srgbClr val="FFFFFF"/>
            </a:solidFill>
            <a:miter lim="400000"/>
          </a:ln>
        </p:spPr>
        <p:txBody>
          <a:bodyPr lIns="0" tIns="0" rIns="0" bIns="0"/>
          <a:lstStyle/>
          <a:p>
            <a:pPr marL="7224" marR="7224" lvl="0">
              <a:lnSpc>
                <a:spcPct val="120000"/>
              </a:lnSpc>
              <a:defRPr sz="2000">
                <a:solidFill>
                  <a:srgbClr val="005493"/>
                </a:solidFill>
                <a:uFill>
                  <a:solidFill>
                    <a:srgbClr val="0048AA"/>
                  </a:solidFill>
                </a:uFill>
              </a:defRPr>
            </a:pPr>
            <a:endParaRPr/>
          </a:p>
        </p:txBody>
      </p:sp>
      <p:sp>
        <p:nvSpPr>
          <p:cNvPr id="713" name="Shape 713"/>
          <p:cNvSpPr/>
          <p:nvPr/>
        </p:nvSpPr>
        <p:spPr>
          <a:xfrm>
            <a:off x="2598890" y="6013753"/>
            <a:ext cx="259049" cy="28979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defRPr>
                <a:solidFill>
                  <a:srgbClr val="000000"/>
                </a:solid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srgbClr val="8D3124"/>
                  </a:solidFill>
                </a:uFill>
              </a:rPr>
              <a:t>M</a:t>
            </a:r>
          </a:p>
        </p:txBody>
      </p:sp>
      <p:sp>
        <p:nvSpPr>
          <p:cNvPr id="714" name="Shape 714"/>
          <p:cNvSpPr/>
          <p:nvPr/>
        </p:nvSpPr>
        <p:spPr>
          <a:xfrm>
            <a:off x="2438400" y="6493026"/>
            <a:ext cx="568876" cy="479275"/>
          </a:xfrm>
          <a:prstGeom prst="rect">
            <a:avLst/>
          </a:prstGeom>
          <a:solidFill>
            <a:srgbClr val="CBCBCB"/>
          </a:solidFill>
          <a:ln w="12700">
            <a:solidFill>
              <a:srgbClr val="FFFFFF"/>
            </a:solidFill>
            <a:miter lim="400000"/>
          </a:ln>
        </p:spPr>
        <p:txBody>
          <a:bodyPr lIns="0" tIns="0" rIns="0" bIns="0"/>
          <a:lstStyle/>
          <a:p>
            <a:pPr marL="7224" marR="7224" lvl="0">
              <a:lnSpc>
                <a:spcPct val="120000"/>
              </a:lnSpc>
              <a:defRPr sz="2000">
                <a:solidFill>
                  <a:srgbClr val="005493"/>
                </a:solidFill>
                <a:uFill>
                  <a:solidFill>
                    <a:srgbClr val="0048AA"/>
                  </a:solidFill>
                </a:uFill>
              </a:defRPr>
            </a:pPr>
            <a:endParaRPr/>
          </a:p>
        </p:txBody>
      </p:sp>
      <p:sp>
        <p:nvSpPr>
          <p:cNvPr id="715" name="Shape 715"/>
          <p:cNvSpPr/>
          <p:nvPr/>
        </p:nvSpPr>
        <p:spPr>
          <a:xfrm>
            <a:off x="2598890" y="6593340"/>
            <a:ext cx="259049" cy="28979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defRPr>
                <a:solidFill>
                  <a:srgbClr val="000000"/>
                </a:solid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srgbClr val="8D3124"/>
                  </a:solidFill>
                </a:uFill>
              </a:rPr>
              <a:t>K</a:t>
            </a:r>
          </a:p>
        </p:txBody>
      </p:sp>
      <p:sp>
        <p:nvSpPr>
          <p:cNvPr id="716" name="Shape 716"/>
          <p:cNvSpPr/>
          <p:nvPr/>
        </p:nvSpPr>
        <p:spPr>
          <a:xfrm>
            <a:off x="1177061" y="6610010"/>
            <a:ext cx="1130301" cy="4064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a:lstStyle>
          <a:p>
            <a:pPr lvl="0">
              <a:defRPr sz="1800">
                <a:solidFill>
                  <a:srgbClr val="000000"/>
                </a:solidFill>
                <a:uFillTx/>
              </a:defRPr>
            </a:pPr>
            <a:r>
              <a:rPr sz="1600">
                <a:solidFill>
                  <a:srgbClr val="8D3124"/>
                </a:solidFill>
                <a:uFill>
                  <a:solidFill>
                    <a:srgbClr val="8D3124"/>
                  </a:solidFill>
                </a:uFill>
              </a:rPr>
              <a:t>ninther</a:t>
            </a:r>
          </a:p>
        </p:txBody>
      </p:sp>
      <p:sp>
        <p:nvSpPr>
          <p:cNvPr id="717" name="Shape 717"/>
          <p:cNvSpPr/>
          <p:nvPr/>
        </p:nvSpPr>
        <p:spPr>
          <a:xfrm>
            <a:off x="1118795" y="6027631"/>
            <a:ext cx="1193801" cy="3810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a:lstStyle>
          <a:p>
            <a:pPr lvl="0">
              <a:defRPr sz="1800">
                <a:solidFill>
                  <a:srgbClr val="000000"/>
                </a:solidFill>
                <a:uFillTx/>
              </a:defRPr>
            </a:pPr>
            <a:r>
              <a:rPr sz="1600">
                <a:solidFill>
                  <a:srgbClr val="8D3124"/>
                </a:solidFill>
                <a:uFill>
                  <a:solidFill>
                    <a:srgbClr val="8D3124"/>
                  </a:solidFill>
                </a:uFill>
              </a:rPr>
              <a:t>medians</a:t>
            </a:r>
          </a:p>
        </p:txBody>
      </p:sp>
      <p:sp>
        <p:nvSpPr>
          <p:cNvPr id="718" name="Shape 718"/>
          <p:cNvSpPr/>
          <p:nvPr/>
        </p:nvSpPr>
        <p:spPr>
          <a:xfrm>
            <a:off x="576224" y="5458764"/>
            <a:ext cx="1727201" cy="3810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a:lstStyle>
          <a:p>
            <a:pPr lvl="0">
              <a:defRPr sz="1800">
                <a:solidFill>
                  <a:srgbClr val="000000"/>
                </a:solidFill>
                <a:uFillTx/>
              </a:defRPr>
            </a:pPr>
            <a:r>
              <a:rPr sz="1600">
                <a:solidFill>
                  <a:srgbClr val="8D3124"/>
                </a:solidFill>
                <a:uFill>
                  <a:solidFill>
                    <a:srgbClr val="8D3124"/>
                  </a:solidFill>
                </a:uFill>
              </a:rPr>
              <a:t>groups of 3</a:t>
            </a:r>
          </a:p>
        </p:txBody>
      </p:sp>
      <p:sp>
        <p:nvSpPr>
          <p:cNvPr id="719" name="Shape 719"/>
          <p:cNvSpPr/>
          <p:nvPr/>
        </p:nvSpPr>
        <p:spPr>
          <a:xfrm>
            <a:off x="369728" y="4747869"/>
            <a:ext cx="1930401" cy="6858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lvl="0" algn="r">
              <a:defRPr sz="1800">
                <a:solidFill>
                  <a:srgbClr val="000000"/>
                </a:solidFill>
                <a:uFillTx/>
              </a:defRPr>
            </a:pPr>
            <a:r>
              <a:rPr sz="1600">
                <a:solidFill>
                  <a:srgbClr val="8D3124"/>
                </a:solidFill>
                <a:uFill>
                  <a:solidFill>
                    <a:srgbClr val="8D3124"/>
                  </a:solidFill>
                </a:uFill>
              </a:rPr>
              <a:t>nine evenly</a:t>
            </a:r>
            <a:br>
              <a:rPr sz="1600">
                <a:solidFill>
                  <a:srgbClr val="8D3124"/>
                </a:solidFill>
                <a:uFill>
                  <a:solidFill>
                    <a:srgbClr val="8D3124"/>
                  </a:solidFill>
                </a:uFill>
              </a:rPr>
            </a:br>
            <a:r>
              <a:rPr sz="1600">
                <a:solidFill>
                  <a:srgbClr val="8D3124"/>
                </a:solidFill>
                <a:uFill>
                  <a:solidFill>
                    <a:srgbClr val="8D3124"/>
                  </a:solidFill>
                </a:uFill>
              </a:rPr>
              <a:t>spaced entries</a:t>
            </a:r>
          </a:p>
        </p:txBody>
      </p:sp>
      <p:sp>
        <p:nvSpPr>
          <p:cNvPr id="720" name="Shape 720"/>
          <p:cNvSpPr/>
          <p:nvPr/>
        </p:nvSpPr>
        <p:spPr>
          <a:xfrm>
            <a:off x="9841843" y="4767235"/>
            <a:ext cx="568876" cy="479274"/>
          </a:xfrm>
          <a:prstGeom prst="rect">
            <a:avLst/>
          </a:prstGeom>
          <a:solidFill>
            <a:srgbClr val="CBCBCB"/>
          </a:solidFill>
          <a:ln w="12700">
            <a:solidFill>
              <a:srgbClr val="FFFFFF"/>
            </a:solidFill>
            <a:miter lim="400000"/>
          </a:ln>
        </p:spPr>
        <p:txBody>
          <a:bodyPr lIns="0" tIns="0" rIns="0" bIns="0"/>
          <a:lstStyle/>
          <a:p>
            <a:pPr marL="7224" marR="7224" lvl="0">
              <a:lnSpc>
                <a:spcPct val="120000"/>
              </a:lnSpc>
              <a:defRPr sz="2000">
                <a:solidFill>
                  <a:srgbClr val="005493"/>
                </a:solidFill>
                <a:uFill>
                  <a:solidFill>
                    <a:srgbClr val="0048AA"/>
                  </a:solidFill>
                </a:uFill>
              </a:defRPr>
            </a:pPr>
            <a:endParaRPr/>
          </a:p>
        </p:txBody>
      </p:sp>
      <p:sp>
        <p:nvSpPr>
          <p:cNvPr id="721" name="Shape 721"/>
          <p:cNvSpPr/>
          <p:nvPr/>
        </p:nvSpPr>
        <p:spPr>
          <a:xfrm>
            <a:off x="10078318" y="4867548"/>
            <a:ext cx="100390" cy="28979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defRPr>
                <a:solidFill>
                  <a:srgbClr val="929292"/>
                </a:solidFill>
                <a:latin typeface="Lucida Sans Typewriter Regular"/>
                <a:ea typeface="Lucida Sans Typewriter Regular"/>
                <a:cs typeface="Lucida Sans Typewriter Regular"/>
                <a:sym typeface="Lucida Sans Typewriter Regular"/>
              </a:defRPr>
            </a:lvl1pPr>
          </a:lstStyle>
          <a:p>
            <a:pPr lvl="0">
              <a:defRPr sz="1800">
                <a:solidFill>
                  <a:srgbClr val="000000"/>
                </a:solidFill>
                <a:uFillTx/>
              </a:defRPr>
            </a:pPr>
            <a:r>
              <a:rPr sz="1600">
                <a:solidFill>
                  <a:srgbClr val="929292"/>
                </a:solidFill>
                <a:uFill>
                  <a:solidFill>
                    <a:srgbClr val="8D3124"/>
                  </a:solidFill>
                </a:uFill>
              </a:rPr>
              <a:t>R</a:t>
            </a:r>
          </a:p>
        </p:txBody>
      </p:sp>
      <p:sp>
        <p:nvSpPr>
          <p:cNvPr id="722" name="Shape 722"/>
          <p:cNvSpPr/>
          <p:nvPr/>
        </p:nvSpPr>
        <p:spPr>
          <a:xfrm>
            <a:off x="10978049" y="4767235"/>
            <a:ext cx="568876" cy="479274"/>
          </a:xfrm>
          <a:prstGeom prst="rect">
            <a:avLst/>
          </a:prstGeom>
          <a:solidFill>
            <a:srgbClr val="CBCBCB"/>
          </a:solidFill>
          <a:ln w="12700">
            <a:solidFill>
              <a:srgbClr val="FFFFFF"/>
            </a:solidFill>
            <a:miter lim="400000"/>
          </a:ln>
        </p:spPr>
        <p:txBody>
          <a:bodyPr lIns="0" tIns="0" rIns="0" bIns="0"/>
          <a:lstStyle/>
          <a:p>
            <a:pPr marL="7224" marR="7224" lvl="0">
              <a:lnSpc>
                <a:spcPct val="120000"/>
              </a:lnSpc>
              <a:defRPr sz="2000">
                <a:solidFill>
                  <a:srgbClr val="005493"/>
                </a:solidFill>
                <a:uFill>
                  <a:solidFill>
                    <a:srgbClr val="0048AA"/>
                  </a:solidFill>
                </a:uFill>
              </a:defRPr>
            </a:pPr>
            <a:endParaRPr/>
          </a:p>
        </p:txBody>
      </p:sp>
      <p:sp>
        <p:nvSpPr>
          <p:cNvPr id="723" name="Shape 723"/>
          <p:cNvSpPr/>
          <p:nvPr/>
        </p:nvSpPr>
        <p:spPr>
          <a:xfrm>
            <a:off x="11227223" y="4867548"/>
            <a:ext cx="100391" cy="28979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defRPr>
                <a:solidFill>
                  <a:srgbClr val="929292"/>
                </a:solidFill>
                <a:latin typeface="Lucida Sans Typewriter Regular"/>
                <a:ea typeface="Lucida Sans Typewriter Regular"/>
                <a:cs typeface="Lucida Sans Typewriter Regular"/>
                <a:sym typeface="Lucida Sans Typewriter Regular"/>
              </a:defRPr>
            </a:lvl1pPr>
          </a:lstStyle>
          <a:p>
            <a:pPr lvl="0">
              <a:defRPr sz="1800">
                <a:solidFill>
                  <a:srgbClr val="000000"/>
                </a:solidFill>
                <a:uFillTx/>
              </a:defRPr>
            </a:pPr>
            <a:r>
              <a:rPr sz="1600">
                <a:solidFill>
                  <a:srgbClr val="929292"/>
                </a:solidFill>
                <a:uFill>
                  <a:solidFill>
                    <a:srgbClr val="8D3124"/>
                  </a:solidFill>
                </a:uFill>
              </a:rPr>
              <a:t>J</a:t>
            </a:r>
          </a:p>
        </p:txBody>
      </p:sp>
      <p:pic>
        <p:nvPicPr>
          <p:cNvPr id="724" name="225px-John_Tukey.jpg"/>
          <p:cNvPicPr/>
          <p:nvPr/>
        </p:nvPicPr>
        <p:blipFill>
          <a:blip r:embed="rId3"/>
          <a:stretch>
            <a:fillRect/>
          </a:stretch>
        </p:blipFill>
        <p:spPr>
          <a:xfrm>
            <a:off x="10972800" y="2095500"/>
            <a:ext cx="1193800" cy="1453784"/>
          </a:xfrm>
          <a:prstGeom prst="rect">
            <a:avLst/>
          </a:prstGeom>
          <a:ln w="12700">
            <a:round/>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59">
                                            <p:txEl>
                                              <p:pRg st="14" end="1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659">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9" grpId="1" build="p" animBg="1" advAuto="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 name="Shape 728"/>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83</a:t>
            </a:fld>
            <a:endParaRPr sz="1200">
              <a:uFill>
                <a:solidFill/>
              </a:uFill>
            </a:endParaRPr>
          </a:p>
        </p:txBody>
      </p:sp>
      <p:sp>
        <p:nvSpPr>
          <p:cNvPr id="729" name="Shape 729"/>
          <p:cNvSpPr>
            <a:spLocks noGrp="1"/>
          </p:cNvSpPr>
          <p:nvPr>
            <p:ph type="title"/>
          </p:nvPr>
        </p:nvSpPr>
        <p:spPr>
          <a:prstGeom prst="rect">
            <a:avLst/>
          </a:prstGeom>
        </p:spPr>
        <p:txBody>
          <a:bodyPr/>
          <a:lstStyle>
            <a:lvl1pPr>
              <a:lnSpc>
                <a:spcPts val="5900"/>
              </a:lnSpc>
              <a:defRPr>
                <a:uFill>
                  <a:solidFill>
                    <a:srgbClr val="0048AA"/>
                  </a:solidFill>
                </a:uFill>
              </a:defRPr>
            </a:lvl1pPr>
          </a:lstStyle>
          <a:p>
            <a:pPr lvl="0">
              <a:defRPr sz="1800">
                <a:uFillTx/>
              </a:defRPr>
            </a:pPr>
            <a:r>
              <a:rPr sz="2800">
                <a:uFill>
                  <a:solidFill>
                    <a:srgbClr val="0048AA"/>
                  </a:solidFill>
                </a:uFill>
              </a:rPr>
              <a:t>Bentley-McIlroy 3-way partitioning demo</a:t>
            </a:r>
          </a:p>
        </p:txBody>
      </p:sp>
      <p:sp>
        <p:nvSpPr>
          <p:cNvPr id="730" name="Shape 730"/>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Phase I.  </a:t>
            </a:r>
            <a:r>
              <a:rPr sz="2400">
                <a:uFill>
                  <a:solidFill/>
                </a:uFill>
              </a:rPr>
              <a:t>Repeat until </a:t>
            </a:r>
            <a:r>
              <a:rPr sz="2000">
                <a:uFill>
                  <a:solidFill/>
                </a:uFill>
                <a:latin typeface="Helvetica"/>
                <a:ea typeface="Helvetica"/>
                <a:cs typeface="Helvetica"/>
                <a:sym typeface="Helvetica"/>
              </a:rPr>
              <a:t>i</a:t>
            </a:r>
            <a:r>
              <a:rPr sz="2400">
                <a:uFill>
                  <a:solidFill/>
                </a:uFill>
              </a:rPr>
              <a:t> and </a:t>
            </a:r>
            <a:r>
              <a:rPr sz="2000">
                <a:uFill>
                  <a:solidFill/>
                </a:uFill>
                <a:latin typeface="Helvetica"/>
                <a:ea typeface="Helvetica"/>
                <a:cs typeface="Helvetica"/>
                <a:sym typeface="Helvetica"/>
              </a:rPr>
              <a:t>j</a:t>
            </a:r>
            <a:r>
              <a:rPr sz="2400">
                <a:uFill>
                  <a:solidFill/>
                </a:uFill>
              </a:rPr>
              <a:t> pointers cross.</a:t>
            </a:r>
          </a:p>
          <a:p>
            <a:pPr lvl="1">
              <a:defRPr sz="1800">
                <a:uFillTx/>
              </a:defRPr>
            </a:pPr>
            <a:r>
              <a:rPr sz="2400">
                <a:uFill>
                  <a:solidFill/>
                </a:uFill>
              </a:rPr>
              <a:t>Scan </a:t>
            </a:r>
            <a:r>
              <a:rPr sz="2000">
                <a:uFill>
                  <a:solidFill/>
                </a:uFill>
                <a:latin typeface="Helvetica"/>
                <a:ea typeface="Helvetica"/>
                <a:cs typeface="Helvetica"/>
                <a:sym typeface="Helvetica"/>
              </a:rPr>
              <a:t>i</a:t>
            </a:r>
            <a:r>
              <a:rPr sz="2400">
                <a:uFill>
                  <a:solidFill/>
                </a:uFill>
              </a:rPr>
              <a:t> from left to right so long as </a:t>
            </a:r>
            <a:r>
              <a:rPr sz="2000">
                <a:uFill>
                  <a:solidFill/>
                </a:uFill>
                <a:latin typeface="Helvetica"/>
                <a:ea typeface="Helvetica"/>
                <a:cs typeface="Helvetica"/>
                <a:sym typeface="Helvetica"/>
              </a:rPr>
              <a:t>(a[i] &lt; a[lo])</a:t>
            </a:r>
            <a:r>
              <a:rPr sz="2400">
                <a:uFill>
                  <a:solidFill/>
                </a:uFill>
              </a:rPr>
              <a:t>.</a:t>
            </a:r>
          </a:p>
          <a:p>
            <a:pPr lvl="1">
              <a:defRPr sz="1800">
                <a:uFillTx/>
              </a:defRPr>
            </a:pPr>
            <a:r>
              <a:rPr sz="2400">
                <a:uFill>
                  <a:solidFill/>
                </a:uFill>
              </a:rPr>
              <a:t>Scan </a:t>
            </a:r>
            <a:r>
              <a:rPr sz="2000">
                <a:uFill>
                  <a:solidFill/>
                </a:uFill>
                <a:latin typeface="Helvetica"/>
                <a:ea typeface="Helvetica"/>
                <a:cs typeface="Helvetica"/>
                <a:sym typeface="Helvetica"/>
              </a:rPr>
              <a:t>j</a:t>
            </a:r>
            <a:r>
              <a:rPr sz="2400">
                <a:uFill>
                  <a:solidFill/>
                </a:uFill>
              </a:rPr>
              <a:t> from right to left so long as </a:t>
            </a:r>
            <a:r>
              <a:rPr sz="2000">
                <a:uFill>
                  <a:solidFill/>
                </a:uFill>
                <a:latin typeface="Helvetica"/>
                <a:ea typeface="Helvetica"/>
                <a:cs typeface="Helvetica"/>
                <a:sym typeface="Helvetica"/>
              </a:rPr>
              <a:t>(a[i] &gt; a[lo])</a:t>
            </a:r>
            <a:r>
              <a:rPr sz="2400">
                <a:uFill>
                  <a:solidFill/>
                </a:uFill>
              </a:rPr>
              <a:t>.</a:t>
            </a:r>
          </a:p>
          <a:p>
            <a:pPr lvl="1">
              <a:defRPr sz="1800">
                <a:uFillTx/>
              </a:defRPr>
            </a:pPr>
            <a:r>
              <a:rPr sz="2400">
                <a:uFill>
                  <a:solidFill/>
                </a:uFill>
              </a:rPr>
              <a:t>Exchange </a:t>
            </a:r>
            <a:r>
              <a:rPr sz="2000">
                <a:uFill>
                  <a:solidFill/>
                </a:uFill>
                <a:latin typeface="Helvetica"/>
                <a:ea typeface="Helvetica"/>
                <a:cs typeface="Helvetica"/>
                <a:sym typeface="Helvetica"/>
              </a:rPr>
              <a:t>a[i]</a:t>
            </a:r>
            <a:r>
              <a:rPr sz="2400">
                <a:uFill>
                  <a:solidFill/>
                </a:uFill>
              </a:rPr>
              <a:t> with </a:t>
            </a:r>
            <a:r>
              <a:rPr sz="2000">
                <a:uFill>
                  <a:solidFill/>
                </a:uFill>
                <a:latin typeface="Helvetica"/>
                <a:ea typeface="Helvetica"/>
                <a:cs typeface="Helvetica"/>
                <a:sym typeface="Helvetica"/>
              </a:rPr>
              <a:t>a[j]</a:t>
            </a:r>
            <a:r>
              <a:rPr sz="2400">
                <a:uFill>
                  <a:solidFill/>
                </a:uFill>
              </a:rPr>
              <a:t>.</a:t>
            </a:r>
            <a:endParaRPr sz="2000" b="1">
              <a:uFill>
                <a:solidFill/>
              </a:uFill>
              <a:latin typeface="Lucida Sans Typewriter Regular"/>
              <a:ea typeface="Lucida Sans Typewriter Regular"/>
              <a:cs typeface="Lucida Sans Typewriter Regular"/>
              <a:sym typeface="Lucida Sans Typewriter Regular"/>
            </a:endParaRPr>
          </a:p>
          <a:p>
            <a:pPr lvl="1">
              <a:defRPr sz="1800">
                <a:uFillTx/>
              </a:defRPr>
            </a:pPr>
            <a:r>
              <a:rPr sz="2400">
                <a:uFill>
                  <a:solidFill/>
                </a:uFill>
              </a:rPr>
              <a:t>If </a:t>
            </a:r>
            <a:r>
              <a:rPr sz="2000">
                <a:uFill>
                  <a:solidFill/>
                </a:uFill>
                <a:latin typeface="Helvetica"/>
                <a:ea typeface="Helvetica"/>
                <a:cs typeface="Helvetica"/>
                <a:sym typeface="Helvetica"/>
              </a:rPr>
              <a:t>(a[i] == a[lo])</a:t>
            </a:r>
            <a:r>
              <a:rPr sz="2400">
                <a:uFill>
                  <a:solidFill/>
                </a:uFill>
              </a:rPr>
              <a:t>, exchange </a:t>
            </a:r>
            <a:r>
              <a:rPr sz="2000">
                <a:uFill>
                  <a:solidFill/>
                </a:uFill>
                <a:latin typeface="Helvetica"/>
                <a:ea typeface="Helvetica"/>
                <a:cs typeface="Helvetica"/>
                <a:sym typeface="Helvetica"/>
              </a:rPr>
              <a:t>a[i]</a:t>
            </a:r>
            <a:r>
              <a:rPr sz="2400">
                <a:uFill>
                  <a:solidFill/>
                </a:uFill>
              </a:rPr>
              <a:t> with </a:t>
            </a:r>
            <a:r>
              <a:rPr sz="2000">
                <a:uFill>
                  <a:solidFill/>
                </a:uFill>
                <a:latin typeface="Helvetica"/>
                <a:ea typeface="Helvetica"/>
                <a:cs typeface="Helvetica"/>
                <a:sym typeface="Helvetica"/>
              </a:rPr>
              <a:t>a[p]</a:t>
            </a:r>
            <a:r>
              <a:rPr sz="2400">
                <a:uFill>
                  <a:solidFill/>
                </a:uFill>
              </a:rPr>
              <a:t> and increment </a:t>
            </a:r>
            <a:r>
              <a:rPr sz="2000">
                <a:uFill>
                  <a:solidFill/>
                </a:uFill>
                <a:latin typeface="Helvetica"/>
                <a:ea typeface="Helvetica"/>
                <a:cs typeface="Helvetica"/>
                <a:sym typeface="Helvetica"/>
              </a:rPr>
              <a:t>p</a:t>
            </a:r>
            <a:r>
              <a:rPr sz="2400">
                <a:uFill>
                  <a:solidFill/>
                </a:uFill>
              </a:rPr>
              <a:t>.</a:t>
            </a:r>
          </a:p>
          <a:p>
            <a:pPr lvl="1">
              <a:defRPr sz="1800">
                <a:uFillTx/>
              </a:defRPr>
            </a:pPr>
            <a:r>
              <a:rPr sz="2400">
                <a:uFill>
                  <a:solidFill/>
                </a:uFill>
              </a:rPr>
              <a:t>If </a:t>
            </a:r>
            <a:r>
              <a:rPr sz="2000">
                <a:uFill>
                  <a:solidFill/>
                </a:uFill>
                <a:latin typeface="Helvetica"/>
                <a:ea typeface="Helvetica"/>
                <a:cs typeface="Helvetica"/>
                <a:sym typeface="Helvetica"/>
              </a:rPr>
              <a:t>(a[j] == a[lo])</a:t>
            </a:r>
            <a:r>
              <a:rPr sz="2400">
                <a:uFill>
                  <a:solidFill/>
                </a:uFill>
              </a:rPr>
              <a:t>, exchange </a:t>
            </a:r>
            <a:r>
              <a:rPr sz="2000">
                <a:uFill>
                  <a:solidFill/>
                </a:uFill>
                <a:latin typeface="Helvetica"/>
                <a:ea typeface="Helvetica"/>
                <a:cs typeface="Helvetica"/>
                <a:sym typeface="Helvetica"/>
              </a:rPr>
              <a:t>a[j]</a:t>
            </a:r>
            <a:r>
              <a:rPr sz="2400">
                <a:uFill>
                  <a:solidFill/>
                </a:uFill>
              </a:rPr>
              <a:t> with </a:t>
            </a:r>
            <a:r>
              <a:rPr sz="2000">
                <a:uFill>
                  <a:solidFill/>
                </a:uFill>
                <a:latin typeface="Helvetica"/>
                <a:ea typeface="Helvetica"/>
                <a:cs typeface="Helvetica"/>
                <a:sym typeface="Helvetica"/>
              </a:rPr>
              <a:t>a[q]</a:t>
            </a:r>
            <a:r>
              <a:rPr sz="2400">
                <a:uFill>
                  <a:solidFill/>
                </a:uFill>
              </a:rPr>
              <a:t> and decrement </a:t>
            </a:r>
            <a:r>
              <a:rPr sz="2000">
                <a:uFill>
                  <a:solidFill/>
                </a:uFill>
                <a:latin typeface="Helvetica"/>
                <a:ea typeface="Helvetica"/>
                <a:cs typeface="Helvetica"/>
                <a:sym typeface="Helvetica"/>
              </a:rPr>
              <a:t>q</a:t>
            </a:r>
            <a:r>
              <a:rPr sz="2400">
                <a:uFill>
                  <a:solidFill/>
                </a:uFill>
              </a:rPr>
              <a:t>.</a:t>
            </a:r>
          </a:p>
        </p:txBody>
      </p:sp>
      <p:sp>
        <p:nvSpPr>
          <p:cNvPr id="731" name="Shape 731"/>
          <p:cNvSpPr/>
          <p:nvPr/>
        </p:nvSpPr>
        <p:spPr>
          <a:xfrm>
            <a:off x="1422400" y="7454900"/>
            <a:ext cx="356557"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lo</a:t>
            </a:r>
          </a:p>
        </p:txBody>
      </p:sp>
      <p:sp>
        <p:nvSpPr>
          <p:cNvPr id="732" name="Shape 732"/>
          <p:cNvSpPr/>
          <p:nvPr/>
        </p:nvSpPr>
        <p:spPr>
          <a:xfrm>
            <a:off x="16256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aphicFrame>
        <p:nvGraphicFramePr>
          <p:cNvPr id="733" name="Table 733"/>
          <p:cNvGraphicFramePr/>
          <p:nvPr/>
        </p:nvGraphicFramePr>
        <p:xfrm>
          <a:off x="1270001" y="6350000"/>
          <a:ext cx="10464790" cy="685800"/>
        </p:xfrm>
        <a:graphic>
          <a:graphicData uri="http://schemas.openxmlformats.org/drawingml/2006/table">
            <a:tbl>
              <a:tblPr>
                <a:tableStyleId>{8F44A2F1-9E1F-4B54-A3A2-5F16C0AD49E2}</a:tableStyleId>
              </a:tblPr>
              <a:tblGrid>
                <a:gridCol w="747485">
                  <a:extLst>
                    <a:ext uri="{9D8B030D-6E8A-4147-A177-3AD203B41FA5}">
                      <a16:colId xmlns:a16="http://schemas.microsoft.com/office/drawing/2014/main" val="20000"/>
                    </a:ext>
                  </a:extLst>
                </a:gridCol>
                <a:gridCol w="747485">
                  <a:extLst>
                    <a:ext uri="{9D8B030D-6E8A-4147-A177-3AD203B41FA5}">
                      <a16:colId xmlns:a16="http://schemas.microsoft.com/office/drawing/2014/main" val="20001"/>
                    </a:ext>
                  </a:extLst>
                </a:gridCol>
                <a:gridCol w="747485">
                  <a:extLst>
                    <a:ext uri="{9D8B030D-6E8A-4147-A177-3AD203B41FA5}">
                      <a16:colId xmlns:a16="http://schemas.microsoft.com/office/drawing/2014/main" val="20002"/>
                    </a:ext>
                  </a:extLst>
                </a:gridCol>
                <a:gridCol w="747485">
                  <a:extLst>
                    <a:ext uri="{9D8B030D-6E8A-4147-A177-3AD203B41FA5}">
                      <a16:colId xmlns:a16="http://schemas.microsoft.com/office/drawing/2014/main" val="20003"/>
                    </a:ext>
                  </a:extLst>
                </a:gridCol>
                <a:gridCol w="747485">
                  <a:extLst>
                    <a:ext uri="{9D8B030D-6E8A-4147-A177-3AD203B41FA5}">
                      <a16:colId xmlns:a16="http://schemas.microsoft.com/office/drawing/2014/main" val="20004"/>
                    </a:ext>
                  </a:extLst>
                </a:gridCol>
                <a:gridCol w="747485">
                  <a:extLst>
                    <a:ext uri="{9D8B030D-6E8A-4147-A177-3AD203B41FA5}">
                      <a16:colId xmlns:a16="http://schemas.microsoft.com/office/drawing/2014/main" val="20005"/>
                    </a:ext>
                  </a:extLst>
                </a:gridCol>
                <a:gridCol w="747485">
                  <a:extLst>
                    <a:ext uri="{9D8B030D-6E8A-4147-A177-3AD203B41FA5}">
                      <a16:colId xmlns:a16="http://schemas.microsoft.com/office/drawing/2014/main" val="20006"/>
                    </a:ext>
                  </a:extLst>
                </a:gridCol>
                <a:gridCol w="747485">
                  <a:extLst>
                    <a:ext uri="{9D8B030D-6E8A-4147-A177-3AD203B41FA5}">
                      <a16:colId xmlns:a16="http://schemas.microsoft.com/office/drawing/2014/main" val="20007"/>
                    </a:ext>
                  </a:extLst>
                </a:gridCol>
                <a:gridCol w="747485">
                  <a:extLst>
                    <a:ext uri="{9D8B030D-6E8A-4147-A177-3AD203B41FA5}">
                      <a16:colId xmlns:a16="http://schemas.microsoft.com/office/drawing/2014/main" val="20008"/>
                    </a:ext>
                  </a:extLst>
                </a:gridCol>
                <a:gridCol w="747485">
                  <a:extLst>
                    <a:ext uri="{9D8B030D-6E8A-4147-A177-3AD203B41FA5}">
                      <a16:colId xmlns:a16="http://schemas.microsoft.com/office/drawing/2014/main" val="20009"/>
                    </a:ext>
                  </a:extLst>
                </a:gridCol>
                <a:gridCol w="747485">
                  <a:extLst>
                    <a:ext uri="{9D8B030D-6E8A-4147-A177-3AD203B41FA5}">
                      <a16:colId xmlns:a16="http://schemas.microsoft.com/office/drawing/2014/main" val="20010"/>
                    </a:ext>
                  </a:extLst>
                </a:gridCol>
                <a:gridCol w="747485">
                  <a:extLst>
                    <a:ext uri="{9D8B030D-6E8A-4147-A177-3AD203B41FA5}">
                      <a16:colId xmlns:a16="http://schemas.microsoft.com/office/drawing/2014/main" val="20011"/>
                    </a:ext>
                  </a:extLst>
                </a:gridCol>
                <a:gridCol w="747485">
                  <a:extLst>
                    <a:ext uri="{9D8B030D-6E8A-4147-A177-3AD203B41FA5}">
                      <a16:colId xmlns:a16="http://schemas.microsoft.com/office/drawing/2014/main" val="20012"/>
                    </a:ext>
                  </a:extLst>
                </a:gridCol>
                <a:gridCol w="747485">
                  <a:extLst>
                    <a:ext uri="{9D8B030D-6E8A-4147-A177-3AD203B41FA5}">
                      <a16:colId xmlns:a16="http://schemas.microsoft.com/office/drawing/2014/main" val="20013"/>
                    </a:ext>
                  </a:extLst>
                </a:gridCol>
              </a:tblGrid>
              <a:tr h="685800">
                <a:tc>
                  <a:txBody>
                    <a:bodyPr/>
                    <a:lstStyle/>
                    <a:p>
                      <a:pPr marL="58702" marR="58702" lvl="0" defTabSz="1295400">
                        <a:lnSpc>
                          <a:spcPct val="130000"/>
                        </a:lnSpc>
                        <a:defRPr sz="1800">
                          <a:uFillTx/>
                        </a:defRPr>
                      </a:pPr>
                      <a:r>
                        <a:rPr sz="2000">
                          <a:solidFill>
                            <a:srgbClr val="0C4681"/>
                          </a:solidFill>
                          <a:uFill>
                            <a:solidFill/>
                          </a:uFill>
                        </a:rPr>
                        <a:t>P</a:t>
                      </a:r>
                    </a:p>
                  </a:txBody>
                  <a:tcPr marL="50800" marR="50800" marT="50800" marB="50800" anchor="ctr" horzOverflow="overflow">
                    <a:lnL w="28575">
                      <a:miter lim="400000"/>
                    </a:lnL>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B</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X</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W</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V</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D</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C</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Y</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Z</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sp>
        <p:nvSpPr>
          <p:cNvPr id="734" name="Shape 734"/>
          <p:cNvSpPr/>
          <p:nvPr/>
        </p:nvSpPr>
        <p:spPr>
          <a:xfrm>
            <a:off x="2273300" y="7454900"/>
            <a:ext cx="231740"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i</a:t>
            </a:r>
          </a:p>
        </p:txBody>
      </p:sp>
      <p:sp>
        <p:nvSpPr>
          <p:cNvPr id="735" name="Shape 735"/>
          <p:cNvSpPr/>
          <p:nvPr/>
        </p:nvSpPr>
        <p:spPr>
          <a:xfrm>
            <a:off x="24130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736" name="Shape 736"/>
          <p:cNvSpPr/>
          <p:nvPr/>
        </p:nvSpPr>
        <p:spPr>
          <a:xfrm>
            <a:off x="11252200" y="7454900"/>
            <a:ext cx="234816"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j</a:t>
            </a:r>
          </a:p>
        </p:txBody>
      </p:sp>
      <p:sp>
        <p:nvSpPr>
          <p:cNvPr id="737" name="Shape 737"/>
          <p:cNvSpPr/>
          <p:nvPr/>
        </p:nvSpPr>
        <p:spPr>
          <a:xfrm>
            <a:off x="113919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738" name="Shape 738"/>
          <p:cNvSpPr/>
          <p:nvPr/>
        </p:nvSpPr>
        <p:spPr>
          <a:xfrm>
            <a:off x="2247900" y="5499100"/>
            <a:ext cx="301019"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p</a:t>
            </a:r>
          </a:p>
        </p:txBody>
      </p:sp>
      <p:sp>
        <p:nvSpPr>
          <p:cNvPr id="739" name="Shape 739"/>
          <p:cNvSpPr/>
          <p:nvPr/>
        </p:nvSpPr>
        <p:spPr>
          <a:xfrm>
            <a:off x="2400300" y="5905500"/>
            <a:ext cx="0" cy="254000"/>
          </a:xfrm>
          <a:prstGeom prst="line">
            <a:avLst/>
          </a:prstGeom>
          <a:ln w="25400">
            <a:solidFill>
              <a:srgbClr val="8D3124"/>
            </a:solidFill>
            <a:round/>
            <a:tailEnd type="stealth"/>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740" name="Shape 740"/>
          <p:cNvSpPr/>
          <p:nvPr/>
        </p:nvSpPr>
        <p:spPr>
          <a:xfrm>
            <a:off x="11214100" y="5499100"/>
            <a:ext cx="301019"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q</a:t>
            </a:r>
          </a:p>
        </p:txBody>
      </p:sp>
      <p:sp>
        <p:nvSpPr>
          <p:cNvPr id="741" name="Shape 741"/>
          <p:cNvSpPr/>
          <p:nvPr/>
        </p:nvSpPr>
        <p:spPr>
          <a:xfrm>
            <a:off x="11391900" y="5905500"/>
            <a:ext cx="0" cy="254000"/>
          </a:xfrm>
          <a:prstGeom prst="line">
            <a:avLst/>
          </a:prstGeom>
          <a:ln w="25400">
            <a:solidFill>
              <a:srgbClr val="8D3124"/>
            </a:solidFill>
            <a:round/>
            <a:tailEnd type="stealth"/>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pic>
        <p:nvPicPr>
          <p:cNvPr id="742" name="button.pdf"/>
          <p:cNvPicPr/>
          <p:nvPr/>
        </p:nvPicPr>
        <p:blipFill>
          <a:blip r:embed="rId2"/>
          <a:stretch>
            <a:fillRect/>
          </a:stretch>
        </p:blipFill>
        <p:spPr>
          <a:xfrm>
            <a:off x="1117600" y="8191500"/>
            <a:ext cx="876300" cy="876300"/>
          </a:xfrm>
          <a:prstGeom prst="rect">
            <a:avLst/>
          </a:prstGeom>
          <a:ln w="12700">
            <a:round/>
          </a:ln>
        </p:spPr>
      </p:pic>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 name="Shape 744"/>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84</a:t>
            </a:fld>
            <a:endParaRPr sz="1200">
              <a:uFill>
                <a:solidFill/>
              </a:uFill>
            </a:endParaRPr>
          </a:p>
        </p:txBody>
      </p:sp>
      <p:sp>
        <p:nvSpPr>
          <p:cNvPr id="745" name="Shape 745"/>
          <p:cNvSpPr>
            <a:spLocks noGrp="1"/>
          </p:cNvSpPr>
          <p:nvPr>
            <p:ph type="title"/>
          </p:nvPr>
        </p:nvSpPr>
        <p:spPr>
          <a:prstGeom prst="rect">
            <a:avLst/>
          </a:prstGeom>
        </p:spPr>
        <p:txBody>
          <a:bodyPr/>
          <a:lstStyle>
            <a:lvl1pPr>
              <a:lnSpc>
                <a:spcPts val="5900"/>
              </a:lnSpc>
              <a:defRPr>
                <a:uFill>
                  <a:solidFill>
                    <a:srgbClr val="0048AA"/>
                  </a:solidFill>
                </a:uFill>
              </a:defRPr>
            </a:lvl1pPr>
          </a:lstStyle>
          <a:p>
            <a:pPr lvl="0">
              <a:defRPr sz="1800">
                <a:uFillTx/>
              </a:defRPr>
            </a:pPr>
            <a:r>
              <a:rPr sz="2800">
                <a:uFill>
                  <a:solidFill>
                    <a:srgbClr val="0048AA"/>
                  </a:solidFill>
                </a:uFill>
              </a:rPr>
              <a:t>Bentley-McIlroy 3-way partitioning demo</a:t>
            </a:r>
          </a:p>
        </p:txBody>
      </p:sp>
      <p:sp>
        <p:nvSpPr>
          <p:cNvPr id="746" name="Shape 746"/>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Phase II.  </a:t>
            </a:r>
            <a:r>
              <a:rPr sz="2400">
                <a:uFill>
                  <a:solidFill/>
                </a:uFill>
              </a:rPr>
              <a:t>Swap equal keys to the center.</a:t>
            </a:r>
            <a:endParaRPr sz="2400">
              <a:solidFill>
                <a:srgbClr val="005493"/>
              </a:solidFill>
              <a:uFill>
                <a:solidFill>
                  <a:srgbClr val="0048AA"/>
                </a:solidFill>
              </a:uFill>
            </a:endParaRPr>
          </a:p>
          <a:p>
            <a:pPr lvl="1">
              <a:defRPr sz="1800">
                <a:uFillTx/>
              </a:defRPr>
            </a:pPr>
            <a:r>
              <a:rPr sz="2400">
                <a:uFill>
                  <a:solidFill/>
                </a:uFill>
              </a:rPr>
              <a:t>Scan </a:t>
            </a:r>
            <a:r>
              <a:rPr sz="2000">
                <a:uFill>
                  <a:solidFill/>
                </a:uFill>
                <a:latin typeface="Helvetica"/>
                <a:ea typeface="Helvetica"/>
                <a:cs typeface="Helvetica"/>
                <a:sym typeface="Helvetica"/>
              </a:rPr>
              <a:t>j</a:t>
            </a:r>
            <a:r>
              <a:rPr sz="2400">
                <a:uFill>
                  <a:solidFill/>
                </a:uFill>
              </a:rPr>
              <a:t> and </a:t>
            </a:r>
            <a:r>
              <a:rPr sz="2000">
                <a:uFill>
                  <a:solidFill/>
                </a:uFill>
                <a:latin typeface="Helvetica"/>
                <a:ea typeface="Helvetica"/>
                <a:cs typeface="Helvetica"/>
                <a:sym typeface="Helvetica"/>
              </a:rPr>
              <a:t>p</a:t>
            </a:r>
            <a:r>
              <a:rPr sz="2400">
                <a:uFill>
                  <a:solidFill/>
                </a:uFill>
              </a:rPr>
              <a:t> from right to left and exchange </a:t>
            </a:r>
            <a:r>
              <a:rPr sz="2000">
                <a:uFill>
                  <a:solidFill/>
                </a:uFill>
                <a:latin typeface="Helvetica"/>
                <a:ea typeface="Helvetica"/>
                <a:cs typeface="Helvetica"/>
                <a:sym typeface="Helvetica"/>
              </a:rPr>
              <a:t>a[j]</a:t>
            </a:r>
            <a:r>
              <a:rPr sz="2400">
                <a:uFill>
                  <a:solidFill/>
                </a:uFill>
              </a:rPr>
              <a:t> with </a:t>
            </a:r>
            <a:r>
              <a:rPr sz="2000">
                <a:uFill>
                  <a:solidFill/>
                </a:uFill>
                <a:latin typeface="Helvetica"/>
                <a:ea typeface="Helvetica"/>
                <a:cs typeface="Helvetica"/>
                <a:sym typeface="Helvetica"/>
              </a:rPr>
              <a:t>a[p]</a:t>
            </a:r>
            <a:r>
              <a:rPr sz="2400">
                <a:uFill>
                  <a:solidFill/>
                </a:uFill>
              </a:rPr>
              <a:t>.</a:t>
            </a:r>
            <a:endParaRPr sz="2000" b="1">
              <a:uFill>
                <a:solidFill/>
              </a:uFill>
              <a:latin typeface="Lucida Sans Typewriter Regular"/>
              <a:ea typeface="Lucida Sans Typewriter Regular"/>
              <a:cs typeface="Lucida Sans Typewriter Regular"/>
              <a:sym typeface="Lucida Sans Typewriter Regular"/>
            </a:endParaRPr>
          </a:p>
          <a:p>
            <a:pPr lvl="1">
              <a:defRPr sz="1800">
                <a:uFillTx/>
              </a:defRPr>
            </a:pPr>
            <a:r>
              <a:rPr sz="2400">
                <a:uFill>
                  <a:solidFill/>
                </a:uFill>
              </a:rPr>
              <a:t>Scan </a:t>
            </a:r>
            <a:r>
              <a:rPr sz="2000">
                <a:uFill>
                  <a:solidFill/>
                </a:uFill>
                <a:latin typeface="Helvetica"/>
                <a:ea typeface="Helvetica"/>
                <a:cs typeface="Helvetica"/>
                <a:sym typeface="Helvetica"/>
              </a:rPr>
              <a:t>i</a:t>
            </a:r>
            <a:r>
              <a:rPr sz="2400">
                <a:uFill>
                  <a:solidFill/>
                </a:uFill>
              </a:rPr>
              <a:t> and </a:t>
            </a:r>
            <a:r>
              <a:rPr sz="2000">
                <a:uFill>
                  <a:solidFill/>
                </a:uFill>
                <a:latin typeface="Helvetica"/>
                <a:ea typeface="Helvetica"/>
                <a:cs typeface="Helvetica"/>
                <a:sym typeface="Helvetica"/>
              </a:rPr>
              <a:t>q</a:t>
            </a:r>
            <a:r>
              <a:rPr sz="2400">
                <a:uFill>
                  <a:solidFill/>
                </a:uFill>
              </a:rPr>
              <a:t> from left to right and exchange </a:t>
            </a:r>
            <a:r>
              <a:rPr sz="2000">
                <a:uFill>
                  <a:solidFill/>
                </a:uFill>
                <a:latin typeface="Helvetica"/>
                <a:ea typeface="Helvetica"/>
                <a:cs typeface="Helvetica"/>
                <a:sym typeface="Helvetica"/>
              </a:rPr>
              <a:t>a[i]</a:t>
            </a:r>
            <a:r>
              <a:rPr sz="2400">
                <a:uFill>
                  <a:solidFill/>
                </a:uFill>
              </a:rPr>
              <a:t> with </a:t>
            </a:r>
            <a:r>
              <a:rPr sz="2000">
                <a:uFill>
                  <a:solidFill/>
                </a:uFill>
                <a:latin typeface="Helvetica"/>
                <a:ea typeface="Helvetica"/>
                <a:cs typeface="Helvetica"/>
                <a:sym typeface="Helvetica"/>
              </a:rPr>
              <a:t>a[q]</a:t>
            </a:r>
            <a:r>
              <a:rPr sz="2400">
                <a:uFill>
                  <a:solidFill/>
                </a:uFill>
              </a:rPr>
              <a:t>.</a:t>
            </a:r>
          </a:p>
        </p:txBody>
      </p:sp>
      <p:sp>
        <p:nvSpPr>
          <p:cNvPr id="747" name="Shape 747"/>
          <p:cNvSpPr/>
          <p:nvPr/>
        </p:nvSpPr>
        <p:spPr>
          <a:xfrm>
            <a:off x="1422400" y="7454900"/>
            <a:ext cx="356557"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lo</a:t>
            </a:r>
          </a:p>
        </p:txBody>
      </p:sp>
      <p:sp>
        <p:nvSpPr>
          <p:cNvPr id="748" name="Shape 748"/>
          <p:cNvSpPr/>
          <p:nvPr/>
        </p:nvSpPr>
        <p:spPr>
          <a:xfrm>
            <a:off x="16256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aphicFrame>
        <p:nvGraphicFramePr>
          <p:cNvPr id="749" name="Table 749"/>
          <p:cNvGraphicFramePr/>
          <p:nvPr/>
        </p:nvGraphicFramePr>
        <p:xfrm>
          <a:off x="1270001" y="6350000"/>
          <a:ext cx="10464790" cy="685800"/>
        </p:xfrm>
        <a:graphic>
          <a:graphicData uri="http://schemas.openxmlformats.org/drawingml/2006/table">
            <a:tbl>
              <a:tblPr>
                <a:tableStyleId>{8F44A2F1-9E1F-4B54-A3A2-5F16C0AD49E2}</a:tableStyleId>
              </a:tblPr>
              <a:tblGrid>
                <a:gridCol w="747485">
                  <a:extLst>
                    <a:ext uri="{9D8B030D-6E8A-4147-A177-3AD203B41FA5}">
                      <a16:colId xmlns:a16="http://schemas.microsoft.com/office/drawing/2014/main" val="20000"/>
                    </a:ext>
                  </a:extLst>
                </a:gridCol>
                <a:gridCol w="747485">
                  <a:extLst>
                    <a:ext uri="{9D8B030D-6E8A-4147-A177-3AD203B41FA5}">
                      <a16:colId xmlns:a16="http://schemas.microsoft.com/office/drawing/2014/main" val="20001"/>
                    </a:ext>
                  </a:extLst>
                </a:gridCol>
                <a:gridCol w="747485">
                  <a:extLst>
                    <a:ext uri="{9D8B030D-6E8A-4147-A177-3AD203B41FA5}">
                      <a16:colId xmlns:a16="http://schemas.microsoft.com/office/drawing/2014/main" val="20002"/>
                    </a:ext>
                  </a:extLst>
                </a:gridCol>
                <a:gridCol w="747485">
                  <a:extLst>
                    <a:ext uri="{9D8B030D-6E8A-4147-A177-3AD203B41FA5}">
                      <a16:colId xmlns:a16="http://schemas.microsoft.com/office/drawing/2014/main" val="20003"/>
                    </a:ext>
                  </a:extLst>
                </a:gridCol>
                <a:gridCol w="747485">
                  <a:extLst>
                    <a:ext uri="{9D8B030D-6E8A-4147-A177-3AD203B41FA5}">
                      <a16:colId xmlns:a16="http://schemas.microsoft.com/office/drawing/2014/main" val="20004"/>
                    </a:ext>
                  </a:extLst>
                </a:gridCol>
                <a:gridCol w="747485">
                  <a:extLst>
                    <a:ext uri="{9D8B030D-6E8A-4147-A177-3AD203B41FA5}">
                      <a16:colId xmlns:a16="http://schemas.microsoft.com/office/drawing/2014/main" val="20005"/>
                    </a:ext>
                  </a:extLst>
                </a:gridCol>
                <a:gridCol w="747485">
                  <a:extLst>
                    <a:ext uri="{9D8B030D-6E8A-4147-A177-3AD203B41FA5}">
                      <a16:colId xmlns:a16="http://schemas.microsoft.com/office/drawing/2014/main" val="20006"/>
                    </a:ext>
                  </a:extLst>
                </a:gridCol>
                <a:gridCol w="747485">
                  <a:extLst>
                    <a:ext uri="{9D8B030D-6E8A-4147-A177-3AD203B41FA5}">
                      <a16:colId xmlns:a16="http://schemas.microsoft.com/office/drawing/2014/main" val="20007"/>
                    </a:ext>
                  </a:extLst>
                </a:gridCol>
                <a:gridCol w="747485">
                  <a:extLst>
                    <a:ext uri="{9D8B030D-6E8A-4147-A177-3AD203B41FA5}">
                      <a16:colId xmlns:a16="http://schemas.microsoft.com/office/drawing/2014/main" val="20008"/>
                    </a:ext>
                  </a:extLst>
                </a:gridCol>
                <a:gridCol w="747485">
                  <a:extLst>
                    <a:ext uri="{9D8B030D-6E8A-4147-A177-3AD203B41FA5}">
                      <a16:colId xmlns:a16="http://schemas.microsoft.com/office/drawing/2014/main" val="20009"/>
                    </a:ext>
                  </a:extLst>
                </a:gridCol>
                <a:gridCol w="747485">
                  <a:extLst>
                    <a:ext uri="{9D8B030D-6E8A-4147-A177-3AD203B41FA5}">
                      <a16:colId xmlns:a16="http://schemas.microsoft.com/office/drawing/2014/main" val="20010"/>
                    </a:ext>
                  </a:extLst>
                </a:gridCol>
                <a:gridCol w="747485">
                  <a:extLst>
                    <a:ext uri="{9D8B030D-6E8A-4147-A177-3AD203B41FA5}">
                      <a16:colId xmlns:a16="http://schemas.microsoft.com/office/drawing/2014/main" val="20011"/>
                    </a:ext>
                  </a:extLst>
                </a:gridCol>
                <a:gridCol w="747485">
                  <a:extLst>
                    <a:ext uri="{9D8B030D-6E8A-4147-A177-3AD203B41FA5}">
                      <a16:colId xmlns:a16="http://schemas.microsoft.com/office/drawing/2014/main" val="20012"/>
                    </a:ext>
                  </a:extLst>
                </a:gridCol>
                <a:gridCol w="747485">
                  <a:extLst>
                    <a:ext uri="{9D8B030D-6E8A-4147-A177-3AD203B41FA5}">
                      <a16:colId xmlns:a16="http://schemas.microsoft.com/office/drawing/2014/main" val="20013"/>
                    </a:ext>
                  </a:extLst>
                </a:gridCol>
              </a:tblGrid>
              <a:tr h="685800">
                <a:tc>
                  <a:txBody>
                    <a:bodyPr/>
                    <a:lstStyle/>
                    <a:p>
                      <a:pPr marL="58702" marR="58702" lvl="0" defTabSz="1295400">
                        <a:lnSpc>
                          <a:spcPct val="130000"/>
                        </a:lnSpc>
                        <a:defRPr sz="1800">
                          <a:uFillTx/>
                        </a:defRPr>
                      </a:pPr>
                      <a:r>
                        <a:rPr sz="2000">
                          <a:solidFill>
                            <a:srgbClr val="929292"/>
                          </a:solidFill>
                          <a:uFill>
                            <a:solidFill/>
                          </a:uFill>
                        </a:rPr>
                        <a:t>A</a:t>
                      </a:r>
                    </a:p>
                  </a:txBody>
                  <a:tcPr marL="50800" marR="50800" marT="50800" marB="50800" anchor="ctr" horzOverflow="overflow">
                    <a:lnL w="28575">
                      <a:miter lim="400000"/>
                    </a:lnL>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D</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B</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C</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0C4681"/>
                          </a:solidFill>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0C4681"/>
                          </a:solidFill>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0C4681"/>
                          </a:solidFill>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0C4681"/>
                          </a:solidFill>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0C4681"/>
                          </a:solidFill>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Z</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W</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X</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V</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Y</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sp>
        <p:nvSpPr>
          <p:cNvPr id="750" name="Shape 750"/>
          <p:cNvSpPr/>
          <p:nvPr/>
        </p:nvSpPr>
        <p:spPr>
          <a:xfrm>
            <a:off x="8229600" y="7454900"/>
            <a:ext cx="231740"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i</a:t>
            </a:r>
          </a:p>
        </p:txBody>
      </p:sp>
      <p:sp>
        <p:nvSpPr>
          <p:cNvPr id="751" name="Shape 751"/>
          <p:cNvSpPr/>
          <p:nvPr/>
        </p:nvSpPr>
        <p:spPr>
          <a:xfrm>
            <a:off x="83693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752" name="Shape 752"/>
          <p:cNvSpPr/>
          <p:nvPr/>
        </p:nvSpPr>
        <p:spPr>
          <a:xfrm>
            <a:off x="3759200" y="7454900"/>
            <a:ext cx="234816"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j</a:t>
            </a:r>
          </a:p>
        </p:txBody>
      </p:sp>
      <p:sp>
        <p:nvSpPr>
          <p:cNvPr id="753" name="Shape 753"/>
          <p:cNvSpPr/>
          <p:nvPr/>
        </p:nvSpPr>
        <p:spPr>
          <a:xfrm>
            <a:off x="38989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754" name="Shape 754"/>
          <p:cNvSpPr/>
          <p:nvPr/>
        </p:nvSpPr>
        <p:spPr>
          <a:xfrm>
            <a:off x="11163300" y="7454900"/>
            <a:ext cx="357847"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hi</a:t>
            </a:r>
          </a:p>
        </p:txBody>
      </p:sp>
      <p:sp>
        <p:nvSpPr>
          <p:cNvPr id="755" name="Shape 755"/>
          <p:cNvSpPr/>
          <p:nvPr/>
        </p:nvSpPr>
        <p:spPr>
          <a:xfrm>
            <a:off x="113665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756" name="Shape 756"/>
          <p:cNvSpPr/>
          <p:nvPr/>
        </p:nvSpPr>
        <p:spPr>
          <a:xfrm>
            <a:off x="637381" y="9004300"/>
            <a:ext cx="11353801" cy="4318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ctr">
              <a:defRPr sz="2200"/>
            </a:lvl1pPr>
          </a:lstStyle>
          <a:p>
            <a:pPr lvl="0">
              <a:defRPr sz="1800">
                <a:solidFill>
                  <a:srgbClr val="000000"/>
                </a:solidFill>
                <a:uFillTx/>
              </a:defRPr>
            </a:pPr>
            <a:r>
              <a:rPr sz="2200">
                <a:solidFill>
                  <a:srgbClr val="8D3124"/>
                </a:solidFill>
                <a:uFill>
                  <a:solidFill>
                    <a:srgbClr val="8D3124"/>
                  </a:solidFill>
                </a:uFill>
              </a:rPr>
              <a:t>3-way partitioned</a:t>
            </a: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 name="Shape 758"/>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85</a:t>
            </a:fld>
            <a:endParaRPr sz="1200">
              <a:uFill>
                <a:solidFill/>
              </a:uFill>
            </a:endParaRPr>
          </a:p>
        </p:txBody>
      </p:sp>
      <p:sp>
        <p:nvSpPr>
          <p:cNvPr id="759" name="Shape 759"/>
          <p:cNvSpPr>
            <a:spLocks noGrp="1"/>
          </p:cNvSpPr>
          <p:nvPr>
            <p:ph type="title"/>
          </p:nvPr>
        </p:nvSpPr>
        <p:spPr>
          <a:prstGeom prst="rect">
            <a:avLst/>
          </a:prstGeom>
        </p:spPr>
        <p:txBody>
          <a:bodyPr/>
          <a:lstStyle>
            <a:lvl1pPr>
              <a:lnSpc>
                <a:spcPts val="5900"/>
              </a:lnSpc>
              <a:defRPr>
                <a:uFill>
                  <a:solidFill>
                    <a:srgbClr val="0048AA"/>
                  </a:solidFill>
                </a:uFill>
              </a:defRPr>
            </a:lvl1pPr>
          </a:lstStyle>
          <a:p>
            <a:pPr lvl="0">
              <a:defRPr sz="1800">
                <a:uFillTx/>
              </a:defRPr>
            </a:pPr>
            <a:r>
              <a:rPr sz="2800">
                <a:uFill>
                  <a:solidFill>
                    <a:srgbClr val="0048AA"/>
                  </a:solidFill>
                </a:uFill>
              </a:rPr>
              <a:t>Bentley-McIlroy 3-way partitioning</a:t>
            </a:r>
          </a:p>
        </p:txBody>
      </p:sp>
      <p:sp>
        <p:nvSpPr>
          <p:cNvPr id="760" name="Shape 760"/>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Phase I. </a:t>
            </a:r>
            <a:r>
              <a:rPr sz="2400">
                <a:uFill>
                  <a:solidFill/>
                </a:uFill>
              </a:rPr>
              <a:t> Partition items into </a:t>
            </a:r>
            <a:r>
              <a:rPr sz="2400">
                <a:solidFill>
                  <a:srgbClr val="8D3124"/>
                </a:solidFill>
                <a:uFill>
                  <a:solidFill>
                    <a:srgbClr val="8D3124"/>
                  </a:solidFill>
                </a:uFill>
              </a:rPr>
              <a:t>four</a:t>
            </a:r>
            <a:r>
              <a:rPr sz="2400">
                <a:uFill>
                  <a:solidFill/>
                </a:uFill>
              </a:rPr>
              <a:t> parts:</a:t>
            </a:r>
            <a:endParaRPr sz="2400">
              <a:solidFill>
                <a:srgbClr val="005493"/>
              </a:solidFill>
              <a:uFill>
                <a:solidFill>
                  <a:srgbClr val="0048AA"/>
                </a:solidFill>
              </a:uFill>
            </a:endParaRPr>
          </a:p>
          <a:p>
            <a:pPr lvl="1">
              <a:defRPr sz="1800">
                <a:uFillTx/>
              </a:defRPr>
            </a:pPr>
            <a:r>
              <a:rPr sz="2400">
                <a:uFill>
                  <a:solidFill/>
                </a:uFill>
              </a:rPr>
              <a:t>No larger entries to left of </a:t>
            </a:r>
            <a:r>
              <a:rPr sz="2000">
                <a:uFill>
                  <a:solidFill/>
                </a:uFill>
                <a:latin typeface="Lucida Sans Typewriter Regular"/>
                <a:ea typeface="Lucida Sans Typewriter Regular"/>
                <a:cs typeface="Lucida Sans Typewriter Regular"/>
                <a:sym typeface="Lucida Sans Typewriter Regular"/>
              </a:rPr>
              <a:t>i</a:t>
            </a:r>
            <a:r>
              <a:rPr sz="2400">
                <a:uFill>
                  <a:solidFill/>
                </a:uFill>
              </a:rPr>
              <a:t>.</a:t>
            </a:r>
            <a:endParaRPr sz="2200">
              <a:uFill>
                <a:solidFill/>
              </a:uFill>
              <a:latin typeface="Lucida Sans Typewriter Regular"/>
              <a:ea typeface="Lucida Sans Typewriter Regular"/>
              <a:cs typeface="Lucida Sans Typewriter Regular"/>
              <a:sym typeface="Lucida Sans Typewriter Regular"/>
            </a:endParaRPr>
          </a:p>
          <a:p>
            <a:pPr lvl="1">
              <a:defRPr sz="1800">
                <a:uFillTx/>
              </a:defRPr>
            </a:pPr>
            <a:r>
              <a:rPr sz="2400">
                <a:uFill>
                  <a:solidFill/>
                </a:uFill>
              </a:rPr>
              <a:t>No smaller entries to right of </a:t>
            </a:r>
            <a:r>
              <a:rPr sz="2000">
                <a:uFill>
                  <a:solidFill/>
                </a:uFill>
                <a:latin typeface="Lucida Sans Typewriter Regular"/>
                <a:ea typeface="Lucida Sans Typewriter Regular"/>
                <a:cs typeface="Lucida Sans Typewriter Regular"/>
                <a:sym typeface="Lucida Sans Typewriter Regular"/>
              </a:rPr>
              <a:t>j</a:t>
            </a:r>
            <a:r>
              <a:rPr sz="2400">
                <a:uFill>
                  <a:solidFill/>
                </a:uFill>
              </a:rPr>
              <a:t>.</a:t>
            </a:r>
            <a:endParaRPr sz="2200">
              <a:uFill>
                <a:solidFill/>
              </a:uFill>
              <a:latin typeface="Lucida Sans Typewriter Regular"/>
              <a:ea typeface="Lucida Sans Typewriter Regular"/>
              <a:cs typeface="Lucida Sans Typewriter Regular"/>
              <a:sym typeface="Lucida Sans Typewriter Regular"/>
            </a:endParaRPr>
          </a:p>
          <a:p>
            <a:pPr lvl="1">
              <a:defRPr sz="1800">
                <a:uFillTx/>
              </a:defRPr>
            </a:pPr>
            <a:r>
              <a:rPr sz="2400">
                <a:uFill>
                  <a:solidFill/>
                </a:uFill>
              </a:rPr>
              <a:t>Equal entries to left of </a:t>
            </a:r>
            <a:r>
              <a:rPr sz="2000">
                <a:uFill>
                  <a:solidFill/>
                </a:uFill>
                <a:latin typeface="Lucida Sans Typewriter Regular"/>
                <a:ea typeface="Lucida Sans Typewriter Regular"/>
                <a:cs typeface="Lucida Sans Typewriter Regular"/>
                <a:sym typeface="Lucida Sans Typewriter Regular"/>
              </a:rPr>
              <a:t>p</a:t>
            </a:r>
            <a:r>
              <a:rPr sz="2400">
                <a:uFill>
                  <a:solidFill/>
                </a:uFill>
              </a:rPr>
              <a:t>.</a:t>
            </a:r>
            <a:endParaRPr sz="2200">
              <a:uFill>
                <a:solidFill/>
              </a:uFill>
              <a:latin typeface="Lucida Sans Typewriter Regular"/>
              <a:ea typeface="Lucida Sans Typewriter Regular"/>
              <a:cs typeface="Lucida Sans Typewriter Regular"/>
              <a:sym typeface="Lucida Sans Typewriter Regular"/>
            </a:endParaRPr>
          </a:p>
          <a:p>
            <a:pPr lvl="1">
              <a:defRPr sz="1800">
                <a:uFillTx/>
              </a:defRPr>
            </a:pPr>
            <a:r>
              <a:rPr sz="2400">
                <a:uFill>
                  <a:solidFill/>
                </a:uFill>
              </a:rPr>
              <a:t>Equal entries to right of </a:t>
            </a:r>
            <a:r>
              <a:rPr sz="2000">
                <a:uFill>
                  <a:solidFill/>
                </a:uFill>
                <a:latin typeface="Lucida Sans Typewriter Regular"/>
                <a:ea typeface="Lucida Sans Typewriter Regular"/>
                <a:cs typeface="Lucida Sans Typewriter Regular"/>
                <a:sym typeface="Lucida Sans Typewriter Regular"/>
              </a:rPr>
              <a:t>q</a:t>
            </a:r>
            <a:r>
              <a:rPr sz="2400">
                <a:uFill>
                  <a:solidFill/>
                </a:uFill>
              </a:rPr>
              <a:t>.</a:t>
            </a:r>
            <a:endParaRPr sz="2200">
              <a:uFill>
                <a:solidFill/>
              </a:uFill>
              <a:latin typeface="Lucida Sans Typewriter Regular"/>
              <a:ea typeface="Lucida Sans Typewriter Regular"/>
              <a:cs typeface="Lucida Sans Typewriter Regular"/>
              <a:sym typeface="Lucida Sans Typewriter Regular"/>
            </a:endParaRPr>
          </a:p>
          <a:p>
            <a:pPr lvl="1">
              <a:defRPr sz="1800">
                <a:uFillTx/>
              </a:defRPr>
            </a:pPr>
            <a:endParaRPr sz="2200">
              <a:uFill>
                <a:solidFill/>
              </a:uFill>
              <a:latin typeface="Lucida Sans Typewriter Regular"/>
              <a:ea typeface="Lucida Sans Typewriter Regular"/>
              <a:cs typeface="Lucida Sans Typewriter Regular"/>
              <a:sym typeface="Lucida Sans Typewriter Regular"/>
            </a:endParaRPr>
          </a:p>
          <a:p>
            <a:pPr lvl="1">
              <a:defRPr sz="1800">
                <a:uFillTx/>
              </a:defRPr>
            </a:pPr>
            <a:endParaRPr sz="2200">
              <a:uFill>
                <a:solidFill/>
              </a:uFill>
              <a:latin typeface="Lucida Sans Typewriter Regular"/>
              <a:ea typeface="Lucida Sans Typewriter Regular"/>
              <a:cs typeface="Lucida Sans Typewriter Regular"/>
              <a:sym typeface="Lucida Sans Typewriter Regular"/>
            </a:endParaRPr>
          </a:p>
          <a:p>
            <a:pPr lvl="0">
              <a:defRPr sz="1800">
                <a:solidFill>
                  <a:srgbClr val="000000"/>
                </a:solidFill>
                <a:uFillTx/>
              </a:defRPr>
            </a:pPr>
            <a:r>
              <a:rPr sz="2400">
                <a:solidFill>
                  <a:srgbClr val="005493"/>
                </a:solidFill>
                <a:uFill>
                  <a:solidFill>
                    <a:srgbClr val="0048AA"/>
                  </a:solidFill>
                </a:uFill>
              </a:rPr>
              <a:t>Phase II.  </a:t>
            </a:r>
            <a:r>
              <a:rPr sz="2400">
                <a:uFill>
                  <a:solidFill/>
                </a:uFill>
              </a:rPr>
              <a:t>Swap equal keys to the center.</a:t>
            </a:r>
            <a:endParaRPr sz="2400">
              <a:solidFill>
                <a:srgbClr val="005493"/>
              </a:solidFill>
              <a:uFill>
                <a:solidFill>
                  <a:srgbClr val="0048AA"/>
                </a:solidFill>
              </a:uFill>
            </a:endParaRPr>
          </a:p>
          <a:p>
            <a:pPr lvl="0">
              <a:defRPr sz="1800">
                <a:solidFill>
                  <a:srgbClr val="000000"/>
                </a:solidFill>
                <a:uFillTx/>
              </a:defRPr>
            </a:pPr>
            <a:endParaRPr sz="2400">
              <a:solidFill>
                <a:srgbClr val="005493"/>
              </a:solidFill>
              <a:uFill>
                <a:solidFill>
                  <a:srgbClr val="0048AA"/>
                </a:solidFill>
              </a:uFill>
            </a:endParaRPr>
          </a:p>
          <a:p>
            <a:pPr lvl="0">
              <a:defRPr sz="1800">
                <a:solidFill>
                  <a:srgbClr val="000000"/>
                </a:solidFill>
                <a:uFillTx/>
              </a:defRPr>
            </a:pPr>
            <a:endParaRPr sz="2400">
              <a:solidFill>
                <a:srgbClr val="005493"/>
              </a:solidFill>
              <a:uFill>
                <a:solidFill>
                  <a:srgbClr val="0048AA"/>
                </a:solidFill>
              </a:uFill>
            </a:endParaRPr>
          </a:p>
          <a:p>
            <a:pPr lvl="0">
              <a:defRPr sz="1800">
                <a:solidFill>
                  <a:srgbClr val="000000"/>
                </a:solidFill>
                <a:uFillTx/>
              </a:defRPr>
            </a:pPr>
            <a:endParaRPr sz="2400">
              <a:solidFill>
                <a:srgbClr val="005493"/>
              </a:solidFill>
              <a:uFill>
                <a:solidFill>
                  <a:srgbClr val="0048AA"/>
                </a:solidFill>
              </a:uFill>
            </a:endParaRPr>
          </a:p>
          <a:p>
            <a:pPr lvl="0">
              <a:defRPr sz="1800">
                <a:solidFill>
                  <a:srgbClr val="000000"/>
                </a:solidFill>
                <a:uFillTx/>
              </a:defRPr>
            </a:pPr>
            <a:r>
              <a:rPr sz="2400">
                <a:solidFill>
                  <a:srgbClr val="005493"/>
                </a:solidFill>
                <a:uFill>
                  <a:solidFill>
                    <a:srgbClr val="0048AA"/>
                  </a:solidFill>
                </a:uFill>
              </a:rPr>
              <a:t>All the right properties.</a:t>
            </a:r>
          </a:p>
          <a:p>
            <a:pPr lvl="1">
              <a:defRPr sz="1800">
                <a:uFillTx/>
              </a:defRPr>
            </a:pPr>
            <a:r>
              <a:rPr sz="2400">
                <a:uFill>
                  <a:solidFill/>
                </a:uFill>
              </a:rPr>
              <a:t>In-place.</a:t>
            </a:r>
          </a:p>
          <a:p>
            <a:pPr lvl="1">
              <a:defRPr sz="1800">
                <a:uFillTx/>
              </a:defRPr>
            </a:pPr>
            <a:r>
              <a:rPr sz="2400">
                <a:uFill>
                  <a:solidFill/>
                </a:uFill>
              </a:rPr>
              <a:t>Not much code.</a:t>
            </a:r>
          </a:p>
          <a:p>
            <a:pPr lvl="1">
              <a:defRPr sz="1800">
                <a:uFillTx/>
              </a:defRPr>
            </a:pPr>
            <a:r>
              <a:rPr sz="2400">
                <a:uFill>
                  <a:solidFill/>
                </a:uFill>
              </a:rPr>
              <a:t>Linear time if keys are all equal.</a:t>
            </a:r>
          </a:p>
          <a:p>
            <a:pPr lvl="1">
              <a:defRPr sz="1800">
                <a:uFillTx/>
              </a:defRPr>
            </a:pPr>
            <a:r>
              <a:rPr sz="2400">
                <a:uFill>
                  <a:solidFill/>
                </a:uFill>
              </a:rPr>
              <a:t>Small overhead if no equal keys.</a:t>
            </a:r>
          </a:p>
        </p:txBody>
      </p:sp>
      <p:graphicFrame>
        <p:nvGraphicFramePr>
          <p:cNvPr id="761" name="Table 761"/>
          <p:cNvGraphicFramePr/>
          <p:nvPr/>
        </p:nvGraphicFramePr>
        <p:xfrm>
          <a:off x="6024034" y="3187700"/>
          <a:ext cx="5829299" cy="482600"/>
        </p:xfrm>
        <a:graphic>
          <a:graphicData uri="http://schemas.openxmlformats.org/drawingml/2006/table">
            <a:tbl>
              <a:tblPr>
                <a:tableStyleId>{8F44A2F1-9E1F-4B54-A3A2-5F16C0AD49E2}</a:tableStyleId>
              </a:tblPr>
              <a:tblGrid>
                <a:gridCol w="449849">
                  <a:extLst>
                    <a:ext uri="{9D8B030D-6E8A-4147-A177-3AD203B41FA5}">
                      <a16:colId xmlns:a16="http://schemas.microsoft.com/office/drawing/2014/main" val="20000"/>
                    </a:ext>
                  </a:extLst>
                </a:gridCol>
                <a:gridCol w="1075890">
                  <a:extLst>
                    <a:ext uri="{9D8B030D-6E8A-4147-A177-3AD203B41FA5}">
                      <a16:colId xmlns:a16="http://schemas.microsoft.com/office/drawing/2014/main" val="20001"/>
                    </a:ext>
                  </a:extLst>
                </a:gridCol>
                <a:gridCol w="1075890">
                  <a:extLst>
                    <a:ext uri="{9D8B030D-6E8A-4147-A177-3AD203B41FA5}">
                      <a16:colId xmlns:a16="http://schemas.microsoft.com/office/drawing/2014/main" val="20002"/>
                    </a:ext>
                  </a:extLst>
                </a:gridCol>
                <a:gridCol w="1075890">
                  <a:extLst>
                    <a:ext uri="{9D8B030D-6E8A-4147-A177-3AD203B41FA5}">
                      <a16:colId xmlns:a16="http://schemas.microsoft.com/office/drawing/2014/main" val="20003"/>
                    </a:ext>
                  </a:extLst>
                </a:gridCol>
                <a:gridCol w="1075890">
                  <a:extLst>
                    <a:ext uri="{9D8B030D-6E8A-4147-A177-3AD203B41FA5}">
                      <a16:colId xmlns:a16="http://schemas.microsoft.com/office/drawing/2014/main" val="20004"/>
                    </a:ext>
                  </a:extLst>
                </a:gridCol>
                <a:gridCol w="1075890">
                  <a:extLst>
                    <a:ext uri="{9D8B030D-6E8A-4147-A177-3AD203B41FA5}">
                      <a16:colId xmlns:a16="http://schemas.microsoft.com/office/drawing/2014/main" val="20005"/>
                    </a:ext>
                  </a:extLst>
                </a:gridCol>
              </a:tblGrid>
              <a:tr h="482600">
                <a:tc>
                  <a:txBody>
                    <a:bodyPr/>
                    <a:lstStyle/>
                    <a:p>
                      <a:pPr marL="58702" marR="58702" lvl="0" defTabSz="1295400">
                        <a:lnSpc>
                          <a:spcPct val="130000"/>
                        </a:lnSpc>
                        <a:defRPr sz="1800">
                          <a:uFillTx/>
                        </a:defRPr>
                      </a:pPr>
                      <a:r>
                        <a:rPr sz="1600">
                          <a:uFill>
                            <a:solidFill/>
                          </a:uFill>
                        </a:rPr>
                        <a:t>v</a:t>
                      </a:r>
                    </a:p>
                  </a:txBody>
                  <a:tcPr marL="50800" marR="50800" marT="50800" marB="50800" anchor="ctr" horzOverflow="overflow">
                    <a:lnL w="28575">
                      <a:miter lim="400000"/>
                    </a:lnL>
                    <a:lnR w="12700">
                      <a:solidFill>
                        <a:srgbClr val="000000"/>
                      </a:solidFill>
                      <a:miter lim="400000"/>
                    </a:lnR>
                    <a:lnT w="28575">
                      <a:miter lim="400000"/>
                    </a:lnT>
                    <a:lnB w="28575">
                      <a:miter lim="400000"/>
                    </a:lnB>
                  </a:tcPr>
                </a:tc>
                <a:tc>
                  <a:txBody>
                    <a:bodyPr/>
                    <a:lstStyle/>
                    <a:p>
                      <a:pPr marL="58702" marR="58702" lvl="0" defTabSz="1295400">
                        <a:lnSpc>
                          <a:spcPct val="130000"/>
                        </a:lnSpc>
                        <a:defRPr sz="1800">
                          <a:uFillTx/>
                        </a:defRPr>
                      </a:pPr>
                      <a:r>
                        <a:rPr sz="1600">
                          <a:uFill>
                            <a:solidFill/>
                          </a:uFill>
                        </a:rPr>
                        <a:t>= v</a:t>
                      </a:r>
                    </a:p>
                  </a:txBody>
                  <a:tcPr marL="50800" marR="50800" marT="50800" marB="50800" anchor="ctr" horzOverflow="overflow">
                    <a:lnL w="12700">
                      <a:solidFill>
                        <a:srgbClr val="000000"/>
                      </a:solidFill>
                      <a:miter lim="400000"/>
                    </a:lnL>
                    <a:lnR w="12700">
                      <a:solidFill>
                        <a:srgbClr val="000000"/>
                      </a:solidFill>
                      <a:miter lim="400000"/>
                    </a:lnR>
                    <a:lnT w="28575">
                      <a:miter lim="400000"/>
                    </a:lnT>
                    <a:lnB w="28575">
                      <a:miter lim="400000"/>
                    </a:lnB>
                  </a:tcPr>
                </a:tc>
                <a:tc>
                  <a:txBody>
                    <a:bodyPr/>
                    <a:lstStyle/>
                    <a:p>
                      <a:pPr marL="58702" marR="58702" lvl="0" defTabSz="1295400">
                        <a:lnSpc>
                          <a:spcPct val="130000"/>
                        </a:lnSpc>
                        <a:defRPr sz="1800">
                          <a:uFillTx/>
                        </a:defRPr>
                      </a:pPr>
                      <a:r>
                        <a:rPr sz="1600">
                          <a:uFill>
                            <a:solidFill/>
                          </a:uFill>
                        </a:rPr>
                        <a:t>&lt; v</a:t>
                      </a:r>
                    </a:p>
                  </a:txBody>
                  <a:tcPr marL="50800" marR="50800" marT="50800" marB="50800" anchor="ctr" horzOverflow="overflow">
                    <a:lnL w="12700">
                      <a:solidFill>
                        <a:srgbClr val="000000"/>
                      </a:solidFill>
                      <a:miter lim="400000"/>
                    </a:lnL>
                    <a:lnR w="12700">
                      <a:solidFill>
                        <a:srgbClr val="000000"/>
                      </a:solidFill>
                      <a:miter lim="400000"/>
                    </a:lnR>
                    <a:lnT w="28575">
                      <a:miter lim="400000"/>
                    </a:lnT>
                    <a:lnB w="28575">
                      <a:miter lim="400000"/>
                    </a:lnB>
                  </a:tcPr>
                </a:tc>
                <a:tc>
                  <a:txBody>
                    <a:bodyPr/>
                    <a:lstStyle/>
                    <a:p>
                      <a:pPr marL="58702" marR="58702" lvl="0" defTabSz="1295400">
                        <a:lnSpc>
                          <a:spcPct val="130000"/>
                        </a:lnSpc>
                        <a:defRPr sz="1600"/>
                      </a:pPr>
                      <a:endParaRPr/>
                    </a:p>
                  </a:txBody>
                  <a:tcPr marL="50800" marR="50800" marT="50800" marB="50800" anchor="ctr" horzOverflow="overflow">
                    <a:lnL w="12700">
                      <a:solidFill>
                        <a:srgbClr val="000000"/>
                      </a:solidFill>
                      <a:miter lim="400000"/>
                    </a:lnL>
                    <a:lnR w="12700">
                      <a:solidFill>
                        <a:srgbClr val="000000"/>
                      </a:solidFill>
                      <a:miter lim="400000"/>
                    </a:lnR>
                    <a:lnT w="28575">
                      <a:miter lim="400000"/>
                    </a:lnT>
                    <a:lnB w="28575">
                      <a:miter lim="400000"/>
                    </a:lnB>
                    <a:solidFill>
                      <a:srgbClr val="929292"/>
                    </a:solidFill>
                  </a:tcPr>
                </a:tc>
                <a:tc>
                  <a:txBody>
                    <a:bodyPr/>
                    <a:lstStyle/>
                    <a:p>
                      <a:pPr marL="58702" marR="58702" lvl="0" defTabSz="1295400">
                        <a:lnSpc>
                          <a:spcPct val="130000"/>
                        </a:lnSpc>
                        <a:defRPr sz="1800">
                          <a:uFillTx/>
                        </a:defRPr>
                      </a:pPr>
                      <a:r>
                        <a:rPr sz="1600">
                          <a:uFill>
                            <a:solidFill/>
                          </a:uFill>
                        </a:rPr>
                        <a:t>&gt; v</a:t>
                      </a:r>
                    </a:p>
                  </a:txBody>
                  <a:tcPr marL="50800" marR="50800" marT="50800" marB="50800" anchor="ctr" horzOverflow="overflow">
                    <a:lnL w="12700">
                      <a:solidFill>
                        <a:srgbClr val="000000"/>
                      </a:solidFill>
                      <a:miter lim="400000"/>
                    </a:lnL>
                    <a:lnR w="12700">
                      <a:solidFill>
                        <a:srgbClr val="000000"/>
                      </a:solidFill>
                      <a:miter lim="400000"/>
                    </a:lnR>
                    <a:lnT w="28575">
                      <a:miter lim="400000"/>
                    </a:lnT>
                    <a:lnB w="28575">
                      <a:miter lim="400000"/>
                    </a:lnB>
                  </a:tcPr>
                </a:tc>
                <a:tc>
                  <a:txBody>
                    <a:bodyPr/>
                    <a:lstStyle/>
                    <a:p>
                      <a:pPr marL="58702" marR="58702" lvl="0" defTabSz="1295400">
                        <a:lnSpc>
                          <a:spcPct val="130000"/>
                        </a:lnSpc>
                        <a:defRPr sz="1800">
                          <a:uFillTx/>
                        </a:defRPr>
                      </a:pPr>
                      <a:r>
                        <a:rPr sz="1600">
                          <a:uFill>
                            <a:solidFill/>
                          </a:uFill>
                        </a:rPr>
                        <a:t>= v</a:t>
                      </a:r>
                    </a:p>
                  </a:txBody>
                  <a:tcPr marL="50800" marR="50800" marT="50800" marB="50800" anchor="ctr" horzOverflow="overflow">
                    <a:lnL w="12700">
                      <a:solidFill>
                        <a:srgbClr val="000000"/>
                      </a:solidFill>
                      <a:miter lim="400000"/>
                    </a:lnL>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grpSp>
        <p:nvGrpSpPr>
          <p:cNvPr id="774" name="Group 774"/>
          <p:cNvGrpSpPr/>
          <p:nvPr/>
        </p:nvGrpSpPr>
        <p:grpSpPr>
          <a:xfrm>
            <a:off x="6032499" y="3759200"/>
            <a:ext cx="5869648" cy="635000"/>
            <a:chOff x="8465" y="571500"/>
            <a:chExt cx="5869646" cy="635000"/>
          </a:xfrm>
        </p:grpSpPr>
        <p:sp>
          <p:nvSpPr>
            <p:cNvPr id="762" name="Shape 762"/>
            <p:cNvSpPr/>
            <p:nvPr/>
          </p:nvSpPr>
          <p:spPr>
            <a:xfrm>
              <a:off x="8465" y="876300"/>
              <a:ext cx="356558" cy="3302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solidFill>
                    <a:srgbClr val="000000"/>
                  </a:solidFill>
                  <a:uFillTx/>
                </a:defRPr>
              </a:pPr>
              <a:r>
                <a:rPr sz="1600">
                  <a:solidFill>
                    <a:srgbClr val="8D3124"/>
                  </a:solidFill>
                  <a:uFill>
                    <a:solidFill>
                      <a:srgbClr val="8D3124"/>
                    </a:solidFill>
                  </a:uFill>
                </a:rPr>
                <a:t>lo</a:t>
              </a:r>
            </a:p>
          </p:txBody>
        </p:sp>
        <p:sp>
          <p:nvSpPr>
            <p:cNvPr id="763" name="Shape 763"/>
            <p:cNvSpPr/>
            <p:nvPr/>
          </p:nvSpPr>
          <p:spPr>
            <a:xfrm flipH="1">
              <a:off x="211665" y="622300"/>
              <a:ext cx="1" cy="254000"/>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764" name="Shape 764"/>
            <p:cNvSpPr/>
            <p:nvPr/>
          </p:nvSpPr>
          <p:spPr>
            <a:xfrm>
              <a:off x="1405465" y="876300"/>
              <a:ext cx="300896" cy="3302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solidFill>
                    <a:srgbClr val="000000"/>
                  </a:solidFill>
                  <a:uFillTx/>
                </a:defRPr>
              </a:pPr>
              <a:r>
                <a:rPr sz="1600">
                  <a:solidFill>
                    <a:srgbClr val="8D3124"/>
                  </a:solidFill>
                  <a:uFill>
                    <a:solidFill>
                      <a:srgbClr val="8D3124"/>
                    </a:solidFill>
                  </a:uFill>
                </a:rPr>
                <a:t>p</a:t>
              </a:r>
            </a:p>
          </p:txBody>
        </p:sp>
        <p:sp>
          <p:nvSpPr>
            <p:cNvPr id="765" name="Shape 765"/>
            <p:cNvSpPr/>
            <p:nvPr/>
          </p:nvSpPr>
          <p:spPr>
            <a:xfrm>
              <a:off x="1583265" y="622300"/>
              <a:ext cx="1" cy="254000"/>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766" name="Shape 766"/>
            <p:cNvSpPr/>
            <p:nvPr/>
          </p:nvSpPr>
          <p:spPr>
            <a:xfrm>
              <a:off x="2510365" y="850900"/>
              <a:ext cx="231741" cy="3302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solidFill>
                    <a:srgbClr val="000000"/>
                  </a:solidFill>
                  <a:uFillTx/>
                </a:defRPr>
              </a:pPr>
              <a:r>
                <a:rPr sz="1600">
                  <a:solidFill>
                    <a:srgbClr val="8D3124"/>
                  </a:solidFill>
                  <a:uFill>
                    <a:solidFill>
                      <a:srgbClr val="8D3124"/>
                    </a:solidFill>
                  </a:uFill>
                </a:rPr>
                <a:t>i</a:t>
              </a:r>
            </a:p>
          </p:txBody>
        </p:sp>
        <p:sp>
          <p:nvSpPr>
            <p:cNvPr id="767" name="Shape 767"/>
            <p:cNvSpPr/>
            <p:nvPr/>
          </p:nvSpPr>
          <p:spPr>
            <a:xfrm>
              <a:off x="2650065" y="596900"/>
              <a:ext cx="1" cy="254000"/>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768" name="Shape 768"/>
            <p:cNvSpPr/>
            <p:nvPr/>
          </p:nvSpPr>
          <p:spPr>
            <a:xfrm>
              <a:off x="3437465" y="825500"/>
              <a:ext cx="234816" cy="3302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solidFill>
                    <a:srgbClr val="000000"/>
                  </a:solidFill>
                  <a:uFillTx/>
                </a:defRPr>
              </a:pPr>
              <a:r>
                <a:rPr sz="1600">
                  <a:solidFill>
                    <a:srgbClr val="8D3124"/>
                  </a:solidFill>
                  <a:uFill>
                    <a:solidFill>
                      <a:srgbClr val="8D3124"/>
                    </a:solidFill>
                  </a:uFill>
                </a:rPr>
                <a:t>j</a:t>
              </a:r>
            </a:p>
          </p:txBody>
        </p:sp>
        <p:sp>
          <p:nvSpPr>
            <p:cNvPr id="769" name="Shape 769"/>
            <p:cNvSpPr/>
            <p:nvPr/>
          </p:nvSpPr>
          <p:spPr>
            <a:xfrm>
              <a:off x="3589865" y="571500"/>
              <a:ext cx="1" cy="254000"/>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770" name="Shape 770"/>
            <p:cNvSpPr/>
            <p:nvPr/>
          </p:nvSpPr>
          <p:spPr>
            <a:xfrm>
              <a:off x="4478865" y="825500"/>
              <a:ext cx="300896" cy="3302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solidFill>
                    <a:srgbClr val="000000"/>
                  </a:solidFill>
                  <a:uFillTx/>
                </a:defRPr>
              </a:pPr>
              <a:r>
                <a:rPr sz="1600">
                  <a:solidFill>
                    <a:srgbClr val="8D3124"/>
                  </a:solidFill>
                  <a:uFill>
                    <a:solidFill>
                      <a:srgbClr val="8D3124"/>
                    </a:solidFill>
                  </a:uFill>
                </a:rPr>
                <a:t>q</a:t>
              </a:r>
            </a:p>
          </p:txBody>
        </p:sp>
        <p:sp>
          <p:nvSpPr>
            <p:cNvPr id="771" name="Shape 771"/>
            <p:cNvSpPr/>
            <p:nvPr/>
          </p:nvSpPr>
          <p:spPr>
            <a:xfrm>
              <a:off x="4643965" y="571500"/>
              <a:ext cx="1" cy="254000"/>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772" name="Shape 772"/>
            <p:cNvSpPr/>
            <p:nvPr/>
          </p:nvSpPr>
          <p:spPr>
            <a:xfrm>
              <a:off x="5520265" y="825500"/>
              <a:ext cx="357848" cy="3302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solidFill>
                    <a:srgbClr val="000000"/>
                  </a:solidFill>
                  <a:uFillTx/>
                </a:defRPr>
              </a:pPr>
              <a:r>
                <a:rPr sz="1600">
                  <a:solidFill>
                    <a:srgbClr val="8D3124"/>
                  </a:solidFill>
                  <a:uFill>
                    <a:solidFill>
                      <a:srgbClr val="8D3124"/>
                    </a:solidFill>
                  </a:uFill>
                </a:rPr>
                <a:t>hi</a:t>
              </a:r>
            </a:p>
          </p:txBody>
        </p:sp>
        <p:sp>
          <p:nvSpPr>
            <p:cNvPr id="773" name="Shape 773"/>
            <p:cNvSpPr/>
            <p:nvPr/>
          </p:nvSpPr>
          <p:spPr>
            <a:xfrm>
              <a:off x="5710765" y="571500"/>
              <a:ext cx="1" cy="254000"/>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 name="Shape 778"/>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86</a:t>
            </a:fld>
            <a:endParaRPr sz="1200">
              <a:uFill>
                <a:solidFill/>
              </a:uFill>
            </a:endParaRPr>
          </a:p>
        </p:txBody>
      </p:sp>
      <p:sp>
        <p:nvSpPr>
          <p:cNvPr id="779" name="Shape 779"/>
          <p:cNvSpPr>
            <a:spLocks noGrp="1"/>
          </p:cNvSpPr>
          <p:nvPr>
            <p:ph type="title"/>
          </p:nvPr>
        </p:nvSpPr>
        <p:spPr>
          <a:prstGeom prst="rect">
            <a:avLst/>
          </a:prstGeom>
        </p:spPr>
        <p:txBody>
          <a:bodyPr/>
          <a:lstStyle/>
          <a:p>
            <a:pPr lvl="0">
              <a:defRPr sz="1800">
                <a:uFillTx/>
              </a:defRPr>
            </a:pPr>
            <a:r>
              <a:rPr sz="2800">
                <a:uFill>
                  <a:solidFill/>
                </a:uFill>
              </a:rPr>
              <a:t>Bentley-McIlroy 3-way partitioning:  Java implementation</a:t>
            </a:r>
          </a:p>
        </p:txBody>
      </p:sp>
      <p:sp>
        <p:nvSpPr>
          <p:cNvPr id="780" name="Shape 780"/>
          <p:cNvSpPr/>
          <p:nvPr/>
        </p:nvSpPr>
        <p:spPr>
          <a:xfrm>
            <a:off x="10085775" y="5194300"/>
            <a:ext cx="1958216" cy="6731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swap equal keys</a:t>
            </a:r>
            <a:br>
              <a:rPr sz="1600">
                <a:solidFill>
                  <a:srgbClr val="8D3124"/>
                </a:solidFill>
                <a:uFill>
                  <a:solidFill>
                    <a:srgbClr val="8D3124"/>
                  </a:solidFill>
                </a:uFill>
              </a:rPr>
            </a:br>
            <a:r>
              <a:rPr sz="1600">
                <a:solidFill>
                  <a:srgbClr val="8D3124"/>
                </a:solidFill>
                <a:uFill>
                  <a:solidFill>
                    <a:srgbClr val="8D3124"/>
                  </a:solidFill>
                </a:uFill>
              </a:rPr>
              <a:t>to left or right</a:t>
            </a:r>
          </a:p>
        </p:txBody>
      </p:sp>
      <p:sp>
        <p:nvSpPr>
          <p:cNvPr id="781" name="Shape 781"/>
          <p:cNvSpPr/>
          <p:nvPr/>
        </p:nvSpPr>
        <p:spPr>
          <a:xfrm>
            <a:off x="10081259" y="7024229"/>
            <a:ext cx="1958216" cy="6731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swap equal keys</a:t>
            </a:r>
            <a:br>
              <a:rPr sz="1600">
                <a:solidFill>
                  <a:srgbClr val="8D3124"/>
                </a:solidFill>
                <a:uFill>
                  <a:solidFill>
                    <a:srgbClr val="8D3124"/>
                  </a:solidFill>
                </a:uFill>
              </a:rPr>
            </a:br>
            <a:r>
              <a:rPr sz="1600">
                <a:solidFill>
                  <a:srgbClr val="8D3124"/>
                </a:solidFill>
                <a:uFill>
                  <a:solidFill>
                    <a:srgbClr val="8D3124"/>
                  </a:solidFill>
                </a:uFill>
              </a:rPr>
              <a:t>back to middle</a:t>
            </a:r>
          </a:p>
        </p:txBody>
      </p:sp>
      <p:sp>
        <p:nvSpPr>
          <p:cNvPr id="782" name="Shape 782"/>
          <p:cNvSpPr/>
          <p:nvPr/>
        </p:nvSpPr>
        <p:spPr>
          <a:xfrm>
            <a:off x="10083800" y="8343900"/>
            <a:ext cx="1850316" cy="6731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recursively sort</a:t>
            </a:r>
            <a:br>
              <a:rPr sz="1600">
                <a:solidFill>
                  <a:srgbClr val="8D3124"/>
                </a:solidFill>
                <a:uFill>
                  <a:solidFill>
                    <a:srgbClr val="8D3124"/>
                  </a:solidFill>
                </a:uFill>
              </a:rPr>
            </a:br>
            <a:r>
              <a:rPr sz="1600">
                <a:solidFill>
                  <a:srgbClr val="8D3124"/>
                </a:solidFill>
                <a:uFill>
                  <a:solidFill>
                    <a:srgbClr val="8D3124"/>
                  </a:solidFill>
                </a:uFill>
              </a:rPr>
              <a:t>left and right </a:t>
            </a:r>
          </a:p>
        </p:txBody>
      </p:sp>
      <p:sp>
        <p:nvSpPr>
          <p:cNvPr id="783" name="Shape 783"/>
          <p:cNvSpPr/>
          <p:nvPr/>
        </p:nvSpPr>
        <p:spPr>
          <a:xfrm>
            <a:off x="1473200" y="1104900"/>
            <a:ext cx="8293100" cy="10007600"/>
          </a:xfrm>
          <a:prstGeom prst="rect">
            <a:avLst/>
          </a:prstGeom>
          <a:solidFill>
            <a:srgbClr val="CBCBCB"/>
          </a:solidFill>
          <a:ln w="12700">
            <a:round/>
          </a:ln>
          <a:extLst>
            <a:ext uri="{C572A759-6A51-4108-AA02-DFA0A04FC94B}">
              <ma14:wrappingTextBoxFlag xmlns:ma14="http://schemas.microsoft.com/office/mac/drawingml/2011/main" xmlns="" val="1"/>
            </a:ext>
          </a:extLst>
        </p:spPr>
        <p:txBody>
          <a:bodyPr lIns="0" tIns="0" rIns="0" bIns="0">
            <a:spAutoFit/>
          </a:bodyPr>
          <a:lstStyle/>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private static void sort(Comparable[] a, int lo, int hi)</a:t>
            </a: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a:t>
            </a: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if (hi &lt;= lo) return;</a:t>
            </a: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int i = lo, j = hi+1;</a:t>
            </a: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int p = lo, q = hi+1;</a:t>
            </a:r>
          </a:p>
          <a:p>
            <a:pPr marL="0" marR="0" lvl="0">
              <a:lnSpc>
                <a:spcPct val="140000"/>
              </a:lnSpc>
              <a:defRPr sz="1800">
                <a:solidFill>
                  <a:srgbClr val="000000"/>
                </a:solidFill>
                <a:uFillTx/>
              </a:defRPr>
            </a:pPr>
            <a:endParaRPr>
              <a:uFill>
                <a:solidFill>
                  <a:srgbClr val="0433FF"/>
                </a:solidFill>
              </a:uFill>
              <a:latin typeface="Lucida Sans Typewriter Regular"/>
              <a:ea typeface="Lucida Sans Typewriter Regular"/>
              <a:cs typeface="Lucida Sans Typewriter Regular"/>
              <a:sym typeface="Lucida Sans Typewriter Regular"/>
            </a:endParaRP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while(true)</a:t>
            </a: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a:t>
            </a: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Comparable v = a[lo];</a:t>
            </a: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while (less(a[++i], v)) if (i == hi) break;</a:t>
            </a: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while (less(v, a[--j])) if (j == lo) break;  </a:t>
            </a: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if (i &gt;= j) break;</a:t>
            </a: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exch(a, i, j);     </a:t>
            </a: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if (eq(a[i], v)) exch(a, ++p, i);</a:t>
            </a: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if (eq(a[j], v)) exch(a, --q, j);</a:t>
            </a: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     </a:t>
            </a: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exch(a, lo, j);</a:t>
            </a:r>
          </a:p>
          <a:p>
            <a:pPr marL="0" marR="0" lvl="0">
              <a:lnSpc>
                <a:spcPct val="140000"/>
              </a:lnSpc>
              <a:defRPr sz="1800">
                <a:solidFill>
                  <a:srgbClr val="000000"/>
                </a:solidFill>
                <a:uFillTx/>
              </a:defRPr>
            </a:pPr>
            <a:endParaRPr>
              <a:uFill>
                <a:solidFill>
                  <a:srgbClr val="0433FF"/>
                </a:solidFill>
              </a:uFill>
              <a:latin typeface="Lucida Sans Typewriter Regular"/>
              <a:ea typeface="Lucida Sans Typewriter Regular"/>
              <a:cs typeface="Lucida Sans Typewriter Regular"/>
              <a:sym typeface="Lucida Sans Typewriter Regular"/>
            </a:endParaRP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i = j + 1;</a:t>
            </a: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j = j - 1; </a:t>
            </a: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for (int k = lo+1; k &lt;= p; k++) exch(a, k, j--);</a:t>
            </a: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for (int k = hi;   k &gt;= q; k--) exch(a, k, i++);</a:t>
            </a:r>
          </a:p>
          <a:p>
            <a:pPr marL="0" marR="0" lvl="0">
              <a:lnSpc>
                <a:spcPct val="140000"/>
              </a:lnSpc>
              <a:defRPr sz="1800">
                <a:solidFill>
                  <a:srgbClr val="000000"/>
                </a:solidFill>
                <a:uFillTx/>
              </a:defRPr>
            </a:pPr>
            <a:endParaRPr>
              <a:uFill>
                <a:solidFill>
                  <a:srgbClr val="0433FF"/>
                </a:solidFill>
              </a:uFill>
              <a:latin typeface="Lucida Sans Typewriter Regular"/>
              <a:ea typeface="Lucida Sans Typewriter Regular"/>
              <a:cs typeface="Lucida Sans Typewriter Regular"/>
              <a:sym typeface="Lucida Sans Typewriter Regular"/>
            </a:endParaRP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sort(a, lo, j);</a:t>
            </a: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sort(a, i, hi); </a:t>
            </a: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a:t>
            </a:r>
          </a:p>
        </p:txBody>
      </p:sp>
      <p:sp>
        <p:nvSpPr>
          <p:cNvPr id="784" name="Shape 784"/>
          <p:cNvSpPr/>
          <p:nvPr/>
        </p:nvSpPr>
        <p:spPr>
          <a:xfrm>
            <a:off x="9031676" y="5521483"/>
            <a:ext cx="1016414" cy="128"/>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785" name="Shape 785"/>
          <p:cNvSpPr/>
          <p:nvPr/>
        </p:nvSpPr>
        <p:spPr>
          <a:xfrm>
            <a:off x="9031676" y="7350283"/>
            <a:ext cx="1016414" cy="128"/>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786" name="Shape 786"/>
          <p:cNvSpPr/>
          <p:nvPr/>
        </p:nvSpPr>
        <p:spPr>
          <a:xfrm>
            <a:off x="9029700" y="8724900"/>
            <a:ext cx="1016413" cy="127"/>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 name="Shape 788"/>
          <p:cNvSpPr>
            <a:spLocks noGrp="1"/>
          </p:cNvSpPr>
          <p:nvPr>
            <p:ph type="body" idx="1"/>
          </p:nvPr>
        </p:nvSpPr>
        <p:spPr>
          <a:prstGeom prst="rect">
            <a:avLst/>
          </a:prstGeom>
        </p:spPr>
        <p:txBody>
          <a:bodyPr/>
          <a:lstStyle/>
          <a:p>
            <a:pPr lvl="0">
              <a:defRPr sz="1800">
                <a:solidFill>
                  <a:srgbClr val="000000"/>
                </a:solidFill>
                <a:uFillTx/>
              </a:defRPr>
            </a:pPr>
            <a:r>
              <a:rPr sz="2400" dirty="0">
                <a:solidFill>
                  <a:srgbClr val="005493"/>
                </a:solidFill>
                <a:uFill>
                  <a:solidFill>
                    <a:srgbClr val="0048AA"/>
                  </a:solidFill>
                </a:uFill>
              </a:rPr>
              <a:t>Basic algorithm for sorting primitive types = quicksort.</a:t>
            </a:r>
          </a:p>
          <a:p>
            <a:pPr lvl="1">
              <a:defRPr sz="1800">
                <a:uFillTx/>
              </a:defRPr>
            </a:pPr>
            <a:r>
              <a:rPr sz="2400" dirty="0">
                <a:uFill>
                  <a:solidFill/>
                </a:uFill>
              </a:rPr>
              <a:t>Cutoff to insertion sort for small subarrays.</a:t>
            </a:r>
          </a:p>
          <a:p>
            <a:pPr lvl="1">
              <a:defRPr sz="1800">
                <a:uFillTx/>
              </a:defRPr>
            </a:pPr>
            <a:r>
              <a:rPr sz="2400" dirty="0">
                <a:uFill>
                  <a:solidFill/>
                </a:uFill>
              </a:rPr>
              <a:t>Partitioning item: median of 3 or Tukey's </a:t>
            </a:r>
            <a:r>
              <a:rPr sz="2400" dirty="0" err="1">
                <a:uFill>
                  <a:solidFill/>
                </a:uFill>
              </a:rPr>
              <a:t>ninther</a:t>
            </a:r>
            <a:r>
              <a:rPr sz="2400" dirty="0">
                <a:uFill>
                  <a:solidFill/>
                </a:uFill>
              </a:rPr>
              <a:t>.</a:t>
            </a:r>
          </a:p>
          <a:p>
            <a:pPr lvl="1">
              <a:defRPr sz="1800">
                <a:uFillTx/>
              </a:defRPr>
            </a:pPr>
            <a:r>
              <a:rPr sz="2400" dirty="0">
                <a:uFill>
                  <a:solidFill/>
                </a:uFill>
              </a:rPr>
              <a:t>Partitioning scheme:  Bentley-McIlroy 3-way partitioning.</a:t>
            </a:r>
          </a:p>
          <a:p>
            <a:pPr lvl="0">
              <a:defRPr sz="1800">
                <a:solidFill>
                  <a:srgbClr val="000000"/>
                </a:solidFill>
                <a:uFillTx/>
              </a:defRPr>
            </a:pPr>
            <a:br>
              <a:rPr sz="2400" dirty="0">
                <a:solidFill>
                  <a:srgbClr val="005493"/>
                </a:solidFill>
                <a:uFill>
                  <a:solidFill>
                    <a:srgbClr val="0048AA"/>
                  </a:solidFill>
                </a:uFill>
              </a:rPr>
            </a:br>
            <a:br>
              <a:rPr sz="2400" dirty="0">
                <a:solidFill>
                  <a:srgbClr val="005493"/>
                </a:solidFill>
                <a:uFill>
                  <a:solidFill>
                    <a:srgbClr val="0048AA"/>
                  </a:solidFill>
                </a:uFill>
              </a:rPr>
            </a:br>
            <a:br>
              <a:rPr sz="2400" dirty="0">
                <a:solidFill>
                  <a:srgbClr val="005493"/>
                </a:solidFill>
                <a:uFill>
                  <a:solidFill>
                    <a:srgbClr val="0048AA"/>
                  </a:solidFill>
                </a:uFill>
              </a:rPr>
            </a:br>
            <a:br>
              <a:rPr sz="2400" dirty="0">
                <a:solidFill>
                  <a:srgbClr val="005493"/>
                </a:solidFill>
                <a:uFill>
                  <a:solidFill>
                    <a:srgbClr val="0048AA"/>
                  </a:solidFill>
                </a:uFill>
              </a:rPr>
            </a:br>
            <a:br>
              <a:rPr sz="2400" dirty="0">
                <a:solidFill>
                  <a:srgbClr val="606060"/>
                </a:solidFill>
                <a:uFill>
                  <a:solidFill>
                    <a:srgbClr val="606060"/>
                  </a:solidFill>
                </a:uFill>
              </a:rPr>
            </a:br>
            <a:br>
              <a:rPr sz="2400" dirty="0">
                <a:solidFill>
                  <a:srgbClr val="606060"/>
                </a:solidFill>
                <a:uFill>
                  <a:solidFill>
                    <a:srgbClr val="606060"/>
                  </a:solidFill>
                </a:uFill>
              </a:rPr>
            </a:br>
            <a:br>
              <a:rPr sz="2400" dirty="0">
                <a:solidFill>
                  <a:srgbClr val="606060"/>
                </a:solidFill>
                <a:uFill>
                  <a:solidFill>
                    <a:srgbClr val="606060"/>
                  </a:solidFill>
                </a:uFill>
              </a:rPr>
            </a:br>
            <a:br>
              <a:rPr sz="2400" dirty="0">
                <a:solidFill>
                  <a:srgbClr val="606060"/>
                </a:solidFill>
                <a:uFill>
                  <a:solidFill>
                    <a:srgbClr val="606060"/>
                  </a:solidFill>
                </a:uFill>
              </a:rPr>
            </a:br>
            <a:br>
              <a:rPr sz="2400" dirty="0">
                <a:solidFill>
                  <a:srgbClr val="606060"/>
                </a:solidFill>
                <a:uFill>
                  <a:solidFill>
                    <a:srgbClr val="606060"/>
                  </a:solidFill>
                </a:uFill>
              </a:rPr>
            </a:br>
            <a:br>
              <a:rPr sz="2400" dirty="0">
                <a:solidFill>
                  <a:srgbClr val="606060"/>
                </a:solidFill>
                <a:uFill>
                  <a:solidFill>
                    <a:srgbClr val="606060"/>
                  </a:solidFill>
                </a:uFill>
              </a:rPr>
            </a:br>
            <a:br>
              <a:rPr sz="2400" dirty="0">
                <a:solidFill>
                  <a:srgbClr val="606060"/>
                </a:solidFill>
                <a:uFill>
                  <a:solidFill>
                    <a:srgbClr val="606060"/>
                  </a:solidFill>
                </a:uFill>
              </a:rPr>
            </a:br>
            <a:r>
              <a:rPr sz="2400" dirty="0">
                <a:solidFill>
                  <a:srgbClr val="005493"/>
                </a:solidFill>
                <a:uFill>
                  <a:solidFill>
                    <a:srgbClr val="0048AA"/>
                  </a:solidFill>
                </a:uFill>
              </a:rPr>
              <a:t>Very widely used.  </a:t>
            </a:r>
            <a:r>
              <a:rPr sz="2400" dirty="0">
                <a:uFill>
                  <a:solidFill/>
                </a:uFill>
              </a:rPr>
              <a:t>C, C++, Java 6, ….</a:t>
            </a:r>
          </a:p>
        </p:txBody>
      </p:sp>
      <p:sp>
        <p:nvSpPr>
          <p:cNvPr id="789" name="Shape 789"/>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87</a:t>
            </a:fld>
            <a:endParaRPr sz="1200">
              <a:uFill>
                <a:solidFill/>
              </a:uFill>
            </a:endParaRPr>
          </a:p>
        </p:txBody>
      </p:sp>
      <p:sp>
        <p:nvSpPr>
          <p:cNvPr id="790" name="Shape 790"/>
          <p:cNvSpPr>
            <a:spLocks noGrp="1"/>
          </p:cNvSpPr>
          <p:nvPr>
            <p:ph type="title"/>
          </p:nvPr>
        </p:nvSpPr>
        <p:spPr>
          <a:prstGeom prst="rect">
            <a:avLst/>
          </a:prstGeom>
        </p:spPr>
        <p:txBody>
          <a:bodyPr/>
          <a:lstStyle/>
          <a:p>
            <a:pPr lvl="0">
              <a:defRPr sz="1800">
                <a:uFillTx/>
              </a:defRPr>
            </a:pPr>
            <a:r>
              <a:rPr sz="2800">
                <a:uFill>
                  <a:solidFill/>
                </a:uFill>
              </a:rPr>
              <a:t>Engineering a system sort (in 1993)</a:t>
            </a:r>
          </a:p>
        </p:txBody>
      </p:sp>
      <p:grpSp>
        <p:nvGrpSpPr>
          <p:cNvPr id="793" name="Group 793"/>
          <p:cNvGrpSpPr/>
          <p:nvPr/>
        </p:nvGrpSpPr>
        <p:grpSpPr>
          <a:xfrm>
            <a:off x="2149612" y="4584575"/>
            <a:ext cx="7327913" cy="3606928"/>
            <a:chOff x="0" y="0"/>
            <a:chExt cx="7327911" cy="3606926"/>
          </a:xfrm>
        </p:grpSpPr>
        <p:sp>
          <p:nvSpPr>
            <p:cNvPr id="791" name="Shape 791"/>
            <p:cNvSpPr/>
            <p:nvPr/>
          </p:nvSpPr>
          <p:spPr>
            <a:xfrm>
              <a:off x="0" y="0"/>
              <a:ext cx="7327912" cy="3606927"/>
            </a:xfrm>
            <a:prstGeom prst="rect">
              <a:avLst/>
            </a:prstGeom>
            <a:solidFill>
              <a:srgbClr val="FFFFFF"/>
            </a:solidFill>
            <a:ln w="12700" cap="flat">
              <a:noFill/>
              <a:round/>
            </a:ln>
            <a:effectLst/>
          </p:spPr>
          <p:txBody>
            <a:bodyPr wrap="square" lIns="0" tIns="0" rIns="0" bIns="0" numCol="1" anchor="t">
              <a:noAutofit/>
            </a:bodyPr>
            <a:lstStyle/>
            <a:p>
              <a:pPr marL="7224" marR="7224" lvl="0">
                <a:lnSpc>
                  <a:spcPct val="120000"/>
                </a:lnSpc>
                <a:defRPr sz="2200">
                  <a:solidFill>
                    <a:srgbClr val="005493"/>
                  </a:solidFill>
                  <a:uFill>
                    <a:solidFill>
                      <a:srgbClr val="0048AA"/>
                    </a:solidFill>
                  </a:uFill>
                </a:defRPr>
              </a:pPr>
              <a:endParaRPr/>
            </a:p>
          </p:txBody>
        </p:sp>
        <p:pic>
          <p:nvPicPr>
            <p:cNvPr id="792" name="Engineering a Sort Function.pdf"/>
            <p:cNvPicPr/>
            <p:nvPr/>
          </p:nvPicPr>
          <p:blipFill>
            <a:blip r:embed="rId3"/>
            <a:srcRect l="15849" t="14393" r="15359" b="59722"/>
            <a:stretch>
              <a:fillRect/>
            </a:stretch>
          </p:blipFill>
          <p:spPr>
            <a:xfrm>
              <a:off x="341308" y="145"/>
              <a:ext cx="6674261" cy="3249938"/>
            </a:xfrm>
            <a:prstGeom prst="rect">
              <a:avLst/>
            </a:prstGeom>
            <a:ln w="12700" cap="flat">
              <a:noFill/>
              <a:round/>
            </a:ln>
            <a:effectLst/>
          </p:spPr>
        </p:pic>
      </p:grpSp>
      <p:grpSp>
        <p:nvGrpSpPr>
          <p:cNvPr id="796" name="Group 796"/>
          <p:cNvGrpSpPr/>
          <p:nvPr/>
        </p:nvGrpSpPr>
        <p:grpSpPr>
          <a:xfrm>
            <a:off x="5816600" y="3273469"/>
            <a:ext cx="5257800" cy="1082631"/>
            <a:chOff x="0" y="0"/>
            <a:chExt cx="5257800" cy="1082630"/>
          </a:xfrm>
        </p:grpSpPr>
        <p:sp>
          <p:nvSpPr>
            <p:cNvPr id="794" name="Shape 794"/>
            <p:cNvSpPr/>
            <p:nvPr/>
          </p:nvSpPr>
          <p:spPr>
            <a:xfrm>
              <a:off x="0" y="409530"/>
              <a:ext cx="5257800" cy="6731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lvl="0" algn="ctr">
                <a:defRPr sz="1800">
                  <a:solidFill>
                    <a:srgbClr val="000000"/>
                  </a:solidFill>
                  <a:uFillTx/>
                </a:defRPr>
              </a:pPr>
              <a:r>
                <a:rPr sz="1600">
                  <a:solidFill>
                    <a:srgbClr val="8D3124"/>
                  </a:solidFill>
                  <a:uFill>
                    <a:solidFill>
                      <a:srgbClr val="8D3124"/>
                    </a:solidFill>
                  </a:uFill>
                </a:rPr>
                <a:t>similar to Dijkstra 3-way partitioning</a:t>
              </a:r>
            </a:p>
            <a:p>
              <a:pPr lvl="0" algn="ctr">
                <a:defRPr sz="1800">
                  <a:solidFill>
                    <a:srgbClr val="000000"/>
                  </a:solidFill>
                  <a:uFillTx/>
                </a:defRPr>
              </a:pPr>
              <a:r>
                <a:rPr sz="1600">
                  <a:solidFill>
                    <a:srgbClr val="8D3124"/>
                  </a:solidFill>
                  <a:uFill>
                    <a:solidFill>
                      <a:srgbClr val="8D3124"/>
                    </a:solidFill>
                  </a:uFill>
                </a:rPr>
                <a:t>(but fewer exchanges when not many equal keys)</a:t>
              </a:r>
            </a:p>
          </p:txBody>
        </p:sp>
        <p:sp>
          <p:nvSpPr>
            <p:cNvPr id="795" name="Shape 795"/>
            <p:cNvSpPr/>
            <p:nvPr/>
          </p:nvSpPr>
          <p:spPr>
            <a:xfrm>
              <a:off x="556661" y="0"/>
              <a:ext cx="329594" cy="387419"/>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pSp>
      <p:grpSp>
        <p:nvGrpSpPr>
          <p:cNvPr id="799" name="Group 799"/>
          <p:cNvGrpSpPr/>
          <p:nvPr/>
        </p:nvGrpSpPr>
        <p:grpSpPr>
          <a:xfrm>
            <a:off x="8712200" y="1701800"/>
            <a:ext cx="2222500" cy="647700"/>
            <a:chOff x="0" y="0"/>
            <a:chExt cx="2222500" cy="647699"/>
          </a:xfrm>
        </p:grpSpPr>
        <p:sp>
          <p:nvSpPr>
            <p:cNvPr id="797" name="Shape 797"/>
            <p:cNvSpPr/>
            <p:nvPr/>
          </p:nvSpPr>
          <p:spPr>
            <a:xfrm>
              <a:off x="215900" y="0"/>
              <a:ext cx="2006600" cy="3302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ctr"/>
            </a:lstStyle>
            <a:p>
              <a:pPr lvl="0">
                <a:defRPr sz="1800">
                  <a:solidFill>
                    <a:srgbClr val="000000"/>
                  </a:solidFill>
                  <a:uFillTx/>
                </a:defRPr>
              </a:pPr>
              <a:r>
                <a:rPr sz="1600">
                  <a:solidFill>
                    <a:srgbClr val="8D3124"/>
                  </a:solidFill>
                  <a:uFill>
                    <a:solidFill>
                      <a:srgbClr val="8D3124"/>
                    </a:solidFill>
                  </a:uFill>
                </a:rPr>
                <a:t>samples 9 items</a:t>
              </a:r>
            </a:p>
          </p:txBody>
        </p:sp>
        <p:sp>
          <p:nvSpPr>
            <p:cNvPr id="798" name="Shape 798"/>
            <p:cNvSpPr/>
            <p:nvPr/>
          </p:nvSpPr>
          <p:spPr>
            <a:xfrm flipV="1">
              <a:off x="0" y="313674"/>
              <a:ext cx="311680" cy="334026"/>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8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788">
                                            <p:txEl>
                                              <p:pRg st="2" end="2"/>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2" nodeType="afterEffect">
                                  <p:stCondLst>
                                    <p:cond delay="0"/>
                                  </p:stCondLst>
                                  <p:iterate>
                                    <p:tmAbs val="0"/>
                                  </p:iterate>
                                  <p:childTnLst>
                                    <p:set>
                                      <p:cBhvr>
                                        <p:cTn id="13" fill="hold"/>
                                        <p:tgtEl>
                                          <p:spTgt spid="79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1" nodeType="clickEffect">
                                  <p:stCondLst>
                                    <p:cond delay="0"/>
                                  </p:stCondLst>
                                  <p:iterate>
                                    <p:tmAbs val="0"/>
                                  </p:iterate>
                                  <p:childTnLst>
                                    <p:set>
                                      <p:cBhvr>
                                        <p:cTn id="17" fill="hold"/>
                                        <p:tgtEl>
                                          <p:spTgt spid="788">
                                            <p:txEl>
                                              <p:pRg st="3" end="3"/>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3" nodeType="afterEffect">
                                  <p:stCondLst>
                                    <p:cond delay="0"/>
                                  </p:stCondLst>
                                  <p:iterate>
                                    <p:tmAbs val="0"/>
                                  </p:iterate>
                                  <p:childTnLst>
                                    <p:set>
                                      <p:cBhvr>
                                        <p:cTn id="20" fill="hold"/>
                                        <p:tgtEl>
                                          <p:spTgt spid="79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78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 grpId="1" build="p" bldLvl="5" animBg="1" advAuto="0"/>
      <p:bldP spid="796" grpId="3" animBg="1" advAuto="0"/>
      <p:bldP spid="799" grpId="2" animBg="1" advAuto="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 name="Shape 803"/>
          <p:cNvSpPr/>
          <p:nvPr/>
        </p:nvSpPr>
        <p:spPr>
          <a:xfrm>
            <a:off x="939800" y="1447800"/>
            <a:ext cx="10312400" cy="7620000"/>
          </a:xfrm>
          <a:prstGeom prst="rect">
            <a:avLst/>
          </a:prstGeom>
          <a:solidFill>
            <a:srgbClr val="FFFFFF"/>
          </a:solidFill>
          <a:ln w="12700">
            <a:round/>
          </a:ln>
        </p:spPr>
        <p:txBody>
          <a:bodyPr lIns="0" tIns="0" rIns="0" bIns="0"/>
          <a:lstStyle/>
          <a:p>
            <a:pPr marL="7224" marR="7224" lvl="0">
              <a:lnSpc>
                <a:spcPct val="120000"/>
              </a:lnSpc>
              <a:defRPr sz="2200">
                <a:solidFill>
                  <a:srgbClr val="005493"/>
                </a:solidFill>
                <a:uFill>
                  <a:solidFill>
                    <a:srgbClr val="0048AA"/>
                  </a:solidFill>
                </a:uFill>
              </a:defRPr>
            </a:pPr>
            <a:endParaRPr/>
          </a:p>
        </p:txBody>
      </p:sp>
      <p:sp>
        <p:nvSpPr>
          <p:cNvPr id="804" name="Shape 804"/>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88</a:t>
            </a:fld>
            <a:endParaRPr sz="1200">
              <a:uFill>
                <a:solidFill/>
              </a:uFill>
            </a:endParaRPr>
          </a:p>
        </p:txBody>
      </p:sp>
      <p:sp>
        <p:nvSpPr>
          <p:cNvPr id="805" name="Shape 805"/>
          <p:cNvSpPr>
            <a:spLocks noGrp="1"/>
          </p:cNvSpPr>
          <p:nvPr>
            <p:ph type="title"/>
          </p:nvPr>
        </p:nvSpPr>
        <p:spPr>
          <a:prstGeom prst="rect">
            <a:avLst/>
          </a:prstGeom>
        </p:spPr>
        <p:txBody>
          <a:bodyPr/>
          <a:lstStyle/>
          <a:p>
            <a:pPr lvl="0">
              <a:defRPr sz="1800">
                <a:uFillTx/>
              </a:defRPr>
            </a:pPr>
            <a:r>
              <a:rPr sz="2800" dirty="0">
                <a:uFill>
                  <a:solidFill/>
                </a:uFill>
              </a:rPr>
              <a:t>A beautiful mailing list post (</a:t>
            </a:r>
            <a:r>
              <a:rPr sz="2800" dirty="0" err="1">
                <a:uFill>
                  <a:solidFill/>
                </a:uFill>
              </a:rPr>
              <a:t>Yaroslavskiy</a:t>
            </a:r>
            <a:r>
              <a:rPr sz="2800" dirty="0">
                <a:uFill>
                  <a:solidFill/>
                </a:uFill>
              </a:rPr>
              <a:t>, September 2011)</a:t>
            </a:r>
          </a:p>
        </p:txBody>
      </p:sp>
      <p:sp>
        <p:nvSpPr>
          <p:cNvPr id="806" name="Shape 806"/>
          <p:cNvSpPr/>
          <p:nvPr/>
        </p:nvSpPr>
        <p:spPr>
          <a:xfrm>
            <a:off x="1333500" y="1663700"/>
            <a:ext cx="9918700" cy="818515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0" marR="0" lvl="0" defTabSz="647700">
              <a:spcBef>
                <a:spcPts val="2000"/>
              </a:spcBef>
              <a:defRPr sz="1800">
                <a:solidFill>
                  <a:srgbClr val="000000"/>
                </a:solidFill>
                <a:uFillTx/>
              </a:defRPr>
            </a:pPr>
            <a:r>
              <a:rPr b="1">
                <a:solidFill>
                  <a:srgbClr val="0048AA"/>
                </a:solidFill>
                <a:latin typeface="Lucida Grande"/>
                <a:ea typeface="Lucida Grande"/>
                <a:cs typeface="Lucida Grande"/>
                <a:sym typeface="Lucida Grande"/>
              </a:rPr>
              <a:t>Replacement of quicksort in java.util.Arrays with new dual-pivot quicksort</a:t>
            </a:r>
          </a:p>
          <a:p>
            <a:pPr marL="0" marR="0" lvl="0" defTabSz="647700">
              <a:defRPr sz="1800">
                <a:solidFill>
                  <a:srgbClr val="000000"/>
                </a:solidFill>
                <a:uFillTx/>
              </a:defRPr>
            </a:pPr>
            <a:r>
              <a:rPr sz="1600">
                <a:solidFill>
                  <a:srgbClr val="232323"/>
                </a:solidFill>
                <a:latin typeface="Lucida Sans Typewriter Regular"/>
                <a:ea typeface="Lucida Sans Typewriter Regular"/>
                <a:cs typeface="Lucida Sans Typewriter Regular"/>
                <a:sym typeface="Lucida Sans Typewriter Regular"/>
              </a:rPr>
              <a:t>Hello All,</a:t>
            </a:r>
          </a:p>
          <a:p>
            <a:pPr marL="0" marR="0" lvl="0" defTabSz="647700">
              <a:defRPr sz="1800">
                <a:solidFill>
                  <a:srgbClr val="000000"/>
                </a:solidFill>
                <a:uFillTx/>
              </a:defRPr>
            </a:pPr>
            <a:endParaRPr sz="1600">
              <a:solidFill>
                <a:srgbClr val="232323"/>
              </a:solidFill>
              <a:latin typeface="Lucida Sans Typewriter Regular"/>
              <a:ea typeface="Lucida Sans Typewriter Regular"/>
              <a:cs typeface="Lucida Sans Typewriter Regular"/>
              <a:sym typeface="Lucida Sans Typewriter Regular"/>
            </a:endParaRPr>
          </a:p>
          <a:p>
            <a:pPr marL="0" marR="0" lvl="0" defTabSz="647700">
              <a:defRPr sz="1800">
                <a:solidFill>
                  <a:srgbClr val="000000"/>
                </a:solidFill>
                <a:uFillTx/>
              </a:defRPr>
            </a:pPr>
            <a:r>
              <a:rPr sz="1600">
                <a:solidFill>
                  <a:srgbClr val="232323"/>
                </a:solidFill>
                <a:latin typeface="Lucida Sans Typewriter Regular"/>
                <a:ea typeface="Lucida Sans Typewriter Regular"/>
                <a:cs typeface="Lucida Sans Typewriter Regular"/>
                <a:sym typeface="Lucida Sans Typewriter Regular"/>
              </a:rPr>
              <a:t>I'd like to share with you new Dual-Pivot Quicksort which is faster than the</a:t>
            </a:r>
          </a:p>
          <a:p>
            <a:pPr marL="0" marR="0" lvl="0" defTabSz="647700">
              <a:defRPr sz="1800">
                <a:solidFill>
                  <a:srgbClr val="000000"/>
                </a:solidFill>
                <a:uFillTx/>
              </a:defRPr>
            </a:pPr>
            <a:r>
              <a:rPr sz="1600">
                <a:solidFill>
                  <a:srgbClr val="232323"/>
                </a:solidFill>
                <a:latin typeface="Lucida Sans Typewriter Regular"/>
                <a:ea typeface="Lucida Sans Typewriter Regular"/>
                <a:cs typeface="Lucida Sans Typewriter Regular"/>
                <a:sym typeface="Lucida Sans Typewriter Regular"/>
              </a:rPr>
              <a:t>known implementations (theoretically and experimental). I'd like to propose</a:t>
            </a:r>
          </a:p>
          <a:p>
            <a:pPr marL="0" marR="0" lvl="0" defTabSz="647700">
              <a:defRPr sz="1800">
                <a:solidFill>
                  <a:srgbClr val="000000"/>
                </a:solidFill>
                <a:uFillTx/>
              </a:defRPr>
            </a:pPr>
            <a:r>
              <a:rPr sz="1600">
                <a:solidFill>
                  <a:srgbClr val="232323"/>
                </a:solidFill>
                <a:latin typeface="Lucida Sans Typewriter Regular"/>
                <a:ea typeface="Lucida Sans Typewriter Regular"/>
                <a:cs typeface="Lucida Sans Typewriter Regular"/>
                <a:sym typeface="Lucida Sans Typewriter Regular"/>
              </a:rPr>
              <a:t>to replace the JDK's Quicksort implementation by new one.</a:t>
            </a:r>
          </a:p>
          <a:p>
            <a:pPr marL="0" marR="0" lvl="0" defTabSz="647700">
              <a:defRPr sz="1800">
                <a:solidFill>
                  <a:srgbClr val="000000"/>
                </a:solidFill>
                <a:uFillTx/>
              </a:defRPr>
            </a:pPr>
            <a:endParaRPr sz="1600">
              <a:solidFill>
                <a:srgbClr val="232323"/>
              </a:solidFill>
              <a:latin typeface="Lucida Sans Typewriter Regular"/>
              <a:ea typeface="Lucida Sans Typewriter Regular"/>
              <a:cs typeface="Lucida Sans Typewriter Regular"/>
              <a:sym typeface="Lucida Sans Typewriter Regular"/>
            </a:endParaRPr>
          </a:p>
          <a:p>
            <a:pPr marL="0" marR="0" lvl="0" defTabSz="647700">
              <a:defRPr sz="1800">
                <a:solidFill>
                  <a:srgbClr val="000000"/>
                </a:solidFill>
                <a:uFillTx/>
              </a:defRPr>
            </a:pPr>
            <a:r>
              <a:rPr sz="1600">
                <a:solidFill>
                  <a:srgbClr val="232323"/>
                </a:solidFill>
                <a:latin typeface="Lucida Sans Typewriter Regular"/>
                <a:ea typeface="Lucida Sans Typewriter Regular"/>
                <a:cs typeface="Lucida Sans Typewriter Regular"/>
                <a:sym typeface="Lucida Sans Typewriter Regular"/>
              </a:rPr>
              <a:t>...</a:t>
            </a:r>
          </a:p>
          <a:p>
            <a:pPr marL="0" marR="0" lvl="0" defTabSz="647700">
              <a:defRPr sz="1800">
                <a:solidFill>
                  <a:srgbClr val="000000"/>
                </a:solidFill>
                <a:uFillTx/>
              </a:defRPr>
            </a:pPr>
            <a:endParaRPr sz="1600">
              <a:solidFill>
                <a:srgbClr val="232323"/>
              </a:solidFill>
              <a:latin typeface="Lucida Sans Typewriter Regular"/>
              <a:ea typeface="Lucida Sans Typewriter Regular"/>
              <a:cs typeface="Lucida Sans Typewriter Regular"/>
              <a:sym typeface="Lucida Sans Typewriter Regular"/>
            </a:endParaRPr>
          </a:p>
          <a:p>
            <a:pPr marL="0" marR="0" lvl="0" defTabSz="647700">
              <a:defRPr sz="1800">
                <a:solidFill>
                  <a:srgbClr val="000000"/>
                </a:solidFill>
                <a:uFillTx/>
              </a:defRPr>
            </a:pPr>
            <a:r>
              <a:rPr sz="1600">
                <a:solidFill>
                  <a:srgbClr val="232323"/>
                </a:solidFill>
                <a:latin typeface="Lucida Sans Typewriter Regular"/>
                <a:ea typeface="Lucida Sans Typewriter Regular"/>
                <a:cs typeface="Lucida Sans Typewriter Regular"/>
                <a:sym typeface="Lucida Sans Typewriter Regular"/>
              </a:rPr>
              <a:t>The new Dual-Pivot Quicksort uses *two* pivots elements in this manner:</a:t>
            </a:r>
          </a:p>
          <a:p>
            <a:pPr marL="0" marR="0" lvl="0" defTabSz="647700">
              <a:defRPr sz="1800">
                <a:solidFill>
                  <a:srgbClr val="000000"/>
                </a:solidFill>
                <a:uFillTx/>
              </a:defRPr>
            </a:pPr>
            <a:endParaRPr sz="1600">
              <a:solidFill>
                <a:srgbClr val="232323"/>
              </a:solidFill>
              <a:latin typeface="Lucida Sans Typewriter Regular"/>
              <a:ea typeface="Lucida Sans Typewriter Regular"/>
              <a:cs typeface="Lucida Sans Typewriter Regular"/>
              <a:sym typeface="Lucida Sans Typewriter Regular"/>
            </a:endParaRPr>
          </a:p>
          <a:p>
            <a:pPr marL="0" marR="0" lvl="0" defTabSz="647700">
              <a:defRPr sz="1800">
                <a:solidFill>
                  <a:srgbClr val="000000"/>
                </a:solidFill>
                <a:uFillTx/>
              </a:defRPr>
            </a:pPr>
            <a:r>
              <a:rPr sz="1600">
                <a:solidFill>
                  <a:srgbClr val="232323"/>
                </a:solidFill>
                <a:latin typeface="Lucida Sans Typewriter Regular"/>
                <a:ea typeface="Lucida Sans Typewriter Regular"/>
                <a:cs typeface="Lucida Sans Typewriter Regular"/>
                <a:sym typeface="Lucida Sans Typewriter Regular"/>
              </a:rPr>
              <a:t>1. Pick an elements P1, P2, called pivots from the array.</a:t>
            </a:r>
          </a:p>
          <a:p>
            <a:pPr marL="0" marR="0" lvl="0" defTabSz="647700">
              <a:defRPr sz="1800">
                <a:solidFill>
                  <a:srgbClr val="000000"/>
                </a:solidFill>
                <a:uFillTx/>
              </a:defRPr>
            </a:pPr>
            <a:r>
              <a:rPr sz="1600">
                <a:solidFill>
                  <a:srgbClr val="232323"/>
                </a:solidFill>
                <a:latin typeface="Lucida Sans Typewriter Regular"/>
                <a:ea typeface="Lucida Sans Typewriter Regular"/>
                <a:cs typeface="Lucida Sans Typewriter Regular"/>
                <a:sym typeface="Lucida Sans Typewriter Regular"/>
              </a:rPr>
              <a:t>2. Assume that P1 &lt;= P2, otherwise swap it.</a:t>
            </a:r>
          </a:p>
          <a:p>
            <a:pPr marL="0" marR="0" lvl="0" defTabSz="647700">
              <a:defRPr sz="1800">
                <a:solidFill>
                  <a:srgbClr val="000000"/>
                </a:solidFill>
                <a:uFillTx/>
              </a:defRPr>
            </a:pPr>
            <a:r>
              <a:rPr sz="1600">
                <a:solidFill>
                  <a:srgbClr val="232323"/>
                </a:solidFill>
                <a:latin typeface="Lucida Sans Typewriter Regular"/>
                <a:ea typeface="Lucida Sans Typewriter Regular"/>
                <a:cs typeface="Lucida Sans Typewriter Regular"/>
                <a:sym typeface="Lucida Sans Typewriter Regular"/>
              </a:rPr>
              <a:t>3. Reorder the array into three parts: those less than the smaller pivot,</a:t>
            </a:r>
          </a:p>
          <a:p>
            <a:pPr marL="0" marR="0" lvl="0" defTabSz="647700">
              <a:defRPr sz="1800">
                <a:solidFill>
                  <a:srgbClr val="000000"/>
                </a:solidFill>
                <a:uFillTx/>
              </a:defRPr>
            </a:pPr>
            <a:r>
              <a:rPr sz="1600">
                <a:solidFill>
                  <a:srgbClr val="232323"/>
                </a:solidFill>
                <a:latin typeface="Lucida Sans Typewriter Regular"/>
                <a:ea typeface="Lucida Sans Typewriter Regular"/>
                <a:cs typeface="Lucida Sans Typewriter Regular"/>
                <a:sym typeface="Lucida Sans Typewriter Regular"/>
              </a:rPr>
              <a:t>   those larger than the larger pivot, and in between are those elements</a:t>
            </a:r>
          </a:p>
          <a:p>
            <a:pPr marL="0" marR="0" lvl="0" defTabSz="647700">
              <a:defRPr sz="1800">
                <a:solidFill>
                  <a:srgbClr val="000000"/>
                </a:solidFill>
                <a:uFillTx/>
              </a:defRPr>
            </a:pPr>
            <a:r>
              <a:rPr sz="1600">
                <a:solidFill>
                  <a:srgbClr val="232323"/>
                </a:solidFill>
                <a:latin typeface="Lucida Sans Typewriter Regular"/>
                <a:ea typeface="Lucida Sans Typewriter Regular"/>
                <a:cs typeface="Lucida Sans Typewriter Regular"/>
                <a:sym typeface="Lucida Sans Typewriter Regular"/>
              </a:rPr>
              <a:t>   between (or equal to) the two pivots.</a:t>
            </a:r>
          </a:p>
          <a:p>
            <a:pPr marL="0" marR="0" lvl="0" defTabSz="647700">
              <a:defRPr sz="1800">
                <a:solidFill>
                  <a:srgbClr val="000000"/>
                </a:solidFill>
                <a:uFillTx/>
              </a:defRPr>
            </a:pPr>
            <a:r>
              <a:rPr sz="1600">
                <a:solidFill>
                  <a:srgbClr val="232323"/>
                </a:solidFill>
                <a:latin typeface="Lucida Sans Typewriter Regular"/>
                <a:ea typeface="Lucida Sans Typewriter Regular"/>
                <a:cs typeface="Lucida Sans Typewriter Regular"/>
                <a:sym typeface="Lucida Sans Typewriter Regular"/>
              </a:rPr>
              <a:t>4. Recursively sort the sub-arrays.</a:t>
            </a:r>
          </a:p>
          <a:p>
            <a:pPr marL="0" marR="0" lvl="0" defTabSz="647700">
              <a:defRPr sz="1800">
                <a:solidFill>
                  <a:srgbClr val="000000"/>
                </a:solidFill>
                <a:uFillTx/>
              </a:defRPr>
            </a:pPr>
            <a:endParaRPr sz="1600">
              <a:solidFill>
                <a:srgbClr val="232323"/>
              </a:solidFill>
              <a:latin typeface="Lucida Sans Typewriter Regular"/>
              <a:ea typeface="Lucida Sans Typewriter Regular"/>
              <a:cs typeface="Lucida Sans Typewriter Regular"/>
              <a:sym typeface="Lucida Sans Typewriter Regular"/>
            </a:endParaRPr>
          </a:p>
          <a:p>
            <a:pPr marL="0" marR="0" lvl="0" defTabSz="647700">
              <a:defRPr sz="1800">
                <a:solidFill>
                  <a:srgbClr val="000000"/>
                </a:solidFill>
                <a:uFillTx/>
              </a:defRPr>
            </a:pPr>
            <a:r>
              <a:rPr sz="1600">
                <a:solidFill>
                  <a:srgbClr val="232323"/>
                </a:solidFill>
                <a:latin typeface="Lucida Sans Typewriter Regular"/>
                <a:ea typeface="Lucida Sans Typewriter Regular"/>
                <a:cs typeface="Lucida Sans Typewriter Regular"/>
                <a:sym typeface="Lucida Sans Typewriter Regular"/>
              </a:rPr>
              <a:t>The invariant of the Dual-Pivot Quicksort is:</a:t>
            </a:r>
          </a:p>
          <a:p>
            <a:pPr marL="0" marR="0" lvl="0" defTabSz="647700">
              <a:defRPr sz="1800">
                <a:solidFill>
                  <a:srgbClr val="000000"/>
                </a:solidFill>
                <a:uFillTx/>
              </a:defRPr>
            </a:pPr>
            <a:endParaRPr sz="1600">
              <a:solidFill>
                <a:srgbClr val="232323"/>
              </a:solidFill>
              <a:latin typeface="Lucida Sans Typewriter Regular"/>
              <a:ea typeface="Lucida Sans Typewriter Regular"/>
              <a:cs typeface="Lucida Sans Typewriter Regular"/>
              <a:sym typeface="Lucida Sans Typewriter Regular"/>
            </a:endParaRPr>
          </a:p>
          <a:p>
            <a:pPr marL="0" marR="0" lvl="0" defTabSz="647700">
              <a:defRPr sz="1800">
                <a:solidFill>
                  <a:srgbClr val="000000"/>
                </a:solidFill>
                <a:uFillTx/>
              </a:defRPr>
            </a:pPr>
            <a:r>
              <a:rPr sz="1600">
                <a:solidFill>
                  <a:srgbClr val="232323"/>
                </a:solidFill>
                <a:latin typeface="Lucida Sans Typewriter Regular"/>
                <a:ea typeface="Lucida Sans Typewriter Regular"/>
                <a:cs typeface="Lucida Sans Typewriter Regular"/>
                <a:sym typeface="Lucida Sans Typewriter Regular"/>
              </a:rPr>
              <a:t>[ &lt; P1 | P1 &lt;= &amp; &lt;= P2 } &gt; P2 ]</a:t>
            </a:r>
          </a:p>
          <a:p>
            <a:pPr marL="0" marR="0" lvl="0" defTabSz="647700">
              <a:defRPr sz="1800">
                <a:solidFill>
                  <a:srgbClr val="000000"/>
                </a:solidFill>
                <a:uFillTx/>
              </a:defRPr>
            </a:pPr>
            <a:endParaRPr sz="1600">
              <a:solidFill>
                <a:srgbClr val="232323"/>
              </a:solidFill>
              <a:latin typeface="Lucida Sans Typewriter Regular"/>
              <a:ea typeface="Lucida Sans Typewriter Regular"/>
              <a:cs typeface="Lucida Sans Typewriter Regular"/>
              <a:sym typeface="Lucida Sans Typewriter Regular"/>
            </a:endParaRPr>
          </a:p>
          <a:p>
            <a:pPr marL="0" marR="0" lvl="0" defTabSz="647700">
              <a:defRPr sz="1800">
                <a:solidFill>
                  <a:srgbClr val="000000"/>
                </a:solidFill>
                <a:uFillTx/>
              </a:defRPr>
            </a:pPr>
            <a:r>
              <a:rPr sz="1600">
                <a:solidFill>
                  <a:srgbClr val="232323"/>
                </a:solidFill>
                <a:latin typeface="Lucida Sans Typewriter Regular"/>
                <a:ea typeface="Lucida Sans Typewriter Regular"/>
                <a:cs typeface="Lucida Sans Typewriter Regular"/>
                <a:sym typeface="Lucida Sans Typewriter Regular"/>
              </a:rPr>
              <a:t>...</a:t>
            </a:r>
          </a:p>
        </p:txBody>
      </p:sp>
      <p:sp>
        <p:nvSpPr>
          <p:cNvPr id="807" name="Shape 807"/>
          <p:cNvSpPr/>
          <p:nvPr/>
        </p:nvSpPr>
        <p:spPr>
          <a:xfrm>
            <a:off x="939800" y="9131300"/>
            <a:ext cx="10312400" cy="3175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ctr">
              <a:defRPr sz="1400" b="1">
                <a:solidFill>
                  <a:srgbClr val="000000"/>
                </a:solidFill>
                <a:uFill>
                  <a:solidFill>
                    <a:srgbClr val="000000"/>
                  </a:solidFill>
                </a:uFill>
                <a:latin typeface="Lucida Grande"/>
                <a:ea typeface="Lucida Grande"/>
                <a:cs typeface="Lucida Grande"/>
                <a:sym typeface="Lucida Grande"/>
              </a:defRPr>
            </a:lvl1pPr>
          </a:lstStyle>
          <a:p>
            <a:pPr lvl="0">
              <a:defRPr sz="1800" b="0">
                <a:uFillTx/>
              </a:defRPr>
            </a:pPr>
            <a:r>
              <a:rPr sz="1400" b="1">
                <a:uFill>
                  <a:solidFill/>
                </a:uFill>
              </a:rPr>
              <a:t>http://mail.openjdk.java.net/pipermail/core-libs-dev/2009-September/002630.html</a:t>
            </a:r>
          </a:p>
        </p:txBody>
      </p:sp>
      <p:sp>
        <p:nvSpPr>
          <p:cNvPr id="2" name="Rectangle 1">
            <a:extLst>
              <a:ext uri="{FF2B5EF4-FFF2-40B4-BE49-F238E27FC236}">
                <a16:creationId xmlns:a16="http://schemas.microsoft.com/office/drawing/2014/main" id="{0AC5BF29-1C2C-4046-9CEB-23EDF31470D2}"/>
              </a:ext>
            </a:extLst>
          </p:cNvPr>
          <p:cNvSpPr/>
          <p:nvPr/>
        </p:nvSpPr>
        <p:spPr>
          <a:xfrm>
            <a:off x="2682586" y="1094085"/>
            <a:ext cx="4409540" cy="461665"/>
          </a:xfrm>
          <a:prstGeom prst="rect">
            <a:avLst/>
          </a:prstGeom>
        </p:spPr>
        <p:txBody>
          <a:bodyPr wrap="none">
            <a:spAutoFit/>
          </a:bodyPr>
          <a:lstStyle/>
          <a:p>
            <a:r>
              <a:rPr lang="en-US" dirty="0"/>
              <a:t>https://learnforeverlearn.com/yaro_web/</a:t>
            </a:r>
          </a:p>
        </p:txBody>
      </p:sp>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 name="Shape 811"/>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89</a:t>
            </a:fld>
            <a:endParaRPr sz="1200">
              <a:uFill>
                <a:solidFill/>
              </a:uFill>
            </a:endParaRPr>
          </a:p>
        </p:txBody>
      </p:sp>
      <p:sp>
        <p:nvSpPr>
          <p:cNvPr id="812" name="Shape 812"/>
          <p:cNvSpPr>
            <a:spLocks noGrp="1"/>
          </p:cNvSpPr>
          <p:nvPr>
            <p:ph type="title"/>
          </p:nvPr>
        </p:nvSpPr>
        <p:spPr>
          <a:prstGeom prst="rect">
            <a:avLst/>
          </a:prstGeom>
        </p:spPr>
        <p:txBody>
          <a:bodyPr/>
          <a:lstStyle/>
          <a:p>
            <a:pPr lvl="0">
              <a:defRPr sz="1800">
                <a:uFillTx/>
              </a:defRPr>
            </a:pPr>
            <a:r>
              <a:rPr sz="2800">
                <a:uFill>
                  <a:solidFill/>
                </a:uFill>
              </a:rPr>
              <a:t>Dual-pivot quicksort</a:t>
            </a:r>
          </a:p>
        </p:txBody>
      </p:sp>
      <p:sp>
        <p:nvSpPr>
          <p:cNvPr id="813" name="Shape 813"/>
          <p:cNvSpPr>
            <a:spLocks noGrp="1"/>
          </p:cNvSpPr>
          <p:nvPr>
            <p:ph type="body" idx="1"/>
          </p:nvPr>
        </p:nvSpPr>
        <p:spPr>
          <a:prstGeom prst="rect">
            <a:avLst/>
          </a:prstGeom>
        </p:spPr>
        <p:txBody>
          <a:bodyPr/>
          <a:lstStyle/>
          <a:p>
            <a:pPr lvl="0">
              <a:defRPr sz="1800">
                <a:solidFill>
                  <a:srgbClr val="000000"/>
                </a:solidFill>
                <a:uFillTx/>
              </a:defRPr>
            </a:pPr>
            <a:r>
              <a:rPr sz="2400">
                <a:uFill>
                  <a:solidFill/>
                </a:uFill>
              </a:rPr>
              <a:t>Use </a:t>
            </a:r>
            <a:r>
              <a:rPr sz="2400">
                <a:solidFill>
                  <a:srgbClr val="8D3124"/>
                </a:solidFill>
                <a:uFill>
                  <a:solidFill>
                    <a:srgbClr val="8D3124"/>
                  </a:solidFill>
                </a:uFill>
              </a:rPr>
              <a:t>two</a:t>
            </a:r>
            <a:r>
              <a:rPr sz="2400">
                <a:uFill>
                  <a:solidFill/>
                </a:uFill>
              </a:rPr>
              <a:t> partitioning items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1</a:t>
            </a:r>
            <a:r>
              <a:rPr sz="2400">
                <a:uFill>
                  <a:solidFill/>
                </a:uFill>
              </a:rPr>
              <a:t> and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2</a:t>
            </a:r>
            <a:r>
              <a:rPr sz="2400">
                <a:uFill>
                  <a:solidFill/>
                </a:uFill>
              </a:rPr>
              <a:t> and partition into three subarrays:</a:t>
            </a:r>
          </a:p>
          <a:p>
            <a:pPr lvl="1">
              <a:defRPr sz="1800">
                <a:uFillTx/>
              </a:defRPr>
            </a:pPr>
            <a:r>
              <a:rPr sz="2400">
                <a:uFill>
                  <a:solidFill/>
                </a:uFill>
              </a:rPr>
              <a:t>Keys less than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1</a:t>
            </a:r>
            <a:r>
              <a:rPr sz="2400">
                <a:uFill>
                  <a:solidFill/>
                </a:uFill>
              </a:rPr>
              <a:t>.</a:t>
            </a:r>
          </a:p>
          <a:p>
            <a:pPr lvl="1">
              <a:defRPr sz="1800">
                <a:uFillTx/>
              </a:defRPr>
            </a:pPr>
            <a:r>
              <a:rPr sz="2400">
                <a:uFill>
                  <a:solidFill/>
                </a:uFill>
              </a:rPr>
              <a:t>Keys between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1</a:t>
            </a:r>
            <a:r>
              <a:rPr sz="2400">
                <a:uFill>
                  <a:solidFill/>
                </a:uFill>
              </a:rPr>
              <a:t> and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2</a:t>
            </a:r>
            <a:r>
              <a:rPr sz="2400">
                <a:uFill>
                  <a:solidFill/>
                </a:uFill>
              </a:rPr>
              <a:t>.</a:t>
            </a:r>
          </a:p>
          <a:p>
            <a:pPr lvl="1">
              <a:defRPr sz="1800">
                <a:uFillTx/>
              </a:defRPr>
            </a:pPr>
            <a:r>
              <a:rPr sz="2400">
                <a:uFill>
                  <a:solidFill/>
                </a:uFill>
              </a:rPr>
              <a:t>Keys greater than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2</a:t>
            </a:r>
            <a:r>
              <a:rPr sz="2400">
                <a:uFill>
                  <a:solidFill/>
                </a:uFill>
              </a:rPr>
              <a:t>.</a:t>
            </a:r>
          </a:p>
          <a:p>
            <a:pPr lvl="0">
              <a:defRPr sz="1800">
                <a:solidFill>
                  <a:srgbClr val="000000"/>
                </a:solidFill>
                <a:uFillTx/>
              </a:defRPr>
            </a:pPr>
            <a:br>
              <a:rPr sz="2400">
                <a:uFill>
                  <a:solidFill/>
                </a:uFill>
              </a:rPr>
            </a:br>
            <a:br>
              <a:rPr sz="2400">
                <a:uFill>
                  <a:solidFill/>
                </a:uFill>
              </a:rPr>
            </a:br>
            <a:br>
              <a:rPr sz="2400">
                <a:uFill>
                  <a:solidFill/>
                </a:uFill>
              </a:rPr>
            </a:br>
            <a:br>
              <a:rPr sz="2400">
                <a:uFill>
                  <a:solidFill/>
                </a:uFill>
              </a:rPr>
            </a:br>
            <a:br>
              <a:rPr sz="2400">
                <a:uFill>
                  <a:solidFill/>
                </a:uFill>
              </a:rPr>
            </a:br>
            <a:br>
              <a:rPr sz="2400">
                <a:uFill>
                  <a:solidFill/>
                </a:uFill>
              </a:rPr>
            </a:br>
            <a:br>
              <a:rPr sz="2400">
                <a:uFill>
                  <a:solidFill/>
                </a:uFill>
              </a:rPr>
            </a:br>
            <a:r>
              <a:rPr sz="2400">
                <a:uFill>
                  <a:solidFill/>
                </a:uFill>
              </a:rPr>
              <a:t>Recursively sort three subarrays.</a:t>
            </a:r>
          </a:p>
          <a:p>
            <a:pPr lvl="0">
              <a:defRPr sz="1800">
                <a:solidFill>
                  <a:srgbClr val="000000"/>
                </a:solidFill>
                <a:uFillTx/>
              </a:defRPr>
            </a:pPr>
            <a:br>
              <a:rPr sz="2400">
                <a:uFill>
                  <a:solidFill/>
                </a:uFill>
              </a:rPr>
            </a:br>
            <a:br>
              <a:rPr sz="2400">
                <a:uFill>
                  <a:solidFill/>
                </a:uFill>
              </a:rPr>
            </a:br>
            <a:br>
              <a:rPr sz="2400">
                <a:uFill>
                  <a:solidFill/>
                </a:uFill>
              </a:rPr>
            </a:br>
            <a:r>
              <a:rPr sz="2400">
                <a:solidFill>
                  <a:srgbClr val="005493"/>
                </a:solidFill>
                <a:uFill>
                  <a:solidFill>
                    <a:srgbClr val="0048AA"/>
                  </a:solidFill>
                </a:uFill>
              </a:rPr>
              <a:t>Note.</a:t>
            </a:r>
            <a:r>
              <a:rPr sz="2400">
                <a:uFill>
                  <a:solidFill/>
                </a:uFill>
              </a:rPr>
              <a:t>  Skip middle subarray if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1</a:t>
            </a:r>
            <a:r>
              <a:rPr sz="2400">
                <a:uFill>
                  <a:solidFill/>
                </a:uFill>
                <a:latin typeface="Times Roman"/>
                <a:ea typeface="Times Roman"/>
                <a:cs typeface="Times Roman"/>
                <a:sym typeface="Times Roman"/>
              </a:rPr>
              <a:t> =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2</a:t>
            </a:r>
            <a:r>
              <a:rPr sz="2400">
                <a:uFill>
                  <a:solidFill/>
                </a:uFill>
              </a:rPr>
              <a:t>.</a:t>
            </a:r>
          </a:p>
        </p:txBody>
      </p:sp>
      <p:graphicFrame>
        <p:nvGraphicFramePr>
          <p:cNvPr id="814" name="Table 814"/>
          <p:cNvGraphicFramePr/>
          <p:nvPr/>
        </p:nvGraphicFramePr>
        <p:xfrm>
          <a:off x="1270000" y="4089400"/>
          <a:ext cx="10464796" cy="685800"/>
        </p:xfrm>
        <a:graphic>
          <a:graphicData uri="http://schemas.openxmlformats.org/drawingml/2006/table">
            <a:tbl>
              <a:tblPr>
                <a:tableStyleId>{8F44A2F1-9E1F-4B54-A3A2-5F16C0AD49E2}</a:tableStyleId>
              </a:tblPr>
              <a:tblGrid>
                <a:gridCol w="2989942">
                  <a:extLst>
                    <a:ext uri="{9D8B030D-6E8A-4147-A177-3AD203B41FA5}">
                      <a16:colId xmlns:a16="http://schemas.microsoft.com/office/drawing/2014/main" val="20000"/>
                    </a:ext>
                  </a:extLst>
                </a:gridCol>
                <a:gridCol w="747485">
                  <a:extLst>
                    <a:ext uri="{9D8B030D-6E8A-4147-A177-3AD203B41FA5}">
                      <a16:colId xmlns:a16="http://schemas.microsoft.com/office/drawing/2014/main" val="20001"/>
                    </a:ext>
                  </a:extLst>
                </a:gridCol>
                <a:gridCol w="2989942">
                  <a:extLst>
                    <a:ext uri="{9D8B030D-6E8A-4147-A177-3AD203B41FA5}">
                      <a16:colId xmlns:a16="http://schemas.microsoft.com/office/drawing/2014/main" val="20002"/>
                    </a:ext>
                  </a:extLst>
                </a:gridCol>
                <a:gridCol w="747485">
                  <a:extLst>
                    <a:ext uri="{9D8B030D-6E8A-4147-A177-3AD203B41FA5}">
                      <a16:colId xmlns:a16="http://schemas.microsoft.com/office/drawing/2014/main" val="20003"/>
                    </a:ext>
                  </a:extLst>
                </a:gridCol>
                <a:gridCol w="2989942">
                  <a:extLst>
                    <a:ext uri="{9D8B030D-6E8A-4147-A177-3AD203B41FA5}">
                      <a16:colId xmlns:a16="http://schemas.microsoft.com/office/drawing/2014/main" val="20004"/>
                    </a:ext>
                  </a:extLst>
                </a:gridCol>
              </a:tblGrid>
              <a:tr h="685800">
                <a:tc>
                  <a:txBody>
                    <a:bodyPr/>
                    <a:lstStyle/>
                    <a:p>
                      <a:pPr marL="58702" marR="58702" lvl="0" defTabSz="1295400">
                        <a:lnSpc>
                          <a:spcPct val="130000"/>
                        </a:lnSpc>
                        <a:defRPr sz="1800">
                          <a:uFillTx/>
                        </a:defRPr>
                      </a:pPr>
                      <a:r>
                        <a:rPr sz="2400">
                          <a:uFill>
                            <a:solidFill/>
                          </a:uFill>
                          <a:latin typeface="Times Roman"/>
                          <a:ea typeface="Times Roman"/>
                          <a:cs typeface="Times Roman"/>
                          <a:sym typeface="Times Roman"/>
                        </a:rPr>
                        <a:t>&lt;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1</a:t>
                      </a:r>
                    </a:p>
                  </a:txBody>
                  <a:tcPr marL="50800" marR="50800" marT="50800" marB="50800" anchor="ctr" horzOverflow="overflow">
                    <a:lnL w="28575">
                      <a:miter lim="400000"/>
                    </a:lnL>
                    <a:lnT w="28575">
                      <a:miter lim="400000"/>
                    </a:lnT>
                    <a:lnB w="28575">
                      <a:miter lim="400000"/>
                    </a:lnB>
                    <a:solidFill>
                      <a:srgbClr val="D5D5D5"/>
                    </a:solidFill>
                  </a:tcPr>
                </a:tc>
                <a:tc>
                  <a:txBody>
                    <a:bodyPr/>
                    <a:lstStyle/>
                    <a:p>
                      <a:pPr marL="58702" marR="58702" lvl="0" defTabSz="1295400">
                        <a:lnSpc>
                          <a:spcPct val="130000"/>
                        </a:lnSpc>
                        <a:defRPr sz="1800">
                          <a:uFillTx/>
                        </a:defRPr>
                      </a:pP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1</a:t>
                      </a:r>
                    </a:p>
                  </a:txBody>
                  <a:tcPr marL="50800" marR="50800" marT="50800" marB="50800" anchor="ctr" horzOverflow="overflow">
                    <a:lnT w="28575">
                      <a:miter lim="400000"/>
                    </a:lnT>
                    <a:lnB w="28575">
                      <a:miter lim="400000"/>
                    </a:lnB>
                    <a:solidFill>
                      <a:srgbClr val="D5D5D5"/>
                    </a:solidFill>
                  </a:tcPr>
                </a:tc>
                <a:tc>
                  <a:txBody>
                    <a:bodyPr/>
                    <a:lstStyle/>
                    <a:p>
                      <a:pPr marL="58702" marR="58702" lvl="0" defTabSz="1295400">
                        <a:lnSpc>
                          <a:spcPct val="130000"/>
                        </a:lnSpc>
                        <a:defRPr sz="1800">
                          <a:uFillTx/>
                        </a:defRPr>
                      </a:pPr>
                      <a:r>
                        <a:rPr sz="2400">
                          <a:uFill>
                            <a:solidFill/>
                          </a:uFill>
                          <a:latin typeface="Times Roman"/>
                          <a:ea typeface="Times Roman"/>
                          <a:cs typeface="Times Roman"/>
                          <a:sym typeface="Times Roman"/>
                        </a:rPr>
                        <a:t>≥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1 </a:t>
                      </a:r>
                      <a:r>
                        <a:rPr sz="2400">
                          <a:uFill>
                            <a:solidFill/>
                          </a:uFill>
                          <a:latin typeface="Times Roman"/>
                          <a:ea typeface="Times Roman"/>
                          <a:cs typeface="Times Roman"/>
                          <a:sym typeface="Times Roman"/>
                        </a:rPr>
                        <a:t> and </a:t>
                      </a:r>
                      <a:r>
                        <a:rPr sz="2400" baseline="-5999">
                          <a:uFill>
                            <a:solidFill/>
                          </a:uFill>
                          <a:latin typeface="Times Roman"/>
                          <a:ea typeface="Times Roman"/>
                          <a:cs typeface="Times Roman"/>
                          <a:sym typeface="Times Roman"/>
                        </a:rPr>
                        <a:t> </a:t>
                      </a:r>
                      <a:r>
                        <a:rPr sz="2400">
                          <a:uFill>
                            <a:solidFill/>
                          </a:uFill>
                          <a:latin typeface="Times Roman"/>
                          <a:ea typeface="Times Roman"/>
                          <a:cs typeface="Times Roman"/>
                          <a:sym typeface="Times Roman"/>
                        </a:rPr>
                        <a:t>≤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2</a:t>
                      </a:r>
                    </a:p>
                  </a:txBody>
                  <a:tcPr marL="50800" marR="50800" marT="50800" marB="50800" anchor="ctr" horzOverflow="overflow">
                    <a:lnT w="28575">
                      <a:miter lim="400000"/>
                    </a:lnT>
                    <a:lnB w="28575">
                      <a:miter lim="400000"/>
                    </a:lnB>
                    <a:solidFill>
                      <a:srgbClr val="D5D5D5"/>
                    </a:solidFill>
                  </a:tcPr>
                </a:tc>
                <a:tc>
                  <a:txBody>
                    <a:bodyPr/>
                    <a:lstStyle/>
                    <a:p>
                      <a:pPr marL="58702" marR="58702" lvl="0" defTabSz="1295400">
                        <a:lnSpc>
                          <a:spcPct val="130000"/>
                        </a:lnSpc>
                        <a:defRPr sz="1800">
                          <a:uFillTx/>
                        </a:defRPr>
                      </a:pP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2</a:t>
                      </a:r>
                    </a:p>
                  </a:txBody>
                  <a:tcPr marL="50800" marR="50800" marT="50800" marB="50800" anchor="ctr" horzOverflow="overflow">
                    <a:lnT w="28575">
                      <a:miter lim="400000"/>
                    </a:lnT>
                    <a:lnB w="28575">
                      <a:miter lim="400000"/>
                    </a:lnB>
                    <a:solidFill>
                      <a:srgbClr val="D5D5D5"/>
                    </a:solidFill>
                  </a:tcPr>
                </a:tc>
                <a:tc>
                  <a:txBody>
                    <a:bodyPr/>
                    <a:lstStyle/>
                    <a:p>
                      <a:pPr marL="58702" marR="58702" lvl="0" defTabSz="1295400">
                        <a:lnSpc>
                          <a:spcPct val="130000"/>
                        </a:lnSpc>
                        <a:defRPr sz="1800">
                          <a:uFillTx/>
                        </a:defRPr>
                      </a:pPr>
                      <a:r>
                        <a:rPr sz="2400">
                          <a:uFill>
                            <a:solidFill/>
                          </a:uFill>
                          <a:latin typeface="Times Roman"/>
                          <a:ea typeface="Times Roman"/>
                          <a:cs typeface="Times Roman"/>
                          <a:sym typeface="Times Roman"/>
                        </a:rPr>
                        <a:t>&gt;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2</a:t>
                      </a:r>
                    </a:p>
                  </a:txBody>
                  <a:tcPr marL="50800" marR="50800" marT="50800" marB="50800" anchor="ctr" horzOverflow="overflow">
                    <a:lnR w="28575">
                      <a:miter lim="400000"/>
                    </a:lnR>
                    <a:lnT w="28575">
                      <a:miter lim="400000"/>
                    </a:lnT>
                    <a:lnB w="28575">
                      <a:miter lim="400000"/>
                    </a:lnB>
                    <a:solidFill>
                      <a:srgbClr val="D5D5D5"/>
                    </a:solidFill>
                  </a:tcPr>
                </a:tc>
                <a:extLst>
                  <a:ext uri="{0D108BD9-81ED-4DB2-BD59-A6C34878D82A}">
                    <a16:rowId xmlns:a16="http://schemas.microsoft.com/office/drawing/2014/main" val="10000"/>
                  </a:ext>
                </a:extLst>
              </a:tr>
            </a:tbl>
          </a:graphicData>
        </a:graphic>
      </p:graphicFrame>
      <p:grpSp>
        <p:nvGrpSpPr>
          <p:cNvPr id="817" name="Group 817"/>
          <p:cNvGrpSpPr/>
          <p:nvPr/>
        </p:nvGrpSpPr>
        <p:grpSpPr>
          <a:xfrm>
            <a:off x="1340908" y="4914900"/>
            <a:ext cx="417875" cy="635000"/>
            <a:chOff x="0" y="0"/>
            <a:chExt cx="417874" cy="635000"/>
          </a:xfrm>
        </p:grpSpPr>
        <p:sp>
          <p:nvSpPr>
            <p:cNvPr id="815" name="Shape 815"/>
            <p:cNvSpPr/>
            <p:nvPr/>
          </p:nvSpPr>
          <p:spPr>
            <a:xfrm>
              <a:off x="0" y="304800"/>
              <a:ext cx="417875" cy="3302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defRPr>
                  <a:solidFill>
                    <a:srgbClr val="000000"/>
                  </a:solidFill>
                  <a:uFill>
                    <a:solidFill>
                      <a:srgbClr val="000000"/>
                    </a:solidFill>
                  </a:u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uFill>
                </a:rPr>
                <a:t>lo</a:t>
              </a:r>
            </a:p>
          </p:txBody>
        </p:sp>
        <p:sp>
          <p:nvSpPr>
            <p:cNvPr id="816" name="Shape 816"/>
            <p:cNvSpPr/>
            <p:nvPr/>
          </p:nvSpPr>
          <p:spPr>
            <a:xfrm flipH="1">
              <a:off x="246481" y="0"/>
              <a:ext cx="1" cy="254000"/>
            </a:xfrm>
            <a:prstGeom prst="line">
              <a:avLst/>
            </a:prstGeom>
            <a:noFill/>
            <a:ln w="25400" cap="flat">
              <a:solidFill>
                <a:srgbClr val="000000"/>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pSp>
      <p:grpSp>
        <p:nvGrpSpPr>
          <p:cNvPr id="820" name="Group 820"/>
          <p:cNvGrpSpPr/>
          <p:nvPr/>
        </p:nvGrpSpPr>
        <p:grpSpPr>
          <a:xfrm>
            <a:off x="11121026" y="4914900"/>
            <a:ext cx="417875" cy="635000"/>
            <a:chOff x="0" y="0"/>
            <a:chExt cx="417874" cy="635000"/>
          </a:xfrm>
        </p:grpSpPr>
        <p:sp>
          <p:nvSpPr>
            <p:cNvPr id="818" name="Shape 818"/>
            <p:cNvSpPr/>
            <p:nvPr/>
          </p:nvSpPr>
          <p:spPr>
            <a:xfrm flipH="1">
              <a:off x="246481" y="0"/>
              <a:ext cx="1" cy="254000"/>
            </a:xfrm>
            <a:prstGeom prst="line">
              <a:avLst/>
            </a:prstGeom>
            <a:noFill/>
            <a:ln w="25400" cap="flat">
              <a:solidFill>
                <a:srgbClr val="000000"/>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819" name="Shape 819"/>
            <p:cNvSpPr/>
            <p:nvPr/>
          </p:nvSpPr>
          <p:spPr>
            <a:xfrm>
              <a:off x="0" y="304800"/>
              <a:ext cx="417875" cy="3302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defRPr>
                  <a:solidFill>
                    <a:srgbClr val="000000"/>
                  </a:solidFill>
                  <a:uFill>
                    <a:solidFill>
                      <a:srgbClr val="000000"/>
                    </a:solidFill>
                  </a:u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uFill>
                </a:rPr>
                <a:t>hi</a:t>
              </a:r>
            </a:p>
          </p:txBody>
        </p:sp>
      </p:grpSp>
      <p:grpSp>
        <p:nvGrpSpPr>
          <p:cNvPr id="823" name="Group 823"/>
          <p:cNvGrpSpPr/>
          <p:nvPr/>
        </p:nvGrpSpPr>
        <p:grpSpPr>
          <a:xfrm>
            <a:off x="4390026" y="4914900"/>
            <a:ext cx="417875" cy="635000"/>
            <a:chOff x="0" y="0"/>
            <a:chExt cx="417874" cy="635000"/>
          </a:xfrm>
        </p:grpSpPr>
        <p:sp>
          <p:nvSpPr>
            <p:cNvPr id="821" name="Shape 821"/>
            <p:cNvSpPr/>
            <p:nvPr/>
          </p:nvSpPr>
          <p:spPr>
            <a:xfrm flipH="1">
              <a:off x="246481" y="0"/>
              <a:ext cx="1" cy="254000"/>
            </a:xfrm>
            <a:prstGeom prst="line">
              <a:avLst/>
            </a:prstGeom>
            <a:noFill/>
            <a:ln w="25400" cap="flat">
              <a:solidFill>
                <a:srgbClr val="000000"/>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822" name="Shape 822"/>
            <p:cNvSpPr/>
            <p:nvPr/>
          </p:nvSpPr>
          <p:spPr>
            <a:xfrm>
              <a:off x="0" y="304800"/>
              <a:ext cx="417875" cy="3302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defRPr>
                  <a:solidFill>
                    <a:srgbClr val="000000"/>
                  </a:solidFill>
                  <a:uFill>
                    <a:solidFill>
                      <a:srgbClr val="000000"/>
                    </a:solidFill>
                  </a:u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uFill>
                </a:rPr>
                <a:t>lt</a:t>
              </a:r>
            </a:p>
          </p:txBody>
        </p:sp>
      </p:grpSp>
      <p:grpSp>
        <p:nvGrpSpPr>
          <p:cNvPr id="826" name="Group 826"/>
          <p:cNvGrpSpPr/>
          <p:nvPr/>
        </p:nvGrpSpPr>
        <p:grpSpPr>
          <a:xfrm>
            <a:off x="8133071" y="4914900"/>
            <a:ext cx="417875" cy="635000"/>
            <a:chOff x="0" y="0"/>
            <a:chExt cx="417874" cy="635000"/>
          </a:xfrm>
        </p:grpSpPr>
        <p:sp>
          <p:nvSpPr>
            <p:cNvPr id="824" name="Shape 824"/>
            <p:cNvSpPr/>
            <p:nvPr/>
          </p:nvSpPr>
          <p:spPr>
            <a:xfrm flipH="1">
              <a:off x="246482" y="0"/>
              <a:ext cx="1" cy="254000"/>
            </a:xfrm>
            <a:prstGeom prst="line">
              <a:avLst/>
            </a:prstGeom>
            <a:noFill/>
            <a:ln w="25400" cap="flat">
              <a:solidFill>
                <a:srgbClr val="000000"/>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825" name="Shape 825"/>
            <p:cNvSpPr/>
            <p:nvPr/>
          </p:nvSpPr>
          <p:spPr>
            <a:xfrm>
              <a:off x="0" y="304800"/>
              <a:ext cx="417875" cy="3302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defRPr>
                  <a:solidFill>
                    <a:srgbClr val="000000"/>
                  </a:solidFill>
                  <a:uFill>
                    <a:solidFill>
                      <a:srgbClr val="000000"/>
                    </a:solidFill>
                  </a:u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uFill>
                </a:rPr>
                <a:t>gt</a:t>
              </a:r>
            </a:p>
          </p:txBody>
        </p:sp>
      </p:grpSp>
      <p:grpSp>
        <p:nvGrpSpPr>
          <p:cNvPr id="829" name="Group 829"/>
          <p:cNvGrpSpPr/>
          <p:nvPr/>
        </p:nvGrpSpPr>
        <p:grpSpPr>
          <a:xfrm>
            <a:off x="5960852" y="8128000"/>
            <a:ext cx="4933431" cy="619988"/>
            <a:chOff x="0" y="0"/>
            <a:chExt cx="4933430" cy="619987"/>
          </a:xfrm>
        </p:grpSpPr>
        <p:sp>
          <p:nvSpPr>
            <p:cNvPr id="827" name="Shape 827"/>
            <p:cNvSpPr/>
            <p:nvPr/>
          </p:nvSpPr>
          <p:spPr>
            <a:xfrm>
              <a:off x="452647" y="0"/>
              <a:ext cx="4480784" cy="3302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solidFill>
                    <a:srgbClr val="000000"/>
                  </a:solidFill>
                  <a:uFillTx/>
                </a:defRPr>
              </a:pPr>
              <a:r>
                <a:rPr sz="1600">
                  <a:solidFill>
                    <a:srgbClr val="8D3124"/>
                  </a:solidFill>
                  <a:uFill>
                    <a:solidFill>
                      <a:srgbClr val="8D3124"/>
                    </a:solidFill>
                  </a:uFill>
                </a:rPr>
                <a:t>degenerates to Dijkstra's 3-way partitioning</a:t>
              </a:r>
            </a:p>
          </p:txBody>
        </p:sp>
        <p:sp>
          <p:nvSpPr>
            <p:cNvPr id="828" name="Shape 828"/>
            <p:cNvSpPr/>
            <p:nvPr/>
          </p:nvSpPr>
          <p:spPr>
            <a:xfrm flipV="1">
              <a:off x="0" y="266246"/>
              <a:ext cx="429615" cy="353742"/>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1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813">
                                            <p:txEl>
                                              <p:pRg st="5" end="5"/>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2" nodeType="afterEffect">
                                  <p:stCondLst>
                                    <p:cond delay="0"/>
                                  </p:stCondLst>
                                  <p:iterate>
                                    <p:tmAbs val="0"/>
                                  </p:iterate>
                                  <p:childTnLst>
                                    <p:set>
                                      <p:cBhvr>
                                        <p:cTn id="13" fill="hold"/>
                                        <p:tgtEl>
                                          <p:spTgt spid="8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3" grpId="1" build="p" animBg="1" advAuto="0"/>
      <p:bldP spid="829" grpId="2"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9</a:t>
            </a:fld>
            <a:endParaRPr sz="1200">
              <a:uFill>
                <a:solidFill/>
              </a:uFill>
            </a:endParaRPr>
          </a:p>
        </p:txBody>
      </p:sp>
      <p:sp>
        <p:nvSpPr>
          <p:cNvPr id="138" name="Shape 138"/>
          <p:cNvSpPr>
            <a:spLocks noGrp="1"/>
          </p:cNvSpPr>
          <p:nvPr>
            <p:ph type="title"/>
          </p:nvPr>
        </p:nvSpPr>
        <p:spPr>
          <a:prstGeom prst="rect">
            <a:avLst/>
          </a:prstGeom>
        </p:spPr>
        <p:txBody>
          <a:bodyPr/>
          <a:lstStyle>
            <a:lvl1pPr>
              <a:lnSpc>
                <a:spcPts val="5900"/>
              </a:lnSpc>
              <a:defRPr>
                <a:uFill>
                  <a:solidFill>
                    <a:srgbClr val="0048AA"/>
                  </a:solidFill>
                </a:uFill>
              </a:defRPr>
            </a:lvl1pPr>
          </a:lstStyle>
          <a:p>
            <a:pPr lvl="0">
              <a:defRPr sz="1800">
                <a:uFillTx/>
              </a:defRPr>
            </a:pPr>
            <a:r>
              <a:rPr sz="2800">
                <a:uFill>
                  <a:solidFill>
                    <a:srgbClr val="0048AA"/>
                  </a:solidFill>
                </a:uFill>
              </a:rPr>
              <a:t>Quicksort partitioning demo</a:t>
            </a:r>
          </a:p>
        </p:txBody>
      </p:sp>
      <p:sp>
        <p:nvSpPr>
          <p:cNvPr id="139" name="Shape 139"/>
          <p:cNvSpPr>
            <a:spLocks noGrp="1"/>
          </p:cNvSpPr>
          <p:nvPr>
            <p:ph type="body" idx="1"/>
          </p:nvPr>
        </p:nvSpPr>
        <p:spPr>
          <a:prstGeom prst="rect">
            <a:avLst/>
          </a:prstGeom>
        </p:spPr>
        <p:txBody>
          <a:bodyPr/>
          <a:lstStyle/>
          <a:p>
            <a:pPr lvl="0">
              <a:defRPr sz="1800">
                <a:solidFill>
                  <a:srgbClr val="000000"/>
                </a:solidFill>
                <a:uFillTx/>
              </a:defRPr>
            </a:pPr>
            <a:r>
              <a:rPr sz="2400" dirty="0">
                <a:solidFill>
                  <a:srgbClr val="005493"/>
                </a:solidFill>
                <a:uFill>
                  <a:solidFill>
                    <a:srgbClr val="0048AA"/>
                  </a:solidFill>
                </a:uFill>
              </a:rPr>
              <a:t>Repeat until </a:t>
            </a:r>
            <a:r>
              <a:rPr sz="2000" dirty="0" err="1">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i</a:t>
            </a:r>
            <a:r>
              <a:rPr sz="2400" dirty="0">
                <a:solidFill>
                  <a:srgbClr val="005493"/>
                </a:solidFill>
                <a:uFill>
                  <a:solidFill>
                    <a:srgbClr val="0048AA"/>
                  </a:solidFill>
                </a:uFill>
              </a:rPr>
              <a:t> and </a:t>
            </a:r>
            <a:r>
              <a:rPr sz="2000" dirty="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j</a:t>
            </a:r>
            <a:r>
              <a:rPr sz="2400" dirty="0">
                <a:solidFill>
                  <a:srgbClr val="005493"/>
                </a:solidFill>
                <a:uFill>
                  <a:solidFill>
                    <a:srgbClr val="0048AA"/>
                  </a:solidFill>
                </a:uFill>
              </a:rPr>
              <a:t> pointers cross.</a:t>
            </a:r>
          </a:p>
          <a:p>
            <a:pPr lvl="1">
              <a:defRPr sz="1800">
                <a:uFillTx/>
              </a:defRPr>
            </a:pPr>
            <a:r>
              <a:rPr sz="2400" dirty="0">
                <a:uFill>
                  <a:solidFill/>
                </a:uFill>
              </a:rPr>
              <a:t>Scan </a:t>
            </a:r>
            <a:r>
              <a:rPr sz="2000" dirty="0" err="1">
                <a:uFill>
                  <a:solidFill/>
                </a:uFill>
                <a:latin typeface="Lucida Sans Typewriter Regular"/>
                <a:ea typeface="Lucida Sans Typewriter Regular"/>
                <a:cs typeface="Lucida Sans Typewriter Regular"/>
                <a:sym typeface="Lucida Sans Typewriter Regular"/>
              </a:rPr>
              <a:t>i</a:t>
            </a:r>
            <a:r>
              <a:rPr sz="2400" dirty="0">
                <a:uFill>
                  <a:solidFill/>
                </a:uFill>
              </a:rPr>
              <a:t> from left to right so long as </a:t>
            </a:r>
            <a:r>
              <a:rPr sz="2000" dirty="0">
                <a:uFill>
                  <a:solidFill/>
                </a:uFill>
                <a:latin typeface="Lucida Sans Typewriter Regular"/>
                <a:ea typeface="Lucida Sans Typewriter Regular"/>
                <a:cs typeface="Lucida Sans Typewriter Regular"/>
                <a:sym typeface="Lucida Sans Typewriter Regular"/>
              </a:rPr>
              <a:t>(a[</a:t>
            </a:r>
            <a:r>
              <a:rPr sz="2000" dirty="0" err="1">
                <a:uFill>
                  <a:solidFill/>
                </a:uFill>
                <a:latin typeface="Lucida Sans Typewriter Regular"/>
                <a:ea typeface="Lucida Sans Typewriter Regular"/>
                <a:cs typeface="Lucida Sans Typewriter Regular"/>
                <a:sym typeface="Lucida Sans Typewriter Regular"/>
              </a:rPr>
              <a:t>i</a:t>
            </a:r>
            <a:r>
              <a:rPr sz="2000" dirty="0">
                <a:uFill>
                  <a:solidFill/>
                </a:uFill>
                <a:latin typeface="Lucida Sans Typewriter Regular"/>
                <a:ea typeface="Lucida Sans Typewriter Regular"/>
                <a:cs typeface="Lucida Sans Typewriter Regular"/>
                <a:sym typeface="Lucida Sans Typewriter Regular"/>
              </a:rPr>
              <a:t>] &lt; a[lo])</a:t>
            </a:r>
            <a:r>
              <a:rPr sz="2400" dirty="0">
                <a:uFill>
                  <a:solidFill/>
                </a:uFill>
              </a:rPr>
              <a:t>.</a:t>
            </a:r>
          </a:p>
          <a:p>
            <a:pPr lvl="1">
              <a:defRPr sz="1800">
                <a:uFillTx/>
              </a:defRPr>
            </a:pPr>
            <a:r>
              <a:rPr sz="2400" dirty="0">
                <a:uFill>
                  <a:solidFill/>
                </a:uFill>
              </a:rPr>
              <a:t>Scan </a:t>
            </a:r>
            <a:r>
              <a:rPr sz="2000" dirty="0">
                <a:uFill>
                  <a:solidFill/>
                </a:uFill>
                <a:latin typeface="Lucida Sans Typewriter Regular"/>
                <a:ea typeface="Lucida Sans Typewriter Regular"/>
                <a:cs typeface="Lucida Sans Typewriter Regular"/>
                <a:sym typeface="Lucida Sans Typewriter Regular"/>
              </a:rPr>
              <a:t>j</a:t>
            </a:r>
            <a:r>
              <a:rPr sz="2400" dirty="0">
                <a:uFill>
                  <a:solidFill/>
                </a:uFill>
              </a:rPr>
              <a:t> from right to left so long as </a:t>
            </a:r>
            <a:r>
              <a:rPr sz="2000" dirty="0">
                <a:uFill>
                  <a:solidFill/>
                </a:uFill>
                <a:latin typeface="Lucida Sans Typewriter Regular"/>
                <a:ea typeface="Lucida Sans Typewriter Regular"/>
                <a:cs typeface="Lucida Sans Typewriter Regular"/>
                <a:sym typeface="Lucida Sans Typewriter Regular"/>
              </a:rPr>
              <a:t>(a[j] &gt; a[lo])</a:t>
            </a:r>
            <a:r>
              <a:rPr sz="2400" dirty="0">
                <a:uFill>
                  <a:solidFill/>
                </a:uFill>
              </a:rPr>
              <a:t>.</a:t>
            </a:r>
          </a:p>
          <a:p>
            <a:pPr lvl="1">
              <a:defRPr sz="1800">
                <a:uFillTx/>
              </a:defRPr>
            </a:pPr>
            <a:r>
              <a:rPr sz="2400" dirty="0">
                <a:uFill>
                  <a:solidFill/>
                </a:uFill>
              </a:rPr>
              <a:t>Exchange </a:t>
            </a:r>
            <a:r>
              <a:rPr sz="2000" dirty="0">
                <a:uFill>
                  <a:solidFill/>
                </a:uFill>
                <a:latin typeface="Lucida Sans Typewriter Regular"/>
                <a:ea typeface="Lucida Sans Typewriter Regular"/>
                <a:cs typeface="Lucida Sans Typewriter Regular"/>
                <a:sym typeface="Lucida Sans Typewriter Regular"/>
              </a:rPr>
              <a:t>a[</a:t>
            </a:r>
            <a:r>
              <a:rPr sz="2000" dirty="0" err="1">
                <a:uFill>
                  <a:solidFill/>
                </a:uFill>
                <a:latin typeface="Lucida Sans Typewriter Regular"/>
                <a:ea typeface="Lucida Sans Typewriter Regular"/>
                <a:cs typeface="Lucida Sans Typewriter Regular"/>
                <a:sym typeface="Lucida Sans Typewriter Regular"/>
              </a:rPr>
              <a:t>i</a:t>
            </a:r>
            <a:r>
              <a:rPr sz="2000" dirty="0">
                <a:uFill>
                  <a:solidFill/>
                </a:uFill>
                <a:latin typeface="Lucida Sans Typewriter Regular"/>
                <a:ea typeface="Lucida Sans Typewriter Regular"/>
                <a:cs typeface="Lucida Sans Typewriter Regular"/>
                <a:sym typeface="Lucida Sans Typewriter Regular"/>
              </a:rPr>
              <a:t>]</a:t>
            </a:r>
            <a:r>
              <a:rPr sz="2400" dirty="0">
                <a:uFill>
                  <a:solidFill/>
                </a:uFill>
              </a:rPr>
              <a:t> with </a:t>
            </a:r>
            <a:r>
              <a:rPr sz="2000" dirty="0">
                <a:uFill>
                  <a:solidFill/>
                </a:uFill>
                <a:latin typeface="Lucida Sans Typewriter Regular"/>
                <a:ea typeface="Lucida Sans Typewriter Regular"/>
                <a:cs typeface="Lucida Sans Typewriter Regular"/>
                <a:sym typeface="Lucida Sans Typewriter Regular"/>
              </a:rPr>
              <a:t>a[j]</a:t>
            </a:r>
            <a:r>
              <a:rPr sz="2400" dirty="0">
                <a:uFill>
                  <a:solidFill/>
                </a:uFill>
              </a:rPr>
              <a:t>.</a:t>
            </a:r>
          </a:p>
        </p:txBody>
      </p:sp>
      <p:sp>
        <p:nvSpPr>
          <p:cNvPr id="140" name="Shape 140"/>
          <p:cNvSpPr/>
          <p:nvPr/>
        </p:nvSpPr>
        <p:spPr>
          <a:xfrm>
            <a:off x="762000" y="5361056"/>
            <a:ext cx="356557"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lo</a:t>
            </a:r>
          </a:p>
        </p:txBody>
      </p:sp>
      <p:sp>
        <p:nvSpPr>
          <p:cNvPr id="141" name="Shape 141"/>
          <p:cNvSpPr/>
          <p:nvPr/>
        </p:nvSpPr>
        <p:spPr>
          <a:xfrm>
            <a:off x="965200" y="5056256"/>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aphicFrame>
        <p:nvGraphicFramePr>
          <p:cNvPr id="142" name="Table 142"/>
          <p:cNvGraphicFramePr/>
          <p:nvPr>
            <p:extLst>
              <p:ext uri="{D42A27DB-BD31-4B8C-83A1-F6EECF244321}">
                <p14:modId xmlns:p14="http://schemas.microsoft.com/office/powerpoint/2010/main" val="2662196812"/>
              </p:ext>
            </p:extLst>
          </p:nvPr>
        </p:nvGraphicFramePr>
        <p:xfrm>
          <a:off x="635001" y="4116456"/>
          <a:ext cx="11350752" cy="711200"/>
        </p:xfrm>
        <a:graphic>
          <a:graphicData uri="http://schemas.openxmlformats.org/drawingml/2006/table">
            <a:tbl>
              <a:tblPr>
                <a:tableStyleId>{8F44A2F1-9E1F-4B54-A3A2-5F16C0AD49E2}</a:tableStyleId>
              </a:tblPr>
              <a:tblGrid>
                <a:gridCol w="709422">
                  <a:extLst>
                    <a:ext uri="{9D8B030D-6E8A-4147-A177-3AD203B41FA5}">
                      <a16:colId xmlns:a16="http://schemas.microsoft.com/office/drawing/2014/main" val="20000"/>
                    </a:ext>
                  </a:extLst>
                </a:gridCol>
                <a:gridCol w="709422">
                  <a:extLst>
                    <a:ext uri="{9D8B030D-6E8A-4147-A177-3AD203B41FA5}">
                      <a16:colId xmlns:a16="http://schemas.microsoft.com/office/drawing/2014/main" val="20001"/>
                    </a:ext>
                  </a:extLst>
                </a:gridCol>
                <a:gridCol w="709422">
                  <a:extLst>
                    <a:ext uri="{9D8B030D-6E8A-4147-A177-3AD203B41FA5}">
                      <a16:colId xmlns:a16="http://schemas.microsoft.com/office/drawing/2014/main" val="20002"/>
                    </a:ext>
                  </a:extLst>
                </a:gridCol>
                <a:gridCol w="709422">
                  <a:extLst>
                    <a:ext uri="{9D8B030D-6E8A-4147-A177-3AD203B41FA5}">
                      <a16:colId xmlns:a16="http://schemas.microsoft.com/office/drawing/2014/main" val="20003"/>
                    </a:ext>
                  </a:extLst>
                </a:gridCol>
                <a:gridCol w="709422">
                  <a:extLst>
                    <a:ext uri="{9D8B030D-6E8A-4147-A177-3AD203B41FA5}">
                      <a16:colId xmlns:a16="http://schemas.microsoft.com/office/drawing/2014/main" val="20004"/>
                    </a:ext>
                  </a:extLst>
                </a:gridCol>
                <a:gridCol w="709422">
                  <a:extLst>
                    <a:ext uri="{9D8B030D-6E8A-4147-A177-3AD203B41FA5}">
                      <a16:colId xmlns:a16="http://schemas.microsoft.com/office/drawing/2014/main" val="20005"/>
                    </a:ext>
                  </a:extLst>
                </a:gridCol>
                <a:gridCol w="709422">
                  <a:extLst>
                    <a:ext uri="{9D8B030D-6E8A-4147-A177-3AD203B41FA5}">
                      <a16:colId xmlns:a16="http://schemas.microsoft.com/office/drawing/2014/main" val="20006"/>
                    </a:ext>
                  </a:extLst>
                </a:gridCol>
                <a:gridCol w="709422">
                  <a:extLst>
                    <a:ext uri="{9D8B030D-6E8A-4147-A177-3AD203B41FA5}">
                      <a16:colId xmlns:a16="http://schemas.microsoft.com/office/drawing/2014/main" val="20007"/>
                    </a:ext>
                  </a:extLst>
                </a:gridCol>
                <a:gridCol w="709422">
                  <a:extLst>
                    <a:ext uri="{9D8B030D-6E8A-4147-A177-3AD203B41FA5}">
                      <a16:colId xmlns:a16="http://schemas.microsoft.com/office/drawing/2014/main" val="20008"/>
                    </a:ext>
                  </a:extLst>
                </a:gridCol>
                <a:gridCol w="709422">
                  <a:extLst>
                    <a:ext uri="{9D8B030D-6E8A-4147-A177-3AD203B41FA5}">
                      <a16:colId xmlns:a16="http://schemas.microsoft.com/office/drawing/2014/main" val="20009"/>
                    </a:ext>
                  </a:extLst>
                </a:gridCol>
                <a:gridCol w="709422">
                  <a:extLst>
                    <a:ext uri="{9D8B030D-6E8A-4147-A177-3AD203B41FA5}">
                      <a16:colId xmlns:a16="http://schemas.microsoft.com/office/drawing/2014/main" val="20010"/>
                    </a:ext>
                  </a:extLst>
                </a:gridCol>
                <a:gridCol w="709422">
                  <a:extLst>
                    <a:ext uri="{9D8B030D-6E8A-4147-A177-3AD203B41FA5}">
                      <a16:colId xmlns:a16="http://schemas.microsoft.com/office/drawing/2014/main" val="20011"/>
                    </a:ext>
                  </a:extLst>
                </a:gridCol>
                <a:gridCol w="709422">
                  <a:extLst>
                    <a:ext uri="{9D8B030D-6E8A-4147-A177-3AD203B41FA5}">
                      <a16:colId xmlns:a16="http://schemas.microsoft.com/office/drawing/2014/main" val="20012"/>
                    </a:ext>
                  </a:extLst>
                </a:gridCol>
                <a:gridCol w="709422">
                  <a:extLst>
                    <a:ext uri="{9D8B030D-6E8A-4147-A177-3AD203B41FA5}">
                      <a16:colId xmlns:a16="http://schemas.microsoft.com/office/drawing/2014/main" val="20013"/>
                    </a:ext>
                  </a:extLst>
                </a:gridCol>
                <a:gridCol w="709422">
                  <a:extLst>
                    <a:ext uri="{9D8B030D-6E8A-4147-A177-3AD203B41FA5}">
                      <a16:colId xmlns:a16="http://schemas.microsoft.com/office/drawing/2014/main" val="20014"/>
                    </a:ext>
                  </a:extLst>
                </a:gridCol>
                <a:gridCol w="709422">
                  <a:extLst>
                    <a:ext uri="{9D8B030D-6E8A-4147-A177-3AD203B41FA5}">
                      <a16:colId xmlns:a16="http://schemas.microsoft.com/office/drawing/2014/main" val="20015"/>
                    </a:ext>
                  </a:extLst>
                </a:gridCol>
              </a:tblGrid>
              <a:tr h="711200">
                <a:tc>
                  <a:txBody>
                    <a:bodyPr/>
                    <a:lstStyle/>
                    <a:p>
                      <a:pPr marL="58702" marR="58702" lvl="0" defTabSz="1295400">
                        <a:lnSpc>
                          <a:spcPct val="130000"/>
                        </a:lnSpc>
                        <a:defRPr sz="1800">
                          <a:uFillTx/>
                        </a:defRPr>
                      </a:pPr>
                      <a:r>
                        <a:rPr sz="2000" dirty="0">
                          <a:solidFill>
                            <a:srgbClr val="FFFFFF"/>
                          </a:solidFill>
                          <a:uFill>
                            <a:solidFill/>
                          </a:uFill>
                        </a:rPr>
                        <a:t>K</a:t>
                      </a:r>
                    </a:p>
                  </a:txBody>
                  <a:tcPr marL="50800" marR="50800" marT="50800" marB="50800" anchor="ctr" horzOverflow="overflow">
                    <a:lnL w="28575">
                      <a:miter lim="400000"/>
                    </a:lnL>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uFill>
                            <a:solidFill/>
                          </a:uFill>
                        </a:rPr>
                        <a:t>R</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T</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dirty="0">
                          <a:uFill>
                            <a:solidFill/>
                          </a:uFill>
                        </a:rPr>
                        <a:t>L</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U</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I</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M</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Q</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C</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X</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O</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S</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sp>
        <p:nvSpPr>
          <p:cNvPr id="143" name="Shape 143"/>
          <p:cNvSpPr/>
          <p:nvPr/>
        </p:nvSpPr>
        <p:spPr>
          <a:xfrm>
            <a:off x="1549400" y="5361056"/>
            <a:ext cx="231740"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i</a:t>
            </a:r>
          </a:p>
        </p:txBody>
      </p:sp>
      <p:sp>
        <p:nvSpPr>
          <p:cNvPr id="144" name="Shape 144"/>
          <p:cNvSpPr/>
          <p:nvPr/>
        </p:nvSpPr>
        <p:spPr>
          <a:xfrm>
            <a:off x="1689100" y="5056256"/>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145" name="Shape 145"/>
          <p:cNvSpPr/>
          <p:nvPr/>
        </p:nvSpPr>
        <p:spPr>
          <a:xfrm>
            <a:off x="11518900" y="5361056"/>
            <a:ext cx="234816"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j</a:t>
            </a:r>
          </a:p>
        </p:txBody>
      </p:sp>
      <p:sp>
        <p:nvSpPr>
          <p:cNvPr id="146" name="Shape 146"/>
          <p:cNvSpPr/>
          <p:nvPr/>
        </p:nvSpPr>
        <p:spPr>
          <a:xfrm>
            <a:off x="11658600" y="5056256"/>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12" name="Shape 138"/>
          <p:cNvSpPr txBox="1">
            <a:spLocks/>
          </p:cNvSpPr>
          <p:nvPr/>
        </p:nvSpPr>
        <p:spPr>
          <a:xfrm>
            <a:off x="762000" y="7318512"/>
            <a:ext cx="11379200" cy="8128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lvl1pPr marL="58702" marR="58702" defTabSz="1295400">
              <a:lnSpc>
                <a:spcPts val="5900"/>
              </a:lnSpc>
              <a:defRPr sz="2800">
                <a:uFill>
                  <a:solidFill>
                    <a:srgbClr val="0048AA"/>
                  </a:solidFill>
                </a:uFill>
                <a:latin typeface="+mn-lt"/>
                <a:ea typeface="+mn-ea"/>
                <a:cs typeface="+mn-cs"/>
                <a:sym typeface="Futura"/>
              </a:defRPr>
            </a:lvl1pPr>
            <a:lvl2pPr marL="58702" marR="58702" indent="228600" defTabSz="1295400">
              <a:defRPr sz="2800">
                <a:uFill>
                  <a:solidFill/>
                </a:uFill>
                <a:latin typeface="+mn-lt"/>
                <a:ea typeface="+mn-ea"/>
                <a:cs typeface="+mn-cs"/>
                <a:sym typeface="Futura"/>
              </a:defRPr>
            </a:lvl2pPr>
            <a:lvl3pPr marL="58702" marR="58702" indent="457200" defTabSz="1295400">
              <a:defRPr sz="2800">
                <a:uFill>
                  <a:solidFill/>
                </a:uFill>
                <a:latin typeface="+mn-lt"/>
                <a:ea typeface="+mn-ea"/>
                <a:cs typeface="+mn-cs"/>
                <a:sym typeface="Futura"/>
              </a:defRPr>
            </a:lvl3pPr>
            <a:lvl4pPr marL="58702" marR="58702" indent="685800" defTabSz="1295400">
              <a:defRPr sz="2800">
                <a:uFill>
                  <a:solidFill/>
                </a:uFill>
                <a:latin typeface="+mn-lt"/>
                <a:ea typeface="+mn-ea"/>
                <a:cs typeface="+mn-cs"/>
                <a:sym typeface="Futura"/>
              </a:defRPr>
            </a:lvl4pPr>
            <a:lvl5pPr marL="58702" marR="58702" indent="914400" defTabSz="1295400">
              <a:defRPr sz="2800">
                <a:uFill>
                  <a:solidFill/>
                </a:uFill>
                <a:latin typeface="+mn-lt"/>
                <a:ea typeface="+mn-ea"/>
                <a:cs typeface="+mn-cs"/>
                <a:sym typeface="Futura"/>
              </a:defRPr>
            </a:lvl5pPr>
            <a:lvl6pPr marL="58702" marR="58702" indent="1143000" defTabSz="1295400">
              <a:defRPr sz="2800">
                <a:uFill>
                  <a:solidFill/>
                </a:uFill>
                <a:latin typeface="+mn-lt"/>
                <a:ea typeface="+mn-ea"/>
                <a:cs typeface="+mn-cs"/>
                <a:sym typeface="Futura"/>
              </a:defRPr>
            </a:lvl6pPr>
            <a:lvl7pPr marL="58702" marR="58702" indent="1371600" defTabSz="1295400">
              <a:defRPr sz="2800">
                <a:uFill>
                  <a:solidFill/>
                </a:uFill>
                <a:latin typeface="+mn-lt"/>
                <a:ea typeface="+mn-ea"/>
                <a:cs typeface="+mn-cs"/>
                <a:sym typeface="Futura"/>
              </a:defRPr>
            </a:lvl7pPr>
            <a:lvl8pPr marL="58702" marR="58702" indent="1600200" defTabSz="1295400">
              <a:defRPr sz="2800">
                <a:uFill>
                  <a:solidFill/>
                </a:uFill>
                <a:latin typeface="+mn-lt"/>
                <a:ea typeface="+mn-ea"/>
                <a:cs typeface="+mn-cs"/>
                <a:sym typeface="Futura"/>
              </a:defRPr>
            </a:lvl8pPr>
            <a:lvl9pPr marL="58702" marR="58702" indent="1828800" defTabSz="1295400">
              <a:defRPr sz="2800">
                <a:uFill>
                  <a:solidFill/>
                </a:uFill>
                <a:latin typeface="+mn-lt"/>
                <a:ea typeface="+mn-ea"/>
                <a:cs typeface="+mn-cs"/>
                <a:sym typeface="Futura"/>
              </a:defRPr>
            </a:lvl9pPr>
          </a:lstStyle>
          <a:p>
            <a:pPr>
              <a:defRPr sz="1800">
                <a:uFillTx/>
              </a:defRPr>
            </a:pPr>
            <a:r>
              <a:rPr lang="en-US" dirty="0">
                <a:solidFill>
                  <a:sysClr val="windowText" lastClr="000000"/>
                </a:solidFill>
              </a:rPr>
              <a:t>See demo</a:t>
            </a:r>
          </a:p>
        </p:txBody>
      </p:sp>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 name="Shape 833"/>
          <p:cNvSpPr>
            <a:spLocks noGrp="1"/>
          </p:cNvSpPr>
          <p:nvPr>
            <p:ph type="title"/>
          </p:nvPr>
        </p:nvSpPr>
        <p:spPr>
          <a:prstGeom prst="rect">
            <a:avLst/>
          </a:prstGeom>
        </p:spPr>
        <p:txBody>
          <a:bodyPr/>
          <a:lstStyle>
            <a:lvl1pPr>
              <a:lnSpc>
                <a:spcPts val="5900"/>
              </a:lnSpc>
              <a:defRPr>
                <a:uFill>
                  <a:solidFill>
                    <a:srgbClr val="0048AA"/>
                  </a:solidFill>
                </a:uFill>
              </a:defRPr>
            </a:lvl1pPr>
          </a:lstStyle>
          <a:p>
            <a:pPr lvl="0">
              <a:defRPr sz="1800">
                <a:uFillTx/>
              </a:defRPr>
            </a:pPr>
            <a:r>
              <a:rPr sz="2800">
                <a:uFill>
                  <a:solidFill>
                    <a:srgbClr val="0048AA"/>
                  </a:solidFill>
                </a:uFill>
              </a:rPr>
              <a:t>Dual-pivot partitioning demo</a:t>
            </a:r>
          </a:p>
        </p:txBody>
      </p:sp>
      <p:sp>
        <p:nvSpPr>
          <p:cNvPr id="834" name="Shape 834"/>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Initialization.</a:t>
            </a:r>
          </a:p>
          <a:p>
            <a:pPr lvl="1">
              <a:defRPr sz="1800">
                <a:uFillTx/>
              </a:defRPr>
            </a:pPr>
            <a:r>
              <a:rPr sz="2400">
                <a:uFill>
                  <a:solidFill/>
                </a:uFill>
              </a:rPr>
              <a:t>Choose </a:t>
            </a:r>
            <a:r>
              <a:rPr sz="2000">
                <a:uFill>
                  <a:solidFill/>
                </a:uFill>
                <a:latin typeface="Helvetica"/>
                <a:ea typeface="Helvetica"/>
                <a:cs typeface="Helvetica"/>
                <a:sym typeface="Helvetica"/>
              </a:rPr>
              <a:t>a[lo]</a:t>
            </a:r>
            <a:r>
              <a:rPr sz="2400">
                <a:uFill>
                  <a:solidFill/>
                </a:uFill>
              </a:rPr>
              <a:t> and </a:t>
            </a:r>
            <a:r>
              <a:rPr sz="2000">
                <a:uFill>
                  <a:solidFill/>
                </a:uFill>
                <a:latin typeface="Helvetica"/>
                <a:ea typeface="Helvetica"/>
                <a:cs typeface="Helvetica"/>
                <a:sym typeface="Helvetica"/>
              </a:rPr>
              <a:t>a[hi]</a:t>
            </a:r>
            <a:r>
              <a:rPr sz="2400">
                <a:uFill>
                  <a:solidFill/>
                </a:uFill>
              </a:rPr>
              <a:t> as partitioning items.</a:t>
            </a:r>
          </a:p>
          <a:p>
            <a:pPr lvl="1">
              <a:defRPr sz="1800">
                <a:uFillTx/>
              </a:defRPr>
            </a:pPr>
            <a:r>
              <a:rPr sz="2400">
                <a:uFill>
                  <a:solidFill/>
                </a:uFill>
              </a:rPr>
              <a:t>Exchange if necessary to ensure </a:t>
            </a:r>
            <a:r>
              <a:rPr sz="2000">
                <a:uFill>
                  <a:solidFill/>
                </a:uFill>
                <a:latin typeface="Helvetica"/>
                <a:ea typeface="Helvetica"/>
                <a:cs typeface="Helvetica"/>
                <a:sym typeface="Helvetica"/>
              </a:rPr>
              <a:t>a[lo] </a:t>
            </a:r>
            <a:r>
              <a:rPr sz="2400">
                <a:uFill>
                  <a:solidFill/>
                </a:uFill>
              </a:rPr>
              <a:t>≤</a:t>
            </a:r>
            <a:r>
              <a:rPr sz="2000">
                <a:uFill>
                  <a:solidFill/>
                </a:uFill>
                <a:latin typeface="Helvetica"/>
                <a:ea typeface="Helvetica"/>
                <a:cs typeface="Helvetica"/>
                <a:sym typeface="Helvetica"/>
              </a:rPr>
              <a:t> a[hi]</a:t>
            </a:r>
            <a:r>
              <a:rPr sz="2400">
                <a:uFill>
                  <a:solidFill/>
                </a:uFill>
              </a:rPr>
              <a:t>.</a:t>
            </a:r>
          </a:p>
        </p:txBody>
      </p:sp>
      <p:graphicFrame>
        <p:nvGraphicFramePr>
          <p:cNvPr id="835" name="Table 835"/>
          <p:cNvGraphicFramePr/>
          <p:nvPr/>
        </p:nvGraphicFramePr>
        <p:xfrm>
          <a:off x="1270001" y="6858000"/>
          <a:ext cx="10464790" cy="685800"/>
        </p:xfrm>
        <a:graphic>
          <a:graphicData uri="http://schemas.openxmlformats.org/drawingml/2006/table">
            <a:tbl>
              <a:tblPr>
                <a:tableStyleId>{8F44A2F1-9E1F-4B54-A3A2-5F16C0AD49E2}</a:tableStyleId>
              </a:tblPr>
              <a:tblGrid>
                <a:gridCol w="747485">
                  <a:extLst>
                    <a:ext uri="{9D8B030D-6E8A-4147-A177-3AD203B41FA5}">
                      <a16:colId xmlns:a16="http://schemas.microsoft.com/office/drawing/2014/main" val="20000"/>
                    </a:ext>
                  </a:extLst>
                </a:gridCol>
                <a:gridCol w="747485">
                  <a:extLst>
                    <a:ext uri="{9D8B030D-6E8A-4147-A177-3AD203B41FA5}">
                      <a16:colId xmlns:a16="http://schemas.microsoft.com/office/drawing/2014/main" val="20001"/>
                    </a:ext>
                  </a:extLst>
                </a:gridCol>
                <a:gridCol w="747485">
                  <a:extLst>
                    <a:ext uri="{9D8B030D-6E8A-4147-A177-3AD203B41FA5}">
                      <a16:colId xmlns:a16="http://schemas.microsoft.com/office/drawing/2014/main" val="20002"/>
                    </a:ext>
                  </a:extLst>
                </a:gridCol>
                <a:gridCol w="747485">
                  <a:extLst>
                    <a:ext uri="{9D8B030D-6E8A-4147-A177-3AD203B41FA5}">
                      <a16:colId xmlns:a16="http://schemas.microsoft.com/office/drawing/2014/main" val="20003"/>
                    </a:ext>
                  </a:extLst>
                </a:gridCol>
                <a:gridCol w="747485">
                  <a:extLst>
                    <a:ext uri="{9D8B030D-6E8A-4147-A177-3AD203B41FA5}">
                      <a16:colId xmlns:a16="http://schemas.microsoft.com/office/drawing/2014/main" val="20004"/>
                    </a:ext>
                  </a:extLst>
                </a:gridCol>
                <a:gridCol w="747485">
                  <a:extLst>
                    <a:ext uri="{9D8B030D-6E8A-4147-A177-3AD203B41FA5}">
                      <a16:colId xmlns:a16="http://schemas.microsoft.com/office/drawing/2014/main" val="20005"/>
                    </a:ext>
                  </a:extLst>
                </a:gridCol>
                <a:gridCol w="747485">
                  <a:extLst>
                    <a:ext uri="{9D8B030D-6E8A-4147-A177-3AD203B41FA5}">
                      <a16:colId xmlns:a16="http://schemas.microsoft.com/office/drawing/2014/main" val="20006"/>
                    </a:ext>
                  </a:extLst>
                </a:gridCol>
                <a:gridCol w="747485">
                  <a:extLst>
                    <a:ext uri="{9D8B030D-6E8A-4147-A177-3AD203B41FA5}">
                      <a16:colId xmlns:a16="http://schemas.microsoft.com/office/drawing/2014/main" val="20007"/>
                    </a:ext>
                  </a:extLst>
                </a:gridCol>
                <a:gridCol w="747485">
                  <a:extLst>
                    <a:ext uri="{9D8B030D-6E8A-4147-A177-3AD203B41FA5}">
                      <a16:colId xmlns:a16="http://schemas.microsoft.com/office/drawing/2014/main" val="20008"/>
                    </a:ext>
                  </a:extLst>
                </a:gridCol>
                <a:gridCol w="747485">
                  <a:extLst>
                    <a:ext uri="{9D8B030D-6E8A-4147-A177-3AD203B41FA5}">
                      <a16:colId xmlns:a16="http://schemas.microsoft.com/office/drawing/2014/main" val="20009"/>
                    </a:ext>
                  </a:extLst>
                </a:gridCol>
                <a:gridCol w="747485">
                  <a:extLst>
                    <a:ext uri="{9D8B030D-6E8A-4147-A177-3AD203B41FA5}">
                      <a16:colId xmlns:a16="http://schemas.microsoft.com/office/drawing/2014/main" val="20010"/>
                    </a:ext>
                  </a:extLst>
                </a:gridCol>
                <a:gridCol w="747485">
                  <a:extLst>
                    <a:ext uri="{9D8B030D-6E8A-4147-A177-3AD203B41FA5}">
                      <a16:colId xmlns:a16="http://schemas.microsoft.com/office/drawing/2014/main" val="20011"/>
                    </a:ext>
                  </a:extLst>
                </a:gridCol>
                <a:gridCol w="747485">
                  <a:extLst>
                    <a:ext uri="{9D8B030D-6E8A-4147-A177-3AD203B41FA5}">
                      <a16:colId xmlns:a16="http://schemas.microsoft.com/office/drawing/2014/main" val="20012"/>
                    </a:ext>
                  </a:extLst>
                </a:gridCol>
                <a:gridCol w="747485">
                  <a:extLst>
                    <a:ext uri="{9D8B030D-6E8A-4147-A177-3AD203B41FA5}">
                      <a16:colId xmlns:a16="http://schemas.microsoft.com/office/drawing/2014/main" val="20013"/>
                    </a:ext>
                  </a:extLst>
                </a:gridCol>
              </a:tblGrid>
              <a:tr h="685800">
                <a:tc>
                  <a:txBody>
                    <a:bodyPr/>
                    <a:lstStyle/>
                    <a:p>
                      <a:pPr marL="58702" marR="58702" lvl="0" defTabSz="1295400">
                        <a:lnSpc>
                          <a:spcPct val="130000"/>
                        </a:lnSpc>
                        <a:defRPr sz="1800">
                          <a:uFillTx/>
                        </a:defRPr>
                      </a:pPr>
                      <a:r>
                        <a:rPr sz="2000">
                          <a:solidFill>
                            <a:srgbClr val="FFFFFF"/>
                          </a:solidFill>
                          <a:uFill>
                            <a:solidFill/>
                          </a:uFill>
                        </a:rPr>
                        <a:t>S</a:t>
                      </a:r>
                    </a:p>
                  </a:txBody>
                  <a:tcPr marL="50800" marR="50800" marT="50800" marB="50800" anchor="ctr" horzOverflow="overflow">
                    <a:lnL w="28575">
                      <a:miter lim="400000"/>
                    </a:lnL>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Y</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R</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L</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F</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V</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Z</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Q</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T</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C</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M</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FFFFFF"/>
                          </a:solidFill>
                          <a:uFill>
                            <a:solidFill/>
                          </a:uFill>
                        </a:rPr>
                        <a:t>K</a:t>
                      </a:r>
                    </a:p>
                  </a:txBody>
                  <a:tcPr marL="50800" marR="50800" marT="50800" marB="50800" anchor="ctr" horzOverflow="overflow">
                    <a:lnR w="28575">
                      <a:miter lim="400000"/>
                    </a:lnR>
                    <a:lnT w="28575">
                      <a:miter lim="400000"/>
                    </a:lnT>
                    <a:lnB w="28575">
                      <a:miter lim="400000"/>
                    </a:lnB>
                    <a:solidFill>
                      <a:srgbClr val="000000"/>
                    </a:solidFill>
                  </a:tcPr>
                </a:tc>
                <a:extLst>
                  <a:ext uri="{0D108BD9-81ED-4DB2-BD59-A6C34878D82A}">
                    <a16:rowId xmlns:a16="http://schemas.microsoft.com/office/drawing/2014/main" val="10000"/>
                  </a:ext>
                </a:extLst>
              </a:tr>
            </a:tbl>
          </a:graphicData>
        </a:graphic>
      </p:graphicFrame>
      <p:grpSp>
        <p:nvGrpSpPr>
          <p:cNvPr id="838" name="Group 838"/>
          <p:cNvGrpSpPr/>
          <p:nvPr/>
        </p:nvGrpSpPr>
        <p:grpSpPr>
          <a:xfrm>
            <a:off x="1423383" y="7747000"/>
            <a:ext cx="356558" cy="635000"/>
            <a:chOff x="0" y="0"/>
            <a:chExt cx="356556" cy="635000"/>
          </a:xfrm>
        </p:grpSpPr>
        <p:sp>
          <p:nvSpPr>
            <p:cNvPr id="836" name="Shape 836"/>
            <p:cNvSpPr/>
            <p:nvPr/>
          </p:nvSpPr>
          <p:spPr>
            <a:xfrm flipH="1">
              <a:off x="215900" y="0"/>
              <a:ext cx="1" cy="254000"/>
            </a:xfrm>
            <a:prstGeom prst="line">
              <a:avLst/>
            </a:prstGeom>
            <a:noFill/>
            <a:ln w="25400" cap="flat">
              <a:solidFill>
                <a:srgbClr val="0048AA"/>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837" name="Shape 837"/>
            <p:cNvSpPr/>
            <p:nvPr/>
          </p:nvSpPr>
          <p:spPr>
            <a:xfrm>
              <a:off x="0" y="304800"/>
              <a:ext cx="356557" cy="3302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defRPr>
                  <a:solidFill>
                    <a:srgbClr val="0048AA"/>
                  </a:solidFill>
                  <a:uFill>
                    <a:solidFill>
                      <a:srgbClr val="0048AA"/>
                    </a:solidFill>
                  </a:uFill>
                </a:defRPr>
              </a:lvl1pPr>
            </a:lstStyle>
            <a:p>
              <a:pPr lvl="0">
                <a:defRPr sz="1800">
                  <a:solidFill>
                    <a:srgbClr val="000000"/>
                  </a:solidFill>
                  <a:uFillTx/>
                </a:defRPr>
              </a:pPr>
              <a:r>
                <a:rPr sz="1600">
                  <a:solidFill>
                    <a:srgbClr val="0048AA"/>
                  </a:solidFill>
                  <a:uFill>
                    <a:solidFill>
                      <a:srgbClr val="0048AA"/>
                    </a:solidFill>
                  </a:uFill>
                </a:rPr>
                <a:t>lo</a:t>
              </a:r>
            </a:p>
          </p:txBody>
        </p:sp>
      </p:grpSp>
      <p:grpSp>
        <p:nvGrpSpPr>
          <p:cNvPr id="841" name="Group 841"/>
          <p:cNvGrpSpPr/>
          <p:nvPr/>
        </p:nvGrpSpPr>
        <p:grpSpPr>
          <a:xfrm>
            <a:off x="11149922" y="7747000"/>
            <a:ext cx="357847" cy="635000"/>
            <a:chOff x="0" y="0"/>
            <a:chExt cx="357846" cy="635000"/>
          </a:xfrm>
        </p:grpSpPr>
        <p:sp>
          <p:nvSpPr>
            <p:cNvPr id="839" name="Shape 839"/>
            <p:cNvSpPr/>
            <p:nvPr/>
          </p:nvSpPr>
          <p:spPr>
            <a:xfrm flipH="1">
              <a:off x="216510" y="0"/>
              <a:ext cx="1" cy="254000"/>
            </a:xfrm>
            <a:prstGeom prst="line">
              <a:avLst/>
            </a:prstGeom>
            <a:noFill/>
            <a:ln w="25400" cap="flat">
              <a:solidFill>
                <a:srgbClr val="0048AA"/>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840" name="Shape 840"/>
            <p:cNvSpPr/>
            <p:nvPr/>
          </p:nvSpPr>
          <p:spPr>
            <a:xfrm>
              <a:off x="0" y="304800"/>
              <a:ext cx="357847" cy="3302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defRPr>
                  <a:solidFill>
                    <a:srgbClr val="0048AA"/>
                  </a:solidFill>
                  <a:uFill>
                    <a:solidFill>
                      <a:srgbClr val="0048AA"/>
                    </a:solidFill>
                  </a:uFill>
                </a:defRPr>
              </a:lvl1pPr>
            </a:lstStyle>
            <a:p>
              <a:pPr lvl="0">
                <a:defRPr sz="1800">
                  <a:solidFill>
                    <a:srgbClr val="000000"/>
                  </a:solidFill>
                  <a:uFillTx/>
                </a:defRPr>
              </a:pPr>
              <a:r>
                <a:rPr sz="1600">
                  <a:solidFill>
                    <a:srgbClr val="0048AA"/>
                  </a:solidFill>
                  <a:uFill>
                    <a:solidFill>
                      <a:srgbClr val="0048AA"/>
                    </a:solidFill>
                  </a:uFill>
                </a:rPr>
                <a:t>hi</a:t>
              </a:r>
            </a:p>
          </p:txBody>
        </p:sp>
      </p:grpSp>
      <p:sp>
        <p:nvSpPr>
          <p:cNvPr id="842" name="Shape 842"/>
          <p:cNvSpPr/>
          <p:nvPr/>
        </p:nvSpPr>
        <p:spPr>
          <a:xfrm>
            <a:off x="637381" y="9004300"/>
            <a:ext cx="11353801" cy="3937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lvl="0" algn="ctr">
              <a:defRPr sz="1800">
                <a:solidFill>
                  <a:srgbClr val="000000"/>
                </a:solidFill>
                <a:uFillTx/>
              </a:defRPr>
            </a:pPr>
            <a:r>
              <a:rPr sz="2000" b="1">
                <a:solidFill>
                  <a:srgbClr val="8D3124"/>
                </a:solidFill>
                <a:uFill>
                  <a:solidFill>
                    <a:srgbClr val="8D3124"/>
                  </a:solidFill>
                </a:uFill>
                <a:latin typeface="Lucida Grande"/>
                <a:ea typeface="Lucida Grande"/>
                <a:cs typeface="Lucida Grande"/>
                <a:sym typeface="Lucida Grande"/>
              </a:rPr>
              <a:t>exchange a[lo] and a[hi]</a:t>
            </a:r>
          </a:p>
        </p:txBody>
      </p:sp>
      <p:pic>
        <p:nvPicPr>
          <p:cNvPr id="843" name="button.pdf"/>
          <p:cNvPicPr/>
          <p:nvPr/>
        </p:nvPicPr>
        <p:blipFill>
          <a:blip r:embed="rId2"/>
          <a:stretch>
            <a:fillRect/>
          </a:stretch>
        </p:blipFill>
        <p:spPr>
          <a:xfrm>
            <a:off x="10617200" y="1765300"/>
            <a:ext cx="876300" cy="876300"/>
          </a:xfrm>
          <a:prstGeom prst="rect">
            <a:avLst/>
          </a:prstGeom>
          <a:ln w="12700">
            <a:round/>
          </a:ln>
        </p:spPr>
      </p:pic>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 name="Shape 845"/>
          <p:cNvSpPr>
            <a:spLocks noGrp="1"/>
          </p:cNvSpPr>
          <p:nvPr>
            <p:ph type="title"/>
          </p:nvPr>
        </p:nvSpPr>
        <p:spPr>
          <a:prstGeom prst="rect">
            <a:avLst/>
          </a:prstGeom>
        </p:spPr>
        <p:txBody>
          <a:bodyPr/>
          <a:lstStyle>
            <a:lvl1pPr>
              <a:lnSpc>
                <a:spcPts val="5900"/>
              </a:lnSpc>
              <a:defRPr>
                <a:uFill>
                  <a:solidFill>
                    <a:srgbClr val="0048AA"/>
                  </a:solidFill>
                </a:uFill>
              </a:defRPr>
            </a:lvl1pPr>
          </a:lstStyle>
          <a:p>
            <a:pPr lvl="0">
              <a:defRPr sz="1800">
                <a:uFillTx/>
              </a:defRPr>
            </a:pPr>
            <a:r>
              <a:rPr sz="2800">
                <a:uFill>
                  <a:solidFill>
                    <a:srgbClr val="0048AA"/>
                  </a:solidFill>
                </a:uFill>
              </a:rPr>
              <a:t>Dual-pivot partitioning demo</a:t>
            </a:r>
          </a:p>
        </p:txBody>
      </p:sp>
      <p:sp>
        <p:nvSpPr>
          <p:cNvPr id="846" name="Shape 846"/>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Main loop.  </a:t>
            </a:r>
            <a:r>
              <a:rPr sz="2400">
                <a:uFill>
                  <a:solidFill/>
                </a:uFill>
              </a:rPr>
              <a:t>Repeat until </a:t>
            </a:r>
            <a:r>
              <a:rPr sz="2000">
                <a:uFill>
                  <a:solidFill/>
                </a:uFill>
                <a:latin typeface="Helvetica"/>
                <a:ea typeface="Helvetica"/>
                <a:cs typeface="Helvetica"/>
                <a:sym typeface="Helvetica"/>
              </a:rPr>
              <a:t>i</a:t>
            </a:r>
            <a:r>
              <a:rPr sz="2400">
                <a:uFill>
                  <a:solidFill/>
                </a:uFill>
              </a:rPr>
              <a:t> and </a:t>
            </a:r>
            <a:r>
              <a:rPr sz="2000">
                <a:uFill>
                  <a:solidFill/>
                </a:uFill>
                <a:latin typeface="Helvetica"/>
                <a:ea typeface="Helvetica"/>
                <a:cs typeface="Helvetica"/>
                <a:sym typeface="Helvetica"/>
              </a:rPr>
              <a:t>gt</a:t>
            </a:r>
            <a:r>
              <a:rPr sz="2400">
                <a:uFill>
                  <a:solidFill/>
                </a:uFill>
              </a:rPr>
              <a:t> pointers cross.</a:t>
            </a:r>
            <a:endParaRPr sz="2400">
              <a:solidFill>
                <a:srgbClr val="005493"/>
              </a:solidFill>
              <a:uFill>
                <a:solidFill>
                  <a:srgbClr val="0048AA"/>
                </a:solidFill>
              </a:uFill>
            </a:endParaRPr>
          </a:p>
          <a:p>
            <a:pPr lvl="1">
              <a:defRPr sz="1800">
                <a:uFillTx/>
              </a:defRPr>
            </a:pPr>
            <a:r>
              <a:rPr sz="2400">
                <a:uFill>
                  <a:solidFill/>
                </a:uFill>
              </a:rPr>
              <a:t>If        </a:t>
            </a:r>
            <a:r>
              <a:rPr sz="2000">
                <a:uFill>
                  <a:solidFill/>
                </a:uFill>
                <a:latin typeface="Helvetica"/>
                <a:ea typeface="Helvetica"/>
                <a:cs typeface="Helvetica"/>
                <a:sym typeface="Helvetica"/>
              </a:rPr>
              <a:t>(a[i] &lt; a[lo])</a:t>
            </a:r>
            <a:r>
              <a:rPr sz="2400">
                <a:uFill>
                  <a:solidFill/>
                </a:uFill>
              </a:rPr>
              <a:t>, exchange </a:t>
            </a:r>
            <a:r>
              <a:rPr sz="2000">
                <a:uFill>
                  <a:solidFill/>
                </a:uFill>
                <a:latin typeface="Helvetica"/>
                <a:ea typeface="Helvetica"/>
                <a:cs typeface="Helvetica"/>
                <a:sym typeface="Helvetica"/>
              </a:rPr>
              <a:t>a[i]</a:t>
            </a:r>
            <a:r>
              <a:rPr sz="2400">
                <a:uFill>
                  <a:solidFill/>
                </a:uFill>
              </a:rPr>
              <a:t> with </a:t>
            </a:r>
            <a:r>
              <a:rPr sz="2000">
                <a:uFill>
                  <a:solidFill/>
                </a:uFill>
                <a:latin typeface="Helvetica"/>
                <a:ea typeface="Helvetica"/>
                <a:cs typeface="Helvetica"/>
                <a:sym typeface="Helvetica"/>
              </a:rPr>
              <a:t>a[lt]</a:t>
            </a:r>
            <a:r>
              <a:rPr sz="2400">
                <a:uFill>
                  <a:solidFill/>
                </a:uFill>
              </a:rPr>
              <a:t> and increment </a:t>
            </a:r>
            <a:r>
              <a:rPr sz="2000">
                <a:uFill>
                  <a:solidFill/>
                </a:uFill>
                <a:latin typeface="Helvetica"/>
                <a:ea typeface="Helvetica"/>
                <a:cs typeface="Helvetica"/>
                <a:sym typeface="Helvetica"/>
              </a:rPr>
              <a:t>lt</a:t>
            </a:r>
            <a:r>
              <a:rPr sz="2400">
                <a:uFill>
                  <a:solidFill/>
                </a:uFill>
              </a:rPr>
              <a:t> and </a:t>
            </a:r>
            <a:r>
              <a:rPr sz="2000">
                <a:uFill>
                  <a:solidFill/>
                </a:uFill>
                <a:latin typeface="Helvetica"/>
                <a:ea typeface="Helvetica"/>
                <a:cs typeface="Helvetica"/>
                <a:sym typeface="Helvetica"/>
              </a:rPr>
              <a:t>i</a:t>
            </a:r>
            <a:r>
              <a:rPr sz="2400">
                <a:uFill>
                  <a:solidFill/>
                </a:uFill>
              </a:rPr>
              <a:t>.</a:t>
            </a:r>
          </a:p>
          <a:p>
            <a:pPr lvl="1">
              <a:defRPr sz="1800">
                <a:uFillTx/>
              </a:defRPr>
            </a:pPr>
            <a:r>
              <a:rPr sz="2400">
                <a:uFill>
                  <a:solidFill/>
                </a:uFill>
              </a:rPr>
              <a:t>Else if </a:t>
            </a:r>
            <a:r>
              <a:rPr sz="2000">
                <a:uFill>
                  <a:solidFill/>
                </a:uFill>
                <a:latin typeface="Helvetica"/>
                <a:ea typeface="Helvetica"/>
                <a:cs typeface="Helvetica"/>
                <a:sym typeface="Helvetica"/>
              </a:rPr>
              <a:t>(a[i] &gt; a[hi])</a:t>
            </a:r>
            <a:r>
              <a:rPr sz="2400">
                <a:uFill>
                  <a:solidFill/>
                </a:uFill>
              </a:rPr>
              <a:t>, exchange </a:t>
            </a:r>
            <a:r>
              <a:rPr sz="2000">
                <a:uFill>
                  <a:solidFill/>
                </a:uFill>
                <a:latin typeface="Helvetica"/>
                <a:ea typeface="Helvetica"/>
                <a:cs typeface="Helvetica"/>
                <a:sym typeface="Helvetica"/>
              </a:rPr>
              <a:t>a[i]</a:t>
            </a:r>
            <a:r>
              <a:rPr sz="2400">
                <a:uFill>
                  <a:solidFill/>
                </a:uFill>
              </a:rPr>
              <a:t> with </a:t>
            </a:r>
            <a:r>
              <a:rPr sz="2000">
                <a:uFill>
                  <a:solidFill/>
                </a:uFill>
                <a:latin typeface="Helvetica"/>
                <a:ea typeface="Helvetica"/>
                <a:cs typeface="Helvetica"/>
                <a:sym typeface="Helvetica"/>
              </a:rPr>
              <a:t>a[gt]</a:t>
            </a:r>
            <a:r>
              <a:rPr sz="2400">
                <a:uFill>
                  <a:solidFill/>
                </a:uFill>
              </a:rPr>
              <a:t> and decrement </a:t>
            </a:r>
            <a:r>
              <a:rPr sz="2000">
                <a:uFill>
                  <a:solidFill/>
                </a:uFill>
                <a:latin typeface="Helvetica"/>
                <a:ea typeface="Helvetica"/>
                <a:cs typeface="Helvetica"/>
                <a:sym typeface="Helvetica"/>
              </a:rPr>
              <a:t>gt</a:t>
            </a:r>
            <a:r>
              <a:rPr sz="2400">
                <a:uFill>
                  <a:solidFill/>
                </a:uFill>
              </a:rPr>
              <a:t>.</a:t>
            </a:r>
          </a:p>
          <a:p>
            <a:pPr lvl="1">
              <a:defRPr sz="1800">
                <a:uFillTx/>
              </a:defRPr>
            </a:pPr>
            <a:r>
              <a:rPr sz="2400">
                <a:uFill>
                  <a:solidFill/>
                </a:uFill>
              </a:rPr>
              <a:t>Else, increment </a:t>
            </a:r>
            <a:r>
              <a:rPr sz="2000">
                <a:uFill>
                  <a:solidFill/>
                </a:uFill>
                <a:latin typeface="Helvetica"/>
                <a:ea typeface="Helvetica"/>
                <a:cs typeface="Helvetica"/>
                <a:sym typeface="Helvetica"/>
              </a:rPr>
              <a:t>i</a:t>
            </a:r>
            <a:r>
              <a:rPr sz="2400">
                <a:uFill>
                  <a:solidFill/>
                </a:uFill>
              </a:rPr>
              <a:t>.</a:t>
            </a:r>
          </a:p>
        </p:txBody>
      </p:sp>
      <p:graphicFrame>
        <p:nvGraphicFramePr>
          <p:cNvPr id="847" name="Table 847"/>
          <p:cNvGraphicFramePr/>
          <p:nvPr/>
        </p:nvGraphicFramePr>
        <p:xfrm>
          <a:off x="1270001" y="6858000"/>
          <a:ext cx="10464790" cy="685800"/>
        </p:xfrm>
        <a:graphic>
          <a:graphicData uri="http://schemas.openxmlformats.org/drawingml/2006/table">
            <a:tbl>
              <a:tblPr>
                <a:tableStyleId>{8F44A2F1-9E1F-4B54-A3A2-5F16C0AD49E2}</a:tableStyleId>
              </a:tblPr>
              <a:tblGrid>
                <a:gridCol w="747485">
                  <a:extLst>
                    <a:ext uri="{9D8B030D-6E8A-4147-A177-3AD203B41FA5}">
                      <a16:colId xmlns:a16="http://schemas.microsoft.com/office/drawing/2014/main" val="20000"/>
                    </a:ext>
                  </a:extLst>
                </a:gridCol>
                <a:gridCol w="747485">
                  <a:extLst>
                    <a:ext uri="{9D8B030D-6E8A-4147-A177-3AD203B41FA5}">
                      <a16:colId xmlns:a16="http://schemas.microsoft.com/office/drawing/2014/main" val="20001"/>
                    </a:ext>
                  </a:extLst>
                </a:gridCol>
                <a:gridCol w="747485">
                  <a:extLst>
                    <a:ext uri="{9D8B030D-6E8A-4147-A177-3AD203B41FA5}">
                      <a16:colId xmlns:a16="http://schemas.microsoft.com/office/drawing/2014/main" val="20002"/>
                    </a:ext>
                  </a:extLst>
                </a:gridCol>
                <a:gridCol w="747485">
                  <a:extLst>
                    <a:ext uri="{9D8B030D-6E8A-4147-A177-3AD203B41FA5}">
                      <a16:colId xmlns:a16="http://schemas.microsoft.com/office/drawing/2014/main" val="20003"/>
                    </a:ext>
                  </a:extLst>
                </a:gridCol>
                <a:gridCol w="747485">
                  <a:extLst>
                    <a:ext uri="{9D8B030D-6E8A-4147-A177-3AD203B41FA5}">
                      <a16:colId xmlns:a16="http://schemas.microsoft.com/office/drawing/2014/main" val="20004"/>
                    </a:ext>
                  </a:extLst>
                </a:gridCol>
                <a:gridCol w="747485">
                  <a:extLst>
                    <a:ext uri="{9D8B030D-6E8A-4147-A177-3AD203B41FA5}">
                      <a16:colId xmlns:a16="http://schemas.microsoft.com/office/drawing/2014/main" val="20005"/>
                    </a:ext>
                  </a:extLst>
                </a:gridCol>
                <a:gridCol w="747485">
                  <a:extLst>
                    <a:ext uri="{9D8B030D-6E8A-4147-A177-3AD203B41FA5}">
                      <a16:colId xmlns:a16="http://schemas.microsoft.com/office/drawing/2014/main" val="20006"/>
                    </a:ext>
                  </a:extLst>
                </a:gridCol>
                <a:gridCol w="747485">
                  <a:extLst>
                    <a:ext uri="{9D8B030D-6E8A-4147-A177-3AD203B41FA5}">
                      <a16:colId xmlns:a16="http://schemas.microsoft.com/office/drawing/2014/main" val="20007"/>
                    </a:ext>
                  </a:extLst>
                </a:gridCol>
                <a:gridCol w="747485">
                  <a:extLst>
                    <a:ext uri="{9D8B030D-6E8A-4147-A177-3AD203B41FA5}">
                      <a16:colId xmlns:a16="http://schemas.microsoft.com/office/drawing/2014/main" val="20008"/>
                    </a:ext>
                  </a:extLst>
                </a:gridCol>
                <a:gridCol w="747485">
                  <a:extLst>
                    <a:ext uri="{9D8B030D-6E8A-4147-A177-3AD203B41FA5}">
                      <a16:colId xmlns:a16="http://schemas.microsoft.com/office/drawing/2014/main" val="20009"/>
                    </a:ext>
                  </a:extLst>
                </a:gridCol>
                <a:gridCol w="747485">
                  <a:extLst>
                    <a:ext uri="{9D8B030D-6E8A-4147-A177-3AD203B41FA5}">
                      <a16:colId xmlns:a16="http://schemas.microsoft.com/office/drawing/2014/main" val="20010"/>
                    </a:ext>
                  </a:extLst>
                </a:gridCol>
                <a:gridCol w="747485">
                  <a:extLst>
                    <a:ext uri="{9D8B030D-6E8A-4147-A177-3AD203B41FA5}">
                      <a16:colId xmlns:a16="http://schemas.microsoft.com/office/drawing/2014/main" val="20011"/>
                    </a:ext>
                  </a:extLst>
                </a:gridCol>
                <a:gridCol w="747485">
                  <a:extLst>
                    <a:ext uri="{9D8B030D-6E8A-4147-A177-3AD203B41FA5}">
                      <a16:colId xmlns:a16="http://schemas.microsoft.com/office/drawing/2014/main" val="20012"/>
                    </a:ext>
                  </a:extLst>
                </a:gridCol>
                <a:gridCol w="747485">
                  <a:extLst>
                    <a:ext uri="{9D8B030D-6E8A-4147-A177-3AD203B41FA5}">
                      <a16:colId xmlns:a16="http://schemas.microsoft.com/office/drawing/2014/main" val="20013"/>
                    </a:ext>
                  </a:extLst>
                </a:gridCol>
              </a:tblGrid>
              <a:tr h="685800">
                <a:tc>
                  <a:txBody>
                    <a:bodyPr/>
                    <a:lstStyle/>
                    <a:p>
                      <a:pPr marL="58702" marR="58702" lvl="0" defTabSz="1295400">
                        <a:lnSpc>
                          <a:spcPct val="130000"/>
                        </a:lnSpc>
                        <a:defRPr sz="1800">
                          <a:uFillTx/>
                        </a:defRPr>
                      </a:pPr>
                      <a:r>
                        <a:rPr sz="2000">
                          <a:solidFill>
                            <a:srgbClr val="FFFFFF"/>
                          </a:solidFill>
                          <a:uFill>
                            <a:solidFill/>
                          </a:uFill>
                        </a:rPr>
                        <a:t>K</a:t>
                      </a:r>
                    </a:p>
                  </a:txBody>
                  <a:tcPr marL="50800" marR="50800" marT="50800" marB="50800" anchor="ctr" horzOverflow="overflow">
                    <a:lnL w="28575">
                      <a:miter lim="400000"/>
                    </a:lnL>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solidFill>
                            <a:srgbClr val="BABABA"/>
                          </a:solidFill>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BABABA"/>
                          </a:solidFill>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BABABA"/>
                          </a:solidFill>
                          <a:uFill>
                            <a:solidFill/>
                          </a:uFill>
                        </a:rPr>
                        <a:t>F</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BABABA"/>
                          </a:solidFill>
                          <a:uFill>
                            <a:solidFill/>
                          </a:uFill>
                        </a:rPr>
                        <a:t>R</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BABABA"/>
                          </a:solidFill>
                          <a:uFill>
                            <a:solidFill/>
                          </a:uFill>
                        </a:rPr>
                        <a:t>L</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BABABA"/>
                          </a:solidFill>
                          <a:uFill>
                            <a:solidFill/>
                          </a:uFill>
                        </a:rPr>
                        <a:t>M</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C</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Z</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Q</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T</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BABABA"/>
                          </a:solidFill>
                          <a:uFill>
                            <a:solidFill/>
                          </a:uFill>
                        </a:rPr>
                        <a:t>V</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BABABA"/>
                          </a:solidFill>
                          <a:uFill>
                            <a:solidFill/>
                          </a:uFill>
                        </a:rPr>
                        <a:t>Y</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FFFFFF"/>
                          </a:solidFill>
                          <a:uFill>
                            <a:solidFill/>
                          </a:uFill>
                        </a:rPr>
                        <a:t>S</a:t>
                      </a:r>
                    </a:p>
                  </a:txBody>
                  <a:tcPr marL="50800" marR="50800" marT="50800" marB="50800" anchor="ctr" horzOverflow="overflow">
                    <a:lnR w="28575">
                      <a:miter lim="400000"/>
                    </a:lnR>
                    <a:lnT w="28575">
                      <a:miter lim="400000"/>
                    </a:lnT>
                    <a:lnB w="28575">
                      <a:miter lim="400000"/>
                    </a:lnB>
                    <a:solidFill>
                      <a:srgbClr val="000000"/>
                    </a:solidFill>
                  </a:tcPr>
                </a:tc>
                <a:extLst>
                  <a:ext uri="{0D108BD9-81ED-4DB2-BD59-A6C34878D82A}">
                    <a16:rowId xmlns:a16="http://schemas.microsoft.com/office/drawing/2014/main" val="10000"/>
                  </a:ext>
                </a:extLst>
              </a:tr>
            </a:tbl>
          </a:graphicData>
        </a:graphic>
      </p:graphicFrame>
      <p:graphicFrame>
        <p:nvGraphicFramePr>
          <p:cNvPr id="848" name="Table 848"/>
          <p:cNvGraphicFramePr/>
          <p:nvPr/>
        </p:nvGraphicFramePr>
        <p:xfrm>
          <a:off x="1270000" y="4089400"/>
          <a:ext cx="10464795" cy="685800"/>
        </p:xfrm>
        <a:graphic>
          <a:graphicData uri="http://schemas.openxmlformats.org/drawingml/2006/table">
            <a:tbl>
              <a:tblPr>
                <a:tableStyleId>{8F44A2F1-9E1F-4B54-A3A2-5F16C0AD49E2}</a:tableStyleId>
              </a:tblPr>
              <a:tblGrid>
                <a:gridCol w="845335">
                  <a:extLst>
                    <a:ext uri="{9D8B030D-6E8A-4147-A177-3AD203B41FA5}">
                      <a16:colId xmlns:a16="http://schemas.microsoft.com/office/drawing/2014/main" val="20000"/>
                    </a:ext>
                  </a:extLst>
                </a:gridCol>
                <a:gridCol w="1397120">
                  <a:extLst>
                    <a:ext uri="{9D8B030D-6E8A-4147-A177-3AD203B41FA5}">
                      <a16:colId xmlns:a16="http://schemas.microsoft.com/office/drawing/2014/main" val="20001"/>
                    </a:ext>
                  </a:extLst>
                </a:gridCol>
                <a:gridCol w="2989942">
                  <a:extLst>
                    <a:ext uri="{9D8B030D-6E8A-4147-A177-3AD203B41FA5}">
                      <a16:colId xmlns:a16="http://schemas.microsoft.com/office/drawing/2014/main" val="20002"/>
                    </a:ext>
                  </a:extLst>
                </a:gridCol>
                <a:gridCol w="2989942">
                  <a:extLst>
                    <a:ext uri="{9D8B030D-6E8A-4147-A177-3AD203B41FA5}">
                      <a16:colId xmlns:a16="http://schemas.microsoft.com/office/drawing/2014/main" val="20003"/>
                    </a:ext>
                  </a:extLst>
                </a:gridCol>
                <a:gridCol w="1370981">
                  <a:extLst>
                    <a:ext uri="{9D8B030D-6E8A-4147-A177-3AD203B41FA5}">
                      <a16:colId xmlns:a16="http://schemas.microsoft.com/office/drawing/2014/main" val="20004"/>
                    </a:ext>
                  </a:extLst>
                </a:gridCol>
                <a:gridCol w="871475">
                  <a:extLst>
                    <a:ext uri="{9D8B030D-6E8A-4147-A177-3AD203B41FA5}">
                      <a16:colId xmlns:a16="http://schemas.microsoft.com/office/drawing/2014/main" val="20005"/>
                    </a:ext>
                  </a:extLst>
                </a:gridCol>
              </a:tblGrid>
              <a:tr h="685800">
                <a:tc>
                  <a:txBody>
                    <a:bodyPr/>
                    <a:lstStyle/>
                    <a:p>
                      <a:pPr marL="58702" marR="58702" lvl="0" defTabSz="1295400">
                        <a:lnSpc>
                          <a:spcPct val="130000"/>
                        </a:lnSpc>
                        <a:defRPr sz="1800">
                          <a:uFillTx/>
                        </a:defRPr>
                      </a:pPr>
                      <a:r>
                        <a:rPr sz="2400">
                          <a:uFill>
                            <a:solidFill/>
                          </a:uFill>
                          <a:latin typeface="Times Roman"/>
                          <a:ea typeface="Times Roman"/>
                          <a:cs typeface="Times Roman"/>
                          <a:sym typeface="Times Roman"/>
                        </a:rPr>
                        <a:t>&lt;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1</a:t>
                      </a:r>
                    </a:p>
                  </a:txBody>
                  <a:tcPr marL="50800" marR="50800" marT="50800" marB="50800" anchor="ctr" horzOverflow="overflow">
                    <a:lnL w="28575">
                      <a:miter lim="400000"/>
                    </a:lnL>
                    <a:lnT w="28575">
                      <a:miter lim="400000"/>
                    </a:lnT>
                    <a:lnB w="28575">
                      <a:miter lim="400000"/>
                    </a:lnB>
                    <a:solidFill>
                      <a:srgbClr val="D5D5D5"/>
                    </a:solidFill>
                  </a:tcPr>
                </a:tc>
                <a:tc>
                  <a:txBody>
                    <a:bodyPr/>
                    <a:lstStyle/>
                    <a:p>
                      <a:pPr marL="58702" marR="58702" lvl="0" defTabSz="1295400">
                        <a:lnSpc>
                          <a:spcPct val="130000"/>
                        </a:lnSpc>
                        <a:defRPr sz="1800">
                          <a:uFillTx/>
                        </a:defRPr>
                      </a:pP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1</a:t>
                      </a:r>
                    </a:p>
                  </a:txBody>
                  <a:tcPr marL="50800" marR="50800" marT="50800" marB="50800" anchor="ctr" horzOverflow="overflow">
                    <a:lnT w="28575">
                      <a:miter lim="400000"/>
                    </a:lnT>
                    <a:lnB w="28575">
                      <a:miter lim="400000"/>
                    </a:lnB>
                    <a:solidFill>
                      <a:srgbClr val="D5D5D5"/>
                    </a:solidFill>
                  </a:tcPr>
                </a:tc>
                <a:tc>
                  <a:txBody>
                    <a:bodyPr/>
                    <a:lstStyle/>
                    <a:p>
                      <a:pPr marL="58702" marR="58702" lvl="0" defTabSz="1295400">
                        <a:lnSpc>
                          <a:spcPct val="130000"/>
                        </a:lnSpc>
                        <a:defRPr sz="1800">
                          <a:uFillTx/>
                        </a:defRPr>
                      </a:pPr>
                      <a:r>
                        <a:rPr sz="2400">
                          <a:uFill>
                            <a:solidFill/>
                          </a:uFill>
                          <a:latin typeface="Times Roman"/>
                          <a:ea typeface="Times Roman"/>
                          <a:cs typeface="Times Roman"/>
                          <a:sym typeface="Times Roman"/>
                        </a:rPr>
                        <a:t>≥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1 </a:t>
                      </a:r>
                      <a:r>
                        <a:rPr sz="2400">
                          <a:uFill>
                            <a:solidFill/>
                          </a:uFill>
                          <a:latin typeface="Times Roman"/>
                          <a:ea typeface="Times Roman"/>
                          <a:cs typeface="Times Roman"/>
                          <a:sym typeface="Times Roman"/>
                        </a:rPr>
                        <a:t> and </a:t>
                      </a:r>
                      <a:r>
                        <a:rPr sz="2400" baseline="-5999">
                          <a:uFill>
                            <a:solidFill/>
                          </a:uFill>
                          <a:latin typeface="Times Roman"/>
                          <a:ea typeface="Times Roman"/>
                          <a:cs typeface="Times Roman"/>
                          <a:sym typeface="Times Roman"/>
                        </a:rPr>
                        <a:t> </a:t>
                      </a:r>
                      <a:r>
                        <a:rPr sz="2400">
                          <a:uFill>
                            <a:solidFill/>
                          </a:uFill>
                          <a:latin typeface="Times Roman"/>
                          <a:ea typeface="Times Roman"/>
                          <a:cs typeface="Times Roman"/>
                          <a:sym typeface="Times Roman"/>
                        </a:rPr>
                        <a:t>≤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2</a:t>
                      </a:r>
                    </a:p>
                  </a:txBody>
                  <a:tcPr marL="50800" marR="50800" marT="50800" marB="50800" anchor="ctr" horzOverflow="overflow">
                    <a:lnT w="28575">
                      <a:miter lim="400000"/>
                    </a:lnT>
                    <a:lnB w="28575">
                      <a:miter lim="400000"/>
                    </a:lnB>
                    <a:solidFill>
                      <a:srgbClr val="D5D5D5"/>
                    </a:solidFill>
                  </a:tcPr>
                </a:tc>
                <a:tc>
                  <a:txBody>
                    <a:bodyPr/>
                    <a:lstStyle/>
                    <a:p>
                      <a:pPr marL="58702" marR="58702" lvl="0" defTabSz="1295400">
                        <a:lnSpc>
                          <a:spcPct val="130000"/>
                        </a:lnSpc>
                        <a:defRPr sz="1800">
                          <a:uFillTx/>
                        </a:defRPr>
                      </a:pPr>
                      <a:r>
                        <a:rPr sz="2400">
                          <a:uFill>
                            <a:solidFill/>
                          </a:uFill>
                          <a:latin typeface="Times Roman"/>
                          <a:ea typeface="Times Roman"/>
                          <a:cs typeface="Times Roman"/>
                          <a:sym typeface="Times Roman"/>
                        </a:rPr>
                        <a:t>?</a:t>
                      </a:r>
                    </a:p>
                  </a:txBody>
                  <a:tcPr marL="50800" marR="50800" marT="50800" marB="50800" anchor="ctr" horzOverflow="overflow">
                    <a:lnT w="28575">
                      <a:miter lim="400000"/>
                    </a:lnT>
                    <a:lnB w="28575">
                      <a:miter lim="400000"/>
                    </a:lnB>
                    <a:solidFill>
                      <a:srgbClr val="D5D5D5"/>
                    </a:solidFill>
                  </a:tcPr>
                </a:tc>
                <a:tc>
                  <a:txBody>
                    <a:bodyPr/>
                    <a:lstStyle/>
                    <a:p>
                      <a:pPr marL="58702" marR="58702" lvl="0" defTabSz="1295400">
                        <a:lnSpc>
                          <a:spcPct val="130000"/>
                        </a:lnSpc>
                        <a:defRPr sz="1800">
                          <a:uFillTx/>
                        </a:defRPr>
                      </a:pP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2</a:t>
                      </a:r>
                    </a:p>
                  </a:txBody>
                  <a:tcPr marL="50800" marR="50800" marT="50800" marB="50800" anchor="ctr" horzOverflow="overflow">
                    <a:lnT w="28575">
                      <a:miter lim="400000"/>
                    </a:lnT>
                    <a:lnB w="28575">
                      <a:miter lim="400000"/>
                    </a:lnB>
                    <a:solidFill>
                      <a:srgbClr val="D5D5D5"/>
                    </a:solidFill>
                  </a:tcPr>
                </a:tc>
                <a:tc>
                  <a:txBody>
                    <a:bodyPr/>
                    <a:lstStyle/>
                    <a:p>
                      <a:pPr marL="58702" marR="58702" lvl="0" defTabSz="1295400">
                        <a:lnSpc>
                          <a:spcPct val="130000"/>
                        </a:lnSpc>
                        <a:defRPr sz="1800">
                          <a:uFillTx/>
                        </a:defRPr>
                      </a:pPr>
                      <a:r>
                        <a:rPr sz="2400">
                          <a:uFill>
                            <a:solidFill/>
                          </a:uFill>
                          <a:latin typeface="Times Roman"/>
                          <a:ea typeface="Times Roman"/>
                          <a:cs typeface="Times Roman"/>
                          <a:sym typeface="Times Roman"/>
                        </a:rPr>
                        <a:t>&gt;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2</a:t>
                      </a:r>
                    </a:p>
                  </a:txBody>
                  <a:tcPr marL="50800" marR="50800" marT="50800" marB="50800" anchor="ctr" horzOverflow="overflow">
                    <a:lnR w="28575">
                      <a:miter lim="400000"/>
                    </a:lnR>
                    <a:lnT w="28575">
                      <a:miter lim="400000"/>
                    </a:lnT>
                    <a:lnB w="28575">
                      <a:miter lim="400000"/>
                    </a:lnB>
                    <a:solidFill>
                      <a:srgbClr val="D5D5D5"/>
                    </a:solidFill>
                  </a:tcPr>
                </a:tc>
                <a:extLst>
                  <a:ext uri="{0D108BD9-81ED-4DB2-BD59-A6C34878D82A}">
                    <a16:rowId xmlns:a16="http://schemas.microsoft.com/office/drawing/2014/main" val="10000"/>
                  </a:ext>
                </a:extLst>
              </a:tr>
            </a:tbl>
          </a:graphicData>
        </a:graphic>
      </p:graphicFrame>
      <p:grpSp>
        <p:nvGrpSpPr>
          <p:cNvPr id="864" name="Group 864"/>
          <p:cNvGrpSpPr/>
          <p:nvPr/>
        </p:nvGrpSpPr>
        <p:grpSpPr>
          <a:xfrm>
            <a:off x="1340908" y="4914900"/>
            <a:ext cx="10197993" cy="635000"/>
            <a:chOff x="70908" y="825500"/>
            <a:chExt cx="10197991" cy="635000"/>
          </a:xfrm>
        </p:grpSpPr>
        <p:grpSp>
          <p:nvGrpSpPr>
            <p:cNvPr id="851" name="Group 851"/>
            <p:cNvGrpSpPr/>
            <p:nvPr/>
          </p:nvGrpSpPr>
          <p:grpSpPr>
            <a:xfrm>
              <a:off x="70908" y="825500"/>
              <a:ext cx="417875" cy="635000"/>
              <a:chOff x="0" y="0"/>
              <a:chExt cx="417874" cy="635000"/>
            </a:xfrm>
          </p:grpSpPr>
          <p:sp>
            <p:nvSpPr>
              <p:cNvPr id="849" name="Shape 849"/>
              <p:cNvSpPr/>
              <p:nvPr/>
            </p:nvSpPr>
            <p:spPr>
              <a:xfrm>
                <a:off x="0" y="304800"/>
                <a:ext cx="417875" cy="3302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defRPr>
                    <a:solidFill>
                      <a:srgbClr val="000000"/>
                    </a:solidFill>
                    <a:uFill>
                      <a:solidFill>
                        <a:srgbClr val="000000"/>
                      </a:solidFill>
                    </a:u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uFill>
                  </a:rPr>
                  <a:t>lo</a:t>
                </a:r>
              </a:p>
            </p:txBody>
          </p:sp>
          <p:sp>
            <p:nvSpPr>
              <p:cNvPr id="850" name="Shape 850"/>
              <p:cNvSpPr/>
              <p:nvPr/>
            </p:nvSpPr>
            <p:spPr>
              <a:xfrm flipH="1">
                <a:off x="246481" y="0"/>
                <a:ext cx="1" cy="254000"/>
              </a:xfrm>
              <a:prstGeom prst="line">
                <a:avLst/>
              </a:prstGeom>
              <a:noFill/>
              <a:ln w="25400" cap="flat">
                <a:solidFill>
                  <a:srgbClr val="000000"/>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pSp>
        <p:grpSp>
          <p:nvGrpSpPr>
            <p:cNvPr id="854" name="Group 854"/>
            <p:cNvGrpSpPr/>
            <p:nvPr/>
          </p:nvGrpSpPr>
          <p:grpSpPr>
            <a:xfrm>
              <a:off x="5237527" y="825500"/>
              <a:ext cx="295439" cy="635000"/>
              <a:chOff x="0" y="0"/>
              <a:chExt cx="295438" cy="635000"/>
            </a:xfrm>
          </p:grpSpPr>
          <p:sp>
            <p:nvSpPr>
              <p:cNvPr id="852" name="Shape 852"/>
              <p:cNvSpPr/>
              <p:nvPr/>
            </p:nvSpPr>
            <p:spPr>
              <a:xfrm flipH="1">
                <a:off x="185318" y="0"/>
                <a:ext cx="1" cy="254000"/>
              </a:xfrm>
              <a:prstGeom prst="line">
                <a:avLst/>
              </a:prstGeom>
              <a:noFill/>
              <a:ln w="25400" cap="flat">
                <a:solidFill>
                  <a:srgbClr val="000000"/>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853" name="Shape 853"/>
              <p:cNvSpPr/>
              <p:nvPr/>
            </p:nvSpPr>
            <p:spPr>
              <a:xfrm>
                <a:off x="0" y="304800"/>
                <a:ext cx="295439" cy="3302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defRPr>
                    <a:solidFill>
                      <a:srgbClr val="000000"/>
                    </a:solidFill>
                    <a:uFill>
                      <a:solidFill>
                        <a:srgbClr val="000000"/>
                      </a:solidFill>
                    </a:u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uFill>
                  </a:rPr>
                  <a:t>i</a:t>
                </a:r>
              </a:p>
            </p:txBody>
          </p:sp>
        </p:grpSp>
        <p:grpSp>
          <p:nvGrpSpPr>
            <p:cNvPr id="857" name="Group 857"/>
            <p:cNvGrpSpPr/>
            <p:nvPr/>
          </p:nvGrpSpPr>
          <p:grpSpPr>
            <a:xfrm>
              <a:off x="9851026" y="825500"/>
              <a:ext cx="417875" cy="635000"/>
              <a:chOff x="0" y="0"/>
              <a:chExt cx="417874" cy="635000"/>
            </a:xfrm>
          </p:grpSpPr>
          <p:sp>
            <p:nvSpPr>
              <p:cNvPr id="855" name="Shape 855"/>
              <p:cNvSpPr/>
              <p:nvPr/>
            </p:nvSpPr>
            <p:spPr>
              <a:xfrm flipH="1">
                <a:off x="246481" y="0"/>
                <a:ext cx="1" cy="254000"/>
              </a:xfrm>
              <a:prstGeom prst="line">
                <a:avLst/>
              </a:prstGeom>
              <a:noFill/>
              <a:ln w="25400" cap="flat">
                <a:solidFill>
                  <a:srgbClr val="000000"/>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856" name="Shape 856"/>
              <p:cNvSpPr/>
              <p:nvPr/>
            </p:nvSpPr>
            <p:spPr>
              <a:xfrm>
                <a:off x="0" y="304800"/>
                <a:ext cx="417875" cy="3302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defRPr>
                    <a:solidFill>
                      <a:srgbClr val="000000"/>
                    </a:solidFill>
                    <a:uFill>
                      <a:solidFill>
                        <a:srgbClr val="000000"/>
                      </a:solidFill>
                    </a:u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uFill>
                  </a:rPr>
                  <a:t>hi</a:t>
                </a:r>
              </a:p>
            </p:txBody>
          </p:sp>
        </p:grpSp>
        <p:grpSp>
          <p:nvGrpSpPr>
            <p:cNvPr id="860" name="Group 860"/>
            <p:cNvGrpSpPr/>
            <p:nvPr/>
          </p:nvGrpSpPr>
          <p:grpSpPr>
            <a:xfrm>
              <a:off x="2154826" y="825500"/>
              <a:ext cx="417875" cy="635000"/>
              <a:chOff x="0" y="0"/>
              <a:chExt cx="417874" cy="635000"/>
            </a:xfrm>
          </p:grpSpPr>
          <p:sp>
            <p:nvSpPr>
              <p:cNvPr id="858" name="Shape 858"/>
              <p:cNvSpPr/>
              <p:nvPr/>
            </p:nvSpPr>
            <p:spPr>
              <a:xfrm flipH="1">
                <a:off x="246481" y="0"/>
                <a:ext cx="1" cy="254000"/>
              </a:xfrm>
              <a:prstGeom prst="line">
                <a:avLst/>
              </a:prstGeom>
              <a:noFill/>
              <a:ln w="25400" cap="flat">
                <a:solidFill>
                  <a:srgbClr val="000000"/>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859" name="Shape 859"/>
              <p:cNvSpPr/>
              <p:nvPr/>
            </p:nvSpPr>
            <p:spPr>
              <a:xfrm>
                <a:off x="0" y="304800"/>
                <a:ext cx="417875" cy="3302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defRPr>
                    <a:solidFill>
                      <a:srgbClr val="000000"/>
                    </a:solidFill>
                    <a:uFill>
                      <a:solidFill>
                        <a:srgbClr val="000000"/>
                      </a:solidFill>
                    </a:u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uFill>
                  </a:rPr>
                  <a:t>lt</a:t>
                </a:r>
              </a:p>
            </p:txBody>
          </p:sp>
        </p:grpSp>
        <p:grpSp>
          <p:nvGrpSpPr>
            <p:cNvPr id="863" name="Group 863"/>
            <p:cNvGrpSpPr/>
            <p:nvPr/>
          </p:nvGrpSpPr>
          <p:grpSpPr>
            <a:xfrm>
              <a:off x="7840971" y="825500"/>
              <a:ext cx="417875" cy="635000"/>
              <a:chOff x="0" y="0"/>
              <a:chExt cx="417874" cy="635000"/>
            </a:xfrm>
          </p:grpSpPr>
          <p:sp>
            <p:nvSpPr>
              <p:cNvPr id="861" name="Shape 861"/>
              <p:cNvSpPr/>
              <p:nvPr/>
            </p:nvSpPr>
            <p:spPr>
              <a:xfrm flipH="1">
                <a:off x="246482" y="0"/>
                <a:ext cx="1" cy="254000"/>
              </a:xfrm>
              <a:prstGeom prst="line">
                <a:avLst/>
              </a:prstGeom>
              <a:noFill/>
              <a:ln w="25400" cap="flat">
                <a:solidFill>
                  <a:srgbClr val="000000"/>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862" name="Shape 862"/>
              <p:cNvSpPr/>
              <p:nvPr/>
            </p:nvSpPr>
            <p:spPr>
              <a:xfrm>
                <a:off x="0" y="304800"/>
                <a:ext cx="417875" cy="3302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defRPr>
                    <a:solidFill>
                      <a:srgbClr val="000000"/>
                    </a:solidFill>
                    <a:uFill>
                      <a:solidFill>
                        <a:srgbClr val="000000"/>
                      </a:solidFill>
                    </a:u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uFill>
                  </a:rPr>
                  <a:t>gt</a:t>
                </a:r>
              </a:p>
            </p:txBody>
          </p:sp>
        </p:grpSp>
      </p:grpSp>
      <p:grpSp>
        <p:nvGrpSpPr>
          <p:cNvPr id="867" name="Group 867"/>
          <p:cNvGrpSpPr/>
          <p:nvPr/>
        </p:nvGrpSpPr>
        <p:grpSpPr>
          <a:xfrm>
            <a:off x="8877243" y="7747000"/>
            <a:ext cx="375707" cy="635000"/>
            <a:chOff x="0" y="0"/>
            <a:chExt cx="375706" cy="635000"/>
          </a:xfrm>
        </p:grpSpPr>
        <p:sp>
          <p:nvSpPr>
            <p:cNvPr id="865" name="Shape 865"/>
            <p:cNvSpPr/>
            <p:nvPr/>
          </p:nvSpPr>
          <p:spPr>
            <a:xfrm flipH="1">
              <a:off x="225450" y="0"/>
              <a:ext cx="1" cy="254000"/>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866" name="Shape 866"/>
            <p:cNvSpPr/>
            <p:nvPr/>
          </p:nvSpPr>
          <p:spPr>
            <a:xfrm>
              <a:off x="0" y="304800"/>
              <a:ext cx="375707" cy="3302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lstStyle>
            <a:p>
              <a:pPr lvl="0">
                <a:defRPr sz="1800">
                  <a:solidFill>
                    <a:srgbClr val="000000"/>
                  </a:solidFill>
                  <a:uFillTx/>
                </a:defRPr>
              </a:pPr>
              <a:r>
                <a:rPr sz="1600">
                  <a:solidFill>
                    <a:srgbClr val="8D3124"/>
                  </a:solidFill>
                  <a:uFill>
                    <a:solidFill>
                      <a:srgbClr val="8D3124"/>
                    </a:solidFill>
                  </a:uFill>
                </a:rPr>
                <a:t>gt</a:t>
              </a:r>
            </a:p>
          </p:txBody>
        </p:sp>
      </p:grpSp>
      <p:grpSp>
        <p:nvGrpSpPr>
          <p:cNvPr id="870" name="Group 870"/>
          <p:cNvGrpSpPr/>
          <p:nvPr/>
        </p:nvGrpSpPr>
        <p:grpSpPr>
          <a:xfrm>
            <a:off x="4453525" y="7747000"/>
            <a:ext cx="307742" cy="635000"/>
            <a:chOff x="0" y="0"/>
            <a:chExt cx="307741" cy="635000"/>
          </a:xfrm>
        </p:grpSpPr>
        <p:sp>
          <p:nvSpPr>
            <p:cNvPr id="868" name="Shape 868"/>
            <p:cNvSpPr/>
            <p:nvPr/>
          </p:nvSpPr>
          <p:spPr>
            <a:xfrm flipH="1">
              <a:off x="191516" y="0"/>
              <a:ext cx="1" cy="254000"/>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869" name="Shape 869"/>
            <p:cNvSpPr/>
            <p:nvPr/>
          </p:nvSpPr>
          <p:spPr>
            <a:xfrm>
              <a:off x="0" y="304800"/>
              <a:ext cx="307742" cy="3302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lstStyle>
            <a:p>
              <a:pPr lvl="0">
                <a:defRPr sz="1800">
                  <a:solidFill>
                    <a:srgbClr val="000000"/>
                  </a:solidFill>
                  <a:uFillTx/>
                </a:defRPr>
              </a:pPr>
              <a:r>
                <a:rPr sz="1600">
                  <a:solidFill>
                    <a:srgbClr val="8D3124"/>
                  </a:solidFill>
                  <a:uFill>
                    <a:solidFill>
                      <a:srgbClr val="8D3124"/>
                    </a:solidFill>
                  </a:uFill>
                </a:rPr>
                <a:t>lt</a:t>
              </a:r>
            </a:p>
          </p:txBody>
        </p:sp>
      </p:grpSp>
      <p:grpSp>
        <p:nvGrpSpPr>
          <p:cNvPr id="873" name="Group 873"/>
          <p:cNvGrpSpPr/>
          <p:nvPr/>
        </p:nvGrpSpPr>
        <p:grpSpPr>
          <a:xfrm>
            <a:off x="6706733" y="7747000"/>
            <a:ext cx="231741" cy="635000"/>
            <a:chOff x="0" y="0"/>
            <a:chExt cx="231739" cy="635000"/>
          </a:xfrm>
        </p:grpSpPr>
        <p:sp>
          <p:nvSpPr>
            <p:cNvPr id="871" name="Shape 871"/>
            <p:cNvSpPr/>
            <p:nvPr/>
          </p:nvSpPr>
          <p:spPr>
            <a:xfrm flipH="1">
              <a:off x="153518" y="0"/>
              <a:ext cx="1" cy="254000"/>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872" name="Shape 872"/>
            <p:cNvSpPr/>
            <p:nvPr/>
          </p:nvSpPr>
          <p:spPr>
            <a:xfrm>
              <a:off x="0" y="304800"/>
              <a:ext cx="231740" cy="3302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lstStyle>
            <a:p>
              <a:pPr lvl="0">
                <a:defRPr sz="1800">
                  <a:solidFill>
                    <a:srgbClr val="000000"/>
                  </a:solidFill>
                  <a:uFillTx/>
                </a:defRPr>
              </a:pPr>
              <a:r>
                <a:rPr sz="1600">
                  <a:solidFill>
                    <a:srgbClr val="8D3124"/>
                  </a:solidFill>
                  <a:uFill>
                    <a:solidFill>
                      <a:srgbClr val="8D3124"/>
                    </a:solidFill>
                  </a:uFill>
                </a:rPr>
                <a:t>i</a:t>
              </a:r>
            </a:p>
          </p:txBody>
        </p:sp>
      </p:grpSp>
      <p:grpSp>
        <p:nvGrpSpPr>
          <p:cNvPr id="876" name="Group 876"/>
          <p:cNvGrpSpPr/>
          <p:nvPr/>
        </p:nvGrpSpPr>
        <p:grpSpPr>
          <a:xfrm>
            <a:off x="1423383" y="7747000"/>
            <a:ext cx="356558" cy="635000"/>
            <a:chOff x="0" y="0"/>
            <a:chExt cx="356556" cy="635000"/>
          </a:xfrm>
        </p:grpSpPr>
        <p:sp>
          <p:nvSpPr>
            <p:cNvPr id="874" name="Shape 874"/>
            <p:cNvSpPr/>
            <p:nvPr/>
          </p:nvSpPr>
          <p:spPr>
            <a:xfrm flipH="1">
              <a:off x="215900" y="0"/>
              <a:ext cx="1" cy="254000"/>
            </a:xfrm>
            <a:prstGeom prst="line">
              <a:avLst/>
            </a:prstGeom>
            <a:noFill/>
            <a:ln w="25400" cap="flat">
              <a:solidFill>
                <a:srgbClr val="0048AA"/>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875" name="Shape 875"/>
            <p:cNvSpPr/>
            <p:nvPr/>
          </p:nvSpPr>
          <p:spPr>
            <a:xfrm>
              <a:off x="0" y="304800"/>
              <a:ext cx="356557" cy="3302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defRPr>
                  <a:solidFill>
                    <a:srgbClr val="0048AA"/>
                  </a:solidFill>
                  <a:uFill>
                    <a:solidFill>
                      <a:srgbClr val="0048AA"/>
                    </a:solidFill>
                  </a:uFill>
                </a:defRPr>
              </a:lvl1pPr>
            </a:lstStyle>
            <a:p>
              <a:pPr lvl="0">
                <a:defRPr sz="1800">
                  <a:solidFill>
                    <a:srgbClr val="000000"/>
                  </a:solidFill>
                  <a:uFillTx/>
                </a:defRPr>
              </a:pPr>
              <a:r>
                <a:rPr sz="1600">
                  <a:solidFill>
                    <a:srgbClr val="0048AA"/>
                  </a:solidFill>
                  <a:uFill>
                    <a:solidFill>
                      <a:srgbClr val="0048AA"/>
                    </a:solidFill>
                  </a:uFill>
                </a:rPr>
                <a:t>lo</a:t>
              </a:r>
            </a:p>
          </p:txBody>
        </p:sp>
      </p:grpSp>
      <p:grpSp>
        <p:nvGrpSpPr>
          <p:cNvPr id="879" name="Group 879"/>
          <p:cNvGrpSpPr/>
          <p:nvPr/>
        </p:nvGrpSpPr>
        <p:grpSpPr>
          <a:xfrm>
            <a:off x="11149922" y="7747000"/>
            <a:ext cx="357847" cy="635000"/>
            <a:chOff x="0" y="0"/>
            <a:chExt cx="357846" cy="635000"/>
          </a:xfrm>
        </p:grpSpPr>
        <p:sp>
          <p:nvSpPr>
            <p:cNvPr id="877" name="Shape 877"/>
            <p:cNvSpPr/>
            <p:nvPr/>
          </p:nvSpPr>
          <p:spPr>
            <a:xfrm flipH="1">
              <a:off x="216510" y="0"/>
              <a:ext cx="1" cy="254000"/>
            </a:xfrm>
            <a:prstGeom prst="line">
              <a:avLst/>
            </a:prstGeom>
            <a:noFill/>
            <a:ln w="25400" cap="flat">
              <a:solidFill>
                <a:srgbClr val="0048AA"/>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878" name="Shape 878"/>
            <p:cNvSpPr/>
            <p:nvPr/>
          </p:nvSpPr>
          <p:spPr>
            <a:xfrm>
              <a:off x="0" y="304800"/>
              <a:ext cx="357847" cy="3302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defRPr>
                  <a:solidFill>
                    <a:srgbClr val="0048AA"/>
                  </a:solidFill>
                  <a:uFill>
                    <a:solidFill>
                      <a:srgbClr val="0048AA"/>
                    </a:solidFill>
                  </a:uFill>
                </a:defRPr>
              </a:lvl1pPr>
            </a:lstStyle>
            <a:p>
              <a:pPr lvl="0">
                <a:defRPr sz="1800">
                  <a:solidFill>
                    <a:srgbClr val="000000"/>
                  </a:solidFill>
                  <a:uFillTx/>
                </a:defRPr>
              </a:pPr>
              <a:r>
                <a:rPr sz="1600">
                  <a:solidFill>
                    <a:srgbClr val="0048AA"/>
                  </a:solidFill>
                  <a:uFill>
                    <a:solidFill>
                      <a:srgbClr val="0048AA"/>
                    </a:solidFill>
                  </a:uFill>
                </a:rPr>
                <a:t>hi</a:t>
              </a:r>
            </a:p>
          </p:txBody>
        </p:sp>
      </p:grpSp>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 name="Shape 881"/>
          <p:cNvSpPr>
            <a:spLocks noGrp="1"/>
          </p:cNvSpPr>
          <p:nvPr>
            <p:ph type="title"/>
          </p:nvPr>
        </p:nvSpPr>
        <p:spPr>
          <a:prstGeom prst="rect">
            <a:avLst/>
          </a:prstGeom>
        </p:spPr>
        <p:txBody>
          <a:bodyPr/>
          <a:lstStyle>
            <a:lvl1pPr>
              <a:lnSpc>
                <a:spcPts val="5900"/>
              </a:lnSpc>
              <a:defRPr>
                <a:uFill>
                  <a:solidFill>
                    <a:srgbClr val="0048AA"/>
                  </a:solidFill>
                </a:uFill>
              </a:defRPr>
            </a:lvl1pPr>
          </a:lstStyle>
          <a:p>
            <a:pPr lvl="0">
              <a:defRPr sz="1800">
                <a:uFillTx/>
              </a:defRPr>
            </a:pPr>
            <a:r>
              <a:rPr sz="2800">
                <a:uFill>
                  <a:solidFill>
                    <a:srgbClr val="0048AA"/>
                  </a:solidFill>
                </a:uFill>
              </a:rPr>
              <a:t>Dual-pivot partitioning demo</a:t>
            </a:r>
          </a:p>
        </p:txBody>
      </p:sp>
      <p:sp>
        <p:nvSpPr>
          <p:cNvPr id="882" name="Shape 882"/>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Finalize.</a:t>
            </a:r>
          </a:p>
          <a:p>
            <a:pPr lvl="1">
              <a:defRPr sz="1800">
                <a:uFillTx/>
              </a:defRPr>
            </a:pPr>
            <a:r>
              <a:rPr sz="2400">
                <a:uFill>
                  <a:solidFill/>
                </a:uFill>
              </a:rPr>
              <a:t>Exchange </a:t>
            </a:r>
            <a:r>
              <a:rPr sz="2000">
                <a:uFill>
                  <a:solidFill/>
                </a:uFill>
                <a:latin typeface="Helvetica"/>
                <a:ea typeface="Helvetica"/>
                <a:cs typeface="Helvetica"/>
                <a:sym typeface="Helvetica"/>
              </a:rPr>
              <a:t>a[lo]</a:t>
            </a:r>
            <a:r>
              <a:rPr sz="2400">
                <a:uFill>
                  <a:solidFill/>
                </a:uFill>
              </a:rPr>
              <a:t> with </a:t>
            </a:r>
            <a:r>
              <a:rPr sz="2000">
                <a:uFill>
                  <a:solidFill/>
                </a:uFill>
                <a:latin typeface="Helvetica"/>
                <a:ea typeface="Helvetica"/>
                <a:cs typeface="Helvetica"/>
                <a:sym typeface="Helvetica"/>
              </a:rPr>
              <a:t>a[--lt]</a:t>
            </a:r>
            <a:r>
              <a:rPr sz="2400">
                <a:uFill>
                  <a:solidFill/>
                </a:uFill>
              </a:rPr>
              <a:t>.</a:t>
            </a:r>
          </a:p>
          <a:p>
            <a:pPr lvl="1">
              <a:defRPr sz="1800">
                <a:uFillTx/>
              </a:defRPr>
            </a:pPr>
            <a:r>
              <a:rPr sz="2400">
                <a:uFill>
                  <a:solidFill/>
                </a:uFill>
              </a:rPr>
              <a:t>Exchange </a:t>
            </a:r>
            <a:r>
              <a:rPr sz="2000">
                <a:uFill>
                  <a:solidFill/>
                </a:uFill>
                <a:latin typeface="Helvetica"/>
                <a:ea typeface="Helvetica"/>
                <a:cs typeface="Helvetica"/>
                <a:sym typeface="Helvetica"/>
              </a:rPr>
              <a:t>a[hi]</a:t>
            </a:r>
            <a:r>
              <a:rPr sz="2400">
                <a:uFill>
                  <a:solidFill/>
                </a:uFill>
              </a:rPr>
              <a:t> with </a:t>
            </a:r>
            <a:r>
              <a:rPr sz="2000">
                <a:uFill>
                  <a:solidFill/>
                </a:uFill>
                <a:latin typeface="Helvetica"/>
                <a:ea typeface="Helvetica"/>
                <a:cs typeface="Helvetica"/>
                <a:sym typeface="Helvetica"/>
              </a:rPr>
              <a:t>a[++gt]</a:t>
            </a:r>
            <a:r>
              <a:rPr sz="2400">
                <a:uFill>
                  <a:solidFill/>
                </a:uFill>
              </a:rPr>
              <a:t>.</a:t>
            </a:r>
          </a:p>
        </p:txBody>
      </p:sp>
      <p:graphicFrame>
        <p:nvGraphicFramePr>
          <p:cNvPr id="883" name="Table 883"/>
          <p:cNvGraphicFramePr/>
          <p:nvPr/>
        </p:nvGraphicFramePr>
        <p:xfrm>
          <a:off x="1270001" y="6858000"/>
          <a:ext cx="10464790" cy="685800"/>
        </p:xfrm>
        <a:graphic>
          <a:graphicData uri="http://schemas.openxmlformats.org/drawingml/2006/table">
            <a:tbl>
              <a:tblPr>
                <a:tableStyleId>{8F44A2F1-9E1F-4B54-A3A2-5F16C0AD49E2}</a:tableStyleId>
              </a:tblPr>
              <a:tblGrid>
                <a:gridCol w="747485">
                  <a:extLst>
                    <a:ext uri="{9D8B030D-6E8A-4147-A177-3AD203B41FA5}">
                      <a16:colId xmlns:a16="http://schemas.microsoft.com/office/drawing/2014/main" val="20000"/>
                    </a:ext>
                  </a:extLst>
                </a:gridCol>
                <a:gridCol w="747485">
                  <a:extLst>
                    <a:ext uri="{9D8B030D-6E8A-4147-A177-3AD203B41FA5}">
                      <a16:colId xmlns:a16="http://schemas.microsoft.com/office/drawing/2014/main" val="20001"/>
                    </a:ext>
                  </a:extLst>
                </a:gridCol>
                <a:gridCol w="747485">
                  <a:extLst>
                    <a:ext uri="{9D8B030D-6E8A-4147-A177-3AD203B41FA5}">
                      <a16:colId xmlns:a16="http://schemas.microsoft.com/office/drawing/2014/main" val="20002"/>
                    </a:ext>
                  </a:extLst>
                </a:gridCol>
                <a:gridCol w="747485">
                  <a:extLst>
                    <a:ext uri="{9D8B030D-6E8A-4147-A177-3AD203B41FA5}">
                      <a16:colId xmlns:a16="http://schemas.microsoft.com/office/drawing/2014/main" val="20003"/>
                    </a:ext>
                  </a:extLst>
                </a:gridCol>
                <a:gridCol w="747485">
                  <a:extLst>
                    <a:ext uri="{9D8B030D-6E8A-4147-A177-3AD203B41FA5}">
                      <a16:colId xmlns:a16="http://schemas.microsoft.com/office/drawing/2014/main" val="20004"/>
                    </a:ext>
                  </a:extLst>
                </a:gridCol>
                <a:gridCol w="747485">
                  <a:extLst>
                    <a:ext uri="{9D8B030D-6E8A-4147-A177-3AD203B41FA5}">
                      <a16:colId xmlns:a16="http://schemas.microsoft.com/office/drawing/2014/main" val="20005"/>
                    </a:ext>
                  </a:extLst>
                </a:gridCol>
                <a:gridCol w="747485">
                  <a:extLst>
                    <a:ext uri="{9D8B030D-6E8A-4147-A177-3AD203B41FA5}">
                      <a16:colId xmlns:a16="http://schemas.microsoft.com/office/drawing/2014/main" val="20006"/>
                    </a:ext>
                  </a:extLst>
                </a:gridCol>
                <a:gridCol w="747485">
                  <a:extLst>
                    <a:ext uri="{9D8B030D-6E8A-4147-A177-3AD203B41FA5}">
                      <a16:colId xmlns:a16="http://schemas.microsoft.com/office/drawing/2014/main" val="20007"/>
                    </a:ext>
                  </a:extLst>
                </a:gridCol>
                <a:gridCol w="747485">
                  <a:extLst>
                    <a:ext uri="{9D8B030D-6E8A-4147-A177-3AD203B41FA5}">
                      <a16:colId xmlns:a16="http://schemas.microsoft.com/office/drawing/2014/main" val="20008"/>
                    </a:ext>
                  </a:extLst>
                </a:gridCol>
                <a:gridCol w="747485">
                  <a:extLst>
                    <a:ext uri="{9D8B030D-6E8A-4147-A177-3AD203B41FA5}">
                      <a16:colId xmlns:a16="http://schemas.microsoft.com/office/drawing/2014/main" val="20009"/>
                    </a:ext>
                  </a:extLst>
                </a:gridCol>
                <a:gridCol w="747485">
                  <a:extLst>
                    <a:ext uri="{9D8B030D-6E8A-4147-A177-3AD203B41FA5}">
                      <a16:colId xmlns:a16="http://schemas.microsoft.com/office/drawing/2014/main" val="20010"/>
                    </a:ext>
                  </a:extLst>
                </a:gridCol>
                <a:gridCol w="747485">
                  <a:extLst>
                    <a:ext uri="{9D8B030D-6E8A-4147-A177-3AD203B41FA5}">
                      <a16:colId xmlns:a16="http://schemas.microsoft.com/office/drawing/2014/main" val="20011"/>
                    </a:ext>
                  </a:extLst>
                </a:gridCol>
                <a:gridCol w="747485">
                  <a:extLst>
                    <a:ext uri="{9D8B030D-6E8A-4147-A177-3AD203B41FA5}">
                      <a16:colId xmlns:a16="http://schemas.microsoft.com/office/drawing/2014/main" val="20012"/>
                    </a:ext>
                  </a:extLst>
                </a:gridCol>
                <a:gridCol w="747485">
                  <a:extLst>
                    <a:ext uri="{9D8B030D-6E8A-4147-A177-3AD203B41FA5}">
                      <a16:colId xmlns:a16="http://schemas.microsoft.com/office/drawing/2014/main" val="20013"/>
                    </a:ext>
                  </a:extLst>
                </a:gridCol>
              </a:tblGrid>
              <a:tr h="685800">
                <a:tc>
                  <a:txBody>
                    <a:bodyPr/>
                    <a:lstStyle/>
                    <a:p>
                      <a:pPr marL="58702" marR="58702" lvl="0" defTabSz="1295400">
                        <a:lnSpc>
                          <a:spcPct val="130000"/>
                        </a:lnSpc>
                        <a:defRPr sz="1800">
                          <a:uFillTx/>
                        </a:defRPr>
                      </a:pPr>
                      <a:r>
                        <a:rPr sz="2000">
                          <a:solidFill>
                            <a:srgbClr val="BABABA"/>
                          </a:solidFill>
                          <a:uFill>
                            <a:solidFill/>
                          </a:uFill>
                        </a:rPr>
                        <a:t>C</a:t>
                      </a:r>
                    </a:p>
                  </a:txBody>
                  <a:tcPr marL="50800" marR="50800" marT="50800" marB="50800" anchor="ctr" horzOverflow="overflow">
                    <a:lnL w="28575">
                      <a:miter lim="400000"/>
                    </a:lnL>
                    <a:lnT w="28575">
                      <a:miter lim="400000"/>
                    </a:lnT>
                    <a:lnB w="28575">
                      <a:miter lim="400000"/>
                    </a:lnB>
                  </a:tcPr>
                </a:tc>
                <a:tc>
                  <a:txBody>
                    <a:bodyPr/>
                    <a:lstStyle/>
                    <a:p>
                      <a:pPr marL="58702" marR="58702" lvl="0" defTabSz="1295400">
                        <a:lnSpc>
                          <a:spcPct val="130000"/>
                        </a:lnSpc>
                        <a:defRPr sz="1800">
                          <a:uFillTx/>
                        </a:defRPr>
                      </a:pPr>
                      <a:r>
                        <a:rPr sz="2000">
                          <a:solidFill>
                            <a:srgbClr val="BABABA"/>
                          </a:solidFill>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BABABA"/>
                          </a:solidFill>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BABABA"/>
                          </a:solidFill>
                          <a:uFill>
                            <a:solidFill/>
                          </a:uFill>
                        </a:rPr>
                        <a:t>F</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FFFFFF"/>
                          </a:solidFill>
                          <a:uFill>
                            <a:solidFill/>
                          </a:uFill>
                        </a:rPr>
                        <a:t>K</a:t>
                      </a:r>
                    </a:p>
                  </a:txBody>
                  <a:tcPr marL="50800" marR="50800" marT="50800" marB="50800" anchor="ctr" horzOverflow="overflow">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solidFill>
                            <a:srgbClr val="BABABA"/>
                          </a:solidFill>
                          <a:uFill>
                            <a:solidFill/>
                          </a:uFill>
                        </a:rPr>
                        <a:t>L</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BABABA"/>
                          </a:solidFill>
                          <a:uFill>
                            <a:solidFill/>
                          </a:uFill>
                        </a:rPr>
                        <a:t>M</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BABABA"/>
                          </a:solidFill>
                          <a:uFill>
                            <a:solidFill/>
                          </a:uFill>
                        </a:rPr>
                        <a:t>R</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BABABA"/>
                          </a:solidFill>
                          <a:uFill>
                            <a:solidFill/>
                          </a:uFill>
                        </a:rPr>
                        <a:t>Q</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FFFFFF"/>
                          </a:solidFill>
                          <a:uFill>
                            <a:solidFill/>
                          </a:uFill>
                        </a:rPr>
                        <a:t>S</a:t>
                      </a:r>
                    </a:p>
                  </a:txBody>
                  <a:tcPr marL="50800" marR="50800" marT="50800" marB="50800" anchor="ctr" horzOverflow="overflow">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solidFill>
                            <a:srgbClr val="BABABA"/>
                          </a:solidFill>
                          <a:uFill>
                            <a:solidFill/>
                          </a:uFill>
                        </a:rPr>
                        <a:t>Z</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BABABA"/>
                          </a:solidFill>
                          <a:uFill>
                            <a:solidFill/>
                          </a:uFill>
                        </a:rPr>
                        <a:t>V</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BABABA"/>
                          </a:solidFill>
                          <a:uFill>
                            <a:solidFill/>
                          </a:uFill>
                        </a:rPr>
                        <a:t>Y</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BABABA"/>
                          </a:solidFill>
                          <a:uFill>
                            <a:solidFill/>
                          </a:uFill>
                        </a:rPr>
                        <a:t>T</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grpSp>
        <p:nvGrpSpPr>
          <p:cNvPr id="886" name="Group 886"/>
          <p:cNvGrpSpPr/>
          <p:nvPr/>
        </p:nvGrpSpPr>
        <p:grpSpPr>
          <a:xfrm>
            <a:off x="8153343" y="7747000"/>
            <a:ext cx="375707" cy="635000"/>
            <a:chOff x="0" y="0"/>
            <a:chExt cx="375706" cy="635000"/>
          </a:xfrm>
        </p:grpSpPr>
        <p:sp>
          <p:nvSpPr>
            <p:cNvPr id="884" name="Shape 884"/>
            <p:cNvSpPr/>
            <p:nvPr/>
          </p:nvSpPr>
          <p:spPr>
            <a:xfrm flipH="1">
              <a:off x="225450" y="0"/>
              <a:ext cx="1" cy="254000"/>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885" name="Shape 885"/>
            <p:cNvSpPr/>
            <p:nvPr/>
          </p:nvSpPr>
          <p:spPr>
            <a:xfrm>
              <a:off x="0" y="304800"/>
              <a:ext cx="375707" cy="3302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lstStyle>
            <a:p>
              <a:pPr lvl="0">
                <a:defRPr sz="1800">
                  <a:solidFill>
                    <a:srgbClr val="000000"/>
                  </a:solidFill>
                  <a:uFillTx/>
                </a:defRPr>
              </a:pPr>
              <a:r>
                <a:rPr sz="1600">
                  <a:solidFill>
                    <a:srgbClr val="8D3124"/>
                  </a:solidFill>
                  <a:uFill>
                    <a:solidFill>
                      <a:srgbClr val="8D3124"/>
                    </a:solidFill>
                  </a:uFill>
                </a:rPr>
                <a:t>gt</a:t>
              </a:r>
            </a:p>
          </p:txBody>
        </p:sp>
      </p:grpSp>
      <p:grpSp>
        <p:nvGrpSpPr>
          <p:cNvPr id="889" name="Group 889"/>
          <p:cNvGrpSpPr/>
          <p:nvPr/>
        </p:nvGrpSpPr>
        <p:grpSpPr>
          <a:xfrm>
            <a:off x="4440825" y="7747000"/>
            <a:ext cx="307742" cy="635000"/>
            <a:chOff x="0" y="0"/>
            <a:chExt cx="307741" cy="635000"/>
          </a:xfrm>
        </p:grpSpPr>
        <p:sp>
          <p:nvSpPr>
            <p:cNvPr id="887" name="Shape 887"/>
            <p:cNvSpPr/>
            <p:nvPr/>
          </p:nvSpPr>
          <p:spPr>
            <a:xfrm flipH="1">
              <a:off x="191516" y="0"/>
              <a:ext cx="1" cy="254000"/>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888" name="Shape 888"/>
            <p:cNvSpPr/>
            <p:nvPr/>
          </p:nvSpPr>
          <p:spPr>
            <a:xfrm>
              <a:off x="0" y="304800"/>
              <a:ext cx="307742" cy="3302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lstStyle>
            <a:p>
              <a:pPr lvl="0">
                <a:defRPr sz="1800">
                  <a:solidFill>
                    <a:srgbClr val="000000"/>
                  </a:solidFill>
                  <a:uFillTx/>
                </a:defRPr>
              </a:pPr>
              <a:r>
                <a:rPr sz="1600">
                  <a:solidFill>
                    <a:srgbClr val="8D3124"/>
                  </a:solidFill>
                  <a:uFill>
                    <a:solidFill>
                      <a:srgbClr val="8D3124"/>
                    </a:solidFill>
                  </a:uFill>
                </a:rPr>
                <a:t>lt</a:t>
              </a:r>
            </a:p>
          </p:txBody>
        </p:sp>
      </p:grpSp>
      <p:grpSp>
        <p:nvGrpSpPr>
          <p:cNvPr id="892" name="Group 892"/>
          <p:cNvGrpSpPr/>
          <p:nvPr/>
        </p:nvGrpSpPr>
        <p:grpSpPr>
          <a:xfrm>
            <a:off x="1423383" y="7747000"/>
            <a:ext cx="356558" cy="635000"/>
            <a:chOff x="0" y="0"/>
            <a:chExt cx="356556" cy="635000"/>
          </a:xfrm>
        </p:grpSpPr>
        <p:sp>
          <p:nvSpPr>
            <p:cNvPr id="890" name="Shape 890"/>
            <p:cNvSpPr/>
            <p:nvPr/>
          </p:nvSpPr>
          <p:spPr>
            <a:xfrm flipH="1">
              <a:off x="215900" y="0"/>
              <a:ext cx="1" cy="254000"/>
            </a:xfrm>
            <a:prstGeom prst="line">
              <a:avLst/>
            </a:prstGeom>
            <a:noFill/>
            <a:ln w="25400" cap="flat">
              <a:solidFill>
                <a:srgbClr val="0048AA"/>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891" name="Shape 891"/>
            <p:cNvSpPr/>
            <p:nvPr/>
          </p:nvSpPr>
          <p:spPr>
            <a:xfrm>
              <a:off x="0" y="304800"/>
              <a:ext cx="356557" cy="3302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defRPr>
                  <a:solidFill>
                    <a:srgbClr val="0048AA"/>
                  </a:solidFill>
                  <a:uFill>
                    <a:solidFill>
                      <a:srgbClr val="0048AA"/>
                    </a:solidFill>
                  </a:uFill>
                </a:defRPr>
              </a:lvl1pPr>
            </a:lstStyle>
            <a:p>
              <a:pPr lvl="0">
                <a:defRPr sz="1800">
                  <a:solidFill>
                    <a:srgbClr val="000000"/>
                  </a:solidFill>
                  <a:uFillTx/>
                </a:defRPr>
              </a:pPr>
              <a:r>
                <a:rPr sz="1600">
                  <a:solidFill>
                    <a:srgbClr val="0048AA"/>
                  </a:solidFill>
                  <a:uFill>
                    <a:solidFill>
                      <a:srgbClr val="0048AA"/>
                    </a:solidFill>
                  </a:uFill>
                </a:rPr>
                <a:t>lo</a:t>
              </a:r>
            </a:p>
          </p:txBody>
        </p:sp>
      </p:grpSp>
      <p:grpSp>
        <p:nvGrpSpPr>
          <p:cNvPr id="895" name="Group 895"/>
          <p:cNvGrpSpPr/>
          <p:nvPr/>
        </p:nvGrpSpPr>
        <p:grpSpPr>
          <a:xfrm>
            <a:off x="11149922" y="7747000"/>
            <a:ext cx="357847" cy="635000"/>
            <a:chOff x="0" y="0"/>
            <a:chExt cx="357846" cy="635000"/>
          </a:xfrm>
        </p:grpSpPr>
        <p:sp>
          <p:nvSpPr>
            <p:cNvPr id="893" name="Shape 893"/>
            <p:cNvSpPr/>
            <p:nvPr/>
          </p:nvSpPr>
          <p:spPr>
            <a:xfrm flipH="1">
              <a:off x="216510" y="0"/>
              <a:ext cx="1" cy="254000"/>
            </a:xfrm>
            <a:prstGeom prst="line">
              <a:avLst/>
            </a:prstGeom>
            <a:noFill/>
            <a:ln w="25400" cap="flat">
              <a:solidFill>
                <a:srgbClr val="0048AA"/>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894" name="Shape 894"/>
            <p:cNvSpPr/>
            <p:nvPr/>
          </p:nvSpPr>
          <p:spPr>
            <a:xfrm>
              <a:off x="0" y="304800"/>
              <a:ext cx="357847" cy="3302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defRPr>
                  <a:solidFill>
                    <a:srgbClr val="0048AA"/>
                  </a:solidFill>
                  <a:uFill>
                    <a:solidFill>
                      <a:srgbClr val="0048AA"/>
                    </a:solidFill>
                  </a:uFill>
                </a:defRPr>
              </a:lvl1pPr>
            </a:lstStyle>
            <a:p>
              <a:pPr lvl="0">
                <a:defRPr sz="1800">
                  <a:solidFill>
                    <a:srgbClr val="000000"/>
                  </a:solidFill>
                  <a:uFillTx/>
                </a:defRPr>
              </a:pPr>
              <a:r>
                <a:rPr sz="1600">
                  <a:solidFill>
                    <a:srgbClr val="0048AA"/>
                  </a:solidFill>
                  <a:uFill>
                    <a:solidFill>
                      <a:srgbClr val="0048AA"/>
                    </a:solidFill>
                  </a:uFill>
                </a:rPr>
                <a:t>hi</a:t>
              </a:r>
            </a:p>
          </p:txBody>
        </p:sp>
      </p:grpSp>
      <p:sp>
        <p:nvSpPr>
          <p:cNvPr id="896" name="Shape 896"/>
          <p:cNvSpPr/>
          <p:nvPr/>
        </p:nvSpPr>
        <p:spPr>
          <a:xfrm>
            <a:off x="637381" y="9004300"/>
            <a:ext cx="11353801" cy="3937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ctr">
              <a:defRPr sz="2000" b="1">
                <a:latin typeface="Lucida Grande"/>
                <a:ea typeface="Lucida Grande"/>
                <a:cs typeface="Lucida Grande"/>
                <a:sym typeface="Lucida Grande"/>
              </a:defRPr>
            </a:lvl1pPr>
          </a:lstStyle>
          <a:p>
            <a:pPr lvl="0">
              <a:defRPr sz="1800" b="0">
                <a:solidFill>
                  <a:srgbClr val="000000"/>
                </a:solidFill>
                <a:uFillTx/>
              </a:defRPr>
            </a:pPr>
            <a:r>
              <a:rPr sz="2000" b="1">
                <a:solidFill>
                  <a:srgbClr val="8D3124"/>
                </a:solidFill>
                <a:uFill>
                  <a:solidFill>
                    <a:srgbClr val="8D3124"/>
                  </a:solidFill>
                </a:uFill>
              </a:rPr>
              <a:t>3-way partitioned</a:t>
            </a:r>
          </a:p>
        </p:txBody>
      </p:sp>
      <p:graphicFrame>
        <p:nvGraphicFramePr>
          <p:cNvPr id="897" name="Table 897"/>
          <p:cNvGraphicFramePr/>
          <p:nvPr/>
        </p:nvGraphicFramePr>
        <p:xfrm>
          <a:off x="1270000" y="4089400"/>
          <a:ext cx="10464796" cy="685800"/>
        </p:xfrm>
        <a:graphic>
          <a:graphicData uri="http://schemas.openxmlformats.org/drawingml/2006/table">
            <a:tbl>
              <a:tblPr>
                <a:tableStyleId>{8F44A2F1-9E1F-4B54-A3A2-5F16C0AD49E2}</a:tableStyleId>
              </a:tblPr>
              <a:tblGrid>
                <a:gridCol w="2989942">
                  <a:extLst>
                    <a:ext uri="{9D8B030D-6E8A-4147-A177-3AD203B41FA5}">
                      <a16:colId xmlns:a16="http://schemas.microsoft.com/office/drawing/2014/main" val="20000"/>
                    </a:ext>
                  </a:extLst>
                </a:gridCol>
                <a:gridCol w="747485">
                  <a:extLst>
                    <a:ext uri="{9D8B030D-6E8A-4147-A177-3AD203B41FA5}">
                      <a16:colId xmlns:a16="http://schemas.microsoft.com/office/drawing/2014/main" val="20001"/>
                    </a:ext>
                  </a:extLst>
                </a:gridCol>
                <a:gridCol w="2989942">
                  <a:extLst>
                    <a:ext uri="{9D8B030D-6E8A-4147-A177-3AD203B41FA5}">
                      <a16:colId xmlns:a16="http://schemas.microsoft.com/office/drawing/2014/main" val="20002"/>
                    </a:ext>
                  </a:extLst>
                </a:gridCol>
                <a:gridCol w="747485">
                  <a:extLst>
                    <a:ext uri="{9D8B030D-6E8A-4147-A177-3AD203B41FA5}">
                      <a16:colId xmlns:a16="http://schemas.microsoft.com/office/drawing/2014/main" val="20003"/>
                    </a:ext>
                  </a:extLst>
                </a:gridCol>
                <a:gridCol w="2989942">
                  <a:extLst>
                    <a:ext uri="{9D8B030D-6E8A-4147-A177-3AD203B41FA5}">
                      <a16:colId xmlns:a16="http://schemas.microsoft.com/office/drawing/2014/main" val="20004"/>
                    </a:ext>
                  </a:extLst>
                </a:gridCol>
              </a:tblGrid>
              <a:tr h="685800">
                <a:tc>
                  <a:txBody>
                    <a:bodyPr/>
                    <a:lstStyle/>
                    <a:p>
                      <a:pPr marL="58702" marR="58702" lvl="0" defTabSz="1295400">
                        <a:lnSpc>
                          <a:spcPct val="130000"/>
                        </a:lnSpc>
                        <a:defRPr sz="1800">
                          <a:uFillTx/>
                        </a:defRPr>
                      </a:pPr>
                      <a:r>
                        <a:rPr sz="2400">
                          <a:uFill>
                            <a:solidFill/>
                          </a:uFill>
                          <a:latin typeface="Times Roman"/>
                          <a:ea typeface="Times Roman"/>
                          <a:cs typeface="Times Roman"/>
                          <a:sym typeface="Times Roman"/>
                        </a:rPr>
                        <a:t>&lt;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1</a:t>
                      </a:r>
                    </a:p>
                  </a:txBody>
                  <a:tcPr marL="50800" marR="50800" marT="50800" marB="50800" anchor="ctr" horzOverflow="overflow">
                    <a:lnL w="28575">
                      <a:miter lim="400000"/>
                    </a:lnL>
                    <a:lnT w="28575">
                      <a:miter lim="400000"/>
                    </a:lnT>
                    <a:lnB w="28575">
                      <a:miter lim="400000"/>
                    </a:lnB>
                    <a:solidFill>
                      <a:srgbClr val="D5D5D5"/>
                    </a:solidFill>
                  </a:tcPr>
                </a:tc>
                <a:tc>
                  <a:txBody>
                    <a:bodyPr/>
                    <a:lstStyle/>
                    <a:p>
                      <a:pPr marL="58702" marR="58702" lvl="0" defTabSz="1295400">
                        <a:lnSpc>
                          <a:spcPct val="130000"/>
                        </a:lnSpc>
                        <a:defRPr sz="1800">
                          <a:uFillTx/>
                        </a:defRPr>
                      </a:pP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1</a:t>
                      </a:r>
                    </a:p>
                  </a:txBody>
                  <a:tcPr marL="50800" marR="50800" marT="50800" marB="50800" anchor="ctr" horzOverflow="overflow">
                    <a:lnT w="28575">
                      <a:miter lim="400000"/>
                    </a:lnT>
                    <a:lnB w="28575">
                      <a:miter lim="400000"/>
                    </a:lnB>
                    <a:solidFill>
                      <a:srgbClr val="D5D5D5"/>
                    </a:solidFill>
                  </a:tcPr>
                </a:tc>
                <a:tc>
                  <a:txBody>
                    <a:bodyPr/>
                    <a:lstStyle/>
                    <a:p>
                      <a:pPr marL="58702" marR="58702" lvl="0" defTabSz="1295400">
                        <a:lnSpc>
                          <a:spcPct val="130000"/>
                        </a:lnSpc>
                        <a:defRPr sz="1800">
                          <a:uFillTx/>
                        </a:defRPr>
                      </a:pPr>
                      <a:r>
                        <a:rPr sz="2400">
                          <a:uFill>
                            <a:solidFill/>
                          </a:uFill>
                          <a:latin typeface="Times Roman"/>
                          <a:ea typeface="Times Roman"/>
                          <a:cs typeface="Times Roman"/>
                          <a:sym typeface="Times Roman"/>
                        </a:rPr>
                        <a:t>≥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1 </a:t>
                      </a:r>
                      <a:r>
                        <a:rPr sz="2400">
                          <a:uFill>
                            <a:solidFill/>
                          </a:uFill>
                          <a:latin typeface="Times Roman"/>
                          <a:ea typeface="Times Roman"/>
                          <a:cs typeface="Times Roman"/>
                          <a:sym typeface="Times Roman"/>
                        </a:rPr>
                        <a:t> and </a:t>
                      </a:r>
                      <a:r>
                        <a:rPr sz="2400" baseline="-5999">
                          <a:uFill>
                            <a:solidFill/>
                          </a:uFill>
                          <a:latin typeface="Times Roman"/>
                          <a:ea typeface="Times Roman"/>
                          <a:cs typeface="Times Roman"/>
                          <a:sym typeface="Times Roman"/>
                        </a:rPr>
                        <a:t> </a:t>
                      </a:r>
                      <a:r>
                        <a:rPr sz="2400">
                          <a:uFill>
                            <a:solidFill/>
                          </a:uFill>
                          <a:latin typeface="Times Roman"/>
                          <a:ea typeface="Times Roman"/>
                          <a:cs typeface="Times Roman"/>
                          <a:sym typeface="Times Roman"/>
                        </a:rPr>
                        <a:t>≤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2</a:t>
                      </a:r>
                    </a:p>
                  </a:txBody>
                  <a:tcPr marL="50800" marR="50800" marT="50800" marB="50800" anchor="ctr" horzOverflow="overflow">
                    <a:lnT w="28575">
                      <a:miter lim="400000"/>
                    </a:lnT>
                    <a:lnB w="28575">
                      <a:miter lim="400000"/>
                    </a:lnB>
                    <a:solidFill>
                      <a:srgbClr val="D5D5D5"/>
                    </a:solidFill>
                  </a:tcPr>
                </a:tc>
                <a:tc>
                  <a:txBody>
                    <a:bodyPr/>
                    <a:lstStyle/>
                    <a:p>
                      <a:pPr marL="58702" marR="58702" lvl="0" defTabSz="1295400">
                        <a:lnSpc>
                          <a:spcPct val="130000"/>
                        </a:lnSpc>
                        <a:defRPr sz="1800">
                          <a:uFillTx/>
                        </a:defRPr>
                      </a:pP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2</a:t>
                      </a:r>
                    </a:p>
                  </a:txBody>
                  <a:tcPr marL="50800" marR="50800" marT="50800" marB="50800" anchor="ctr" horzOverflow="overflow">
                    <a:lnT w="28575">
                      <a:miter lim="400000"/>
                    </a:lnT>
                    <a:lnB w="28575">
                      <a:miter lim="400000"/>
                    </a:lnB>
                    <a:solidFill>
                      <a:srgbClr val="D5D5D5"/>
                    </a:solidFill>
                  </a:tcPr>
                </a:tc>
                <a:tc>
                  <a:txBody>
                    <a:bodyPr/>
                    <a:lstStyle/>
                    <a:p>
                      <a:pPr marL="58702" marR="58702" lvl="0" defTabSz="1295400">
                        <a:lnSpc>
                          <a:spcPct val="130000"/>
                        </a:lnSpc>
                        <a:defRPr sz="1800">
                          <a:uFillTx/>
                        </a:defRPr>
                      </a:pPr>
                      <a:r>
                        <a:rPr sz="2400">
                          <a:uFill>
                            <a:solidFill/>
                          </a:uFill>
                          <a:latin typeface="Times Roman"/>
                          <a:ea typeface="Times Roman"/>
                          <a:cs typeface="Times Roman"/>
                          <a:sym typeface="Times Roman"/>
                        </a:rPr>
                        <a:t>&gt;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2</a:t>
                      </a:r>
                    </a:p>
                  </a:txBody>
                  <a:tcPr marL="50800" marR="50800" marT="50800" marB="50800" anchor="ctr" horzOverflow="overflow">
                    <a:lnR w="28575">
                      <a:miter lim="400000"/>
                    </a:lnR>
                    <a:lnT w="28575">
                      <a:miter lim="400000"/>
                    </a:lnT>
                    <a:lnB w="28575">
                      <a:miter lim="400000"/>
                    </a:lnB>
                    <a:solidFill>
                      <a:srgbClr val="D5D5D5"/>
                    </a:solidFill>
                  </a:tcPr>
                </a:tc>
                <a:extLst>
                  <a:ext uri="{0D108BD9-81ED-4DB2-BD59-A6C34878D82A}">
                    <a16:rowId xmlns:a16="http://schemas.microsoft.com/office/drawing/2014/main" val="10000"/>
                  </a:ext>
                </a:extLst>
              </a:tr>
            </a:tbl>
          </a:graphicData>
        </a:graphic>
      </p:graphicFrame>
      <p:grpSp>
        <p:nvGrpSpPr>
          <p:cNvPr id="900" name="Group 900"/>
          <p:cNvGrpSpPr/>
          <p:nvPr/>
        </p:nvGrpSpPr>
        <p:grpSpPr>
          <a:xfrm>
            <a:off x="1340908" y="4914900"/>
            <a:ext cx="417875" cy="635000"/>
            <a:chOff x="0" y="0"/>
            <a:chExt cx="417874" cy="635000"/>
          </a:xfrm>
        </p:grpSpPr>
        <p:sp>
          <p:nvSpPr>
            <p:cNvPr id="898" name="Shape 898"/>
            <p:cNvSpPr/>
            <p:nvPr/>
          </p:nvSpPr>
          <p:spPr>
            <a:xfrm>
              <a:off x="0" y="304800"/>
              <a:ext cx="417875" cy="3302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defRPr>
                  <a:solidFill>
                    <a:srgbClr val="000000"/>
                  </a:solidFill>
                  <a:uFill>
                    <a:solidFill>
                      <a:srgbClr val="000000"/>
                    </a:solidFill>
                  </a:u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uFill>
                </a:rPr>
                <a:t>lo</a:t>
              </a:r>
            </a:p>
          </p:txBody>
        </p:sp>
        <p:sp>
          <p:nvSpPr>
            <p:cNvPr id="899" name="Shape 899"/>
            <p:cNvSpPr/>
            <p:nvPr/>
          </p:nvSpPr>
          <p:spPr>
            <a:xfrm flipH="1">
              <a:off x="246481" y="0"/>
              <a:ext cx="1" cy="254000"/>
            </a:xfrm>
            <a:prstGeom prst="line">
              <a:avLst/>
            </a:prstGeom>
            <a:noFill/>
            <a:ln w="25400" cap="flat">
              <a:solidFill>
                <a:srgbClr val="000000"/>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pSp>
      <p:grpSp>
        <p:nvGrpSpPr>
          <p:cNvPr id="903" name="Group 903"/>
          <p:cNvGrpSpPr/>
          <p:nvPr/>
        </p:nvGrpSpPr>
        <p:grpSpPr>
          <a:xfrm>
            <a:off x="11121026" y="4914900"/>
            <a:ext cx="417875" cy="635000"/>
            <a:chOff x="0" y="0"/>
            <a:chExt cx="417874" cy="635000"/>
          </a:xfrm>
        </p:grpSpPr>
        <p:sp>
          <p:nvSpPr>
            <p:cNvPr id="901" name="Shape 901"/>
            <p:cNvSpPr/>
            <p:nvPr/>
          </p:nvSpPr>
          <p:spPr>
            <a:xfrm flipH="1">
              <a:off x="246481" y="0"/>
              <a:ext cx="1" cy="254000"/>
            </a:xfrm>
            <a:prstGeom prst="line">
              <a:avLst/>
            </a:prstGeom>
            <a:noFill/>
            <a:ln w="25400" cap="flat">
              <a:solidFill>
                <a:srgbClr val="000000"/>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902" name="Shape 902"/>
            <p:cNvSpPr/>
            <p:nvPr/>
          </p:nvSpPr>
          <p:spPr>
            <a:xfrm>
              <a:off x="0" y="304800"/>
              <a:ext cx="417875" cy="3302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defRPr>
                  <a:solidFill>
                    <a:srgbClr val="000000"/>
                  </a:solidFill>
                  <a:uFill>
                    <a:solidFill>
                      <a:srgbClr val="000000"/>
                    </a:solidFill>
                  </a:u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uFill>
                </a:rPr>
                <a:t>hi</a:t>
              </a:r>
            </a:p>
          </p:txBody>
        </p:sp>
      </p:grpSp>
      <p:grpSp>
        <p:nvGrpSpPr>
          <p:cNvPr id="906" name="Group 906"/>
          <p:cNvGrpSpPr/>
          <p:nvPr/>
        </p:nvGrpSpPr>
        <p:grpSpPr>
          <a:xfrm>
            <a:off x="4390026" y="4914900"/>
            <a:ext cx="417875" cy="635000"/>
            <a:chOff x="0" y="0"/>
            <a:chExt cx="417874" cy="635000"/>
          </a:xfrm>
        </p:grpSpPr>
        <p:sp>
          <p:nvSpPr>
            <p:cNvPr id="904" name="Shape 904"/>
            <p:cNvSpPr/>
            <p:nvPr/>
          </p:nvSpPr>
          <p:spPr>
            <a:xfrm flipH="1">
              <a:off x="246481" y="0"/>
              <a:ext cx="1" cy="254000"/>
            </a:xfrm>
            <a:prstGeom prst="line">
              <a:avLst/>
            </a:prstGeom>
            <a:noFill/>
            <a:ln w="25400" cap="flat">
              <a:solidFill>
                <a:srgbClr val="000000"/>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905" name="Shape 905"/>
            <p:cNvSpPr/>
            <p:nvPr/>
          </p:nvSpPr>
          <p:spPr>
            <a:xfrm>
              <a:off x="0" y="304800"/>
              <a:ext cx="417875" cy="3302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defRPr>
                  <a:solidFill>
                    <a:srgbClr val="000000"/>
                  </a:solidFill>
                  <a:uFill>
                    <a:solidFill>
                      <a:srgbClr val="000000"/>
                    </a:solidFill>
                  </a:u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uFill>
                </a:rPr>
                <a:t>lt</a:t>
              </a:r>
            </a:p>
          </p:txBody>
        </p:sp>
      </p:grpSp>
      <p:grpSp>
        <p:nvGrpSpPr>
          <p:cNvPr id="909" name="Group 909"/>
          <p:cNvGrpSpPr/>
          <p:nvPr/>
        </p:nvGrpSpPr>
        <p:grpSpPr>
          <a:xfrm>
            <a:off x="8133071" y="4914900"/>
            <a:ext cx="417875" cy="635000"/>
            <a:chOff x="0" y="0"/>
            <a:chExt cx="417874" cy="635000"/>
          </a:xfrm>
        </p:grpSpPr>
        <p:sp>
          <p:nvSpPr>
            <p:cNvPr id="907" name="Shape 907"/>
            <p:cNvSpPr/>
            <p:nvPr/>
          </p:nvSpPr>
          <p:spPr>
            <a:xfrm flipH="1">
              <a:off x="246482" y="0"/>
              <a:ext cx="1" cy="254000"/>
            </a:xfrm>
            <a:prstGeom prst="line">
              <a:avLst/>
            </a:prstGeom>
            <a:noFill/>
            <a:ln w="25400" cap="flat">
              <a:solidFill>
                <a:srgbClr val="000000"/>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908" name="Shape 908"/>
            <p:cNvSpPr/>
            <p:nvPr/>
          </p:nvSpPr>
          <p:spPr>
            <a:xfrm>
              <a:off x="0" y="304800"/>
              <a:ext cx="417875" cy="3302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defRPr>
                  <a:solidFill>
                    <a:srgbClr val="000000"/>
                  </a:solidFill>
                  <a:uFill>
                    <a:solidFill>
                      <a:srgbClr val="000000"/>
                    </a:solidFill>
                  </a:u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uFill>
                </a:rPr>
                <a:t>gt</a:t>
              </a:r>
            </a:p>
          </p:txBody>
        </p:sp>
      </p:grpSp>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 name="Shape 911"/>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93</a:t>
            </a:fld>
            <a:endParaRPr sz="1200">
              <a:uFill>
                <a:solidFill/>
              </a:uFill>
            </a:endParaRPr>
          </a:p>
        </p:txBody>
      </p:sp>
      <p:sp>
        <p:nvSpPr>
          <p:cNvPr id="912" name="Shape 912"/>
          <p:cNvSpPr>
            <a:spLocks noGrp="1"/>
          </p:cNvSpPr>
          <p:nvPr>
            <p:ph type="title"/>
          </p:nvPr>
        </p:nvSpPr>
        <p:spPr>
          <a:prstGeom prst="rect">
            <a:avLst/>
          </a:prstGeom>
        </p:spPr>
        <p:txBody>
          <a:bodyPr/>
          <a:lstStyle/>
          <a:p>
            <a:pPr lvl="0">
              <a:defRPr sz="1800">
                <a:uFillTx/>
              </a:defRPr>
            </a:pPr>
            <a:r>
              <a:rPr sz="2800">
                <a:uFill>
                  <a:solidFill/>
                </a:uFill>
              </a:rPr>
              <a:t>Dual-pivot quicksort</a:t>
            </a:r>
          </a:p>
        </p:txBody>
      </p:sp>
      <p:sp>
        <p:nvSpPr>
          <p:cNvPr id="913" name="Shape 913"/>
          <p:cNvSpPr>
            <a:spLocks noGrp="1"/>
          </p:cNvSpPr>
          <p:nvPr>
            <p:ph type="body" idx="1"/>
          </p:nvPr>
        </p:nvSpPr>
        <p:spPr>
          <a:xfrm>
            <a:off x="812800" y="1270000"/>
            <a:ext cx="11671300" cy="8128000"/>
          </a:xfrm>
          <a:prstGeom prst="rect">
            <a:avLst/>
          </a:prstGeom>
        </p:spPr>
        <p:txBody>
          <a:bodyPr/>
          <a:lstStyle/>
          <a:p>
            <a:pPr lvl="0">
              <a:defRPr sz="1800">
                <a:solidFill>
                  <a:srgbClr val="000000"/>
                </a:solidFill>
                <a:uFillTx/>
              </a:defRPr>
            </a:pPr>
            <a:r>
              <a:rPr sz="2400">
                <a:uFill>
                  <a:solidFill/>
                </a:uFill>
              </a:rPr>
              <a:t>Use </a:t>
            </a:r>
            <a:r>
              <a:rPr sz="2400">
                <a:solidFill>
                  <a:srgbClr val="8D3124"/>
                </a:solidFill>
                <a:uFill>
                  <a:solidFill>
                    <a:srgbClr val="8D3124"/>
                  </a:solidFill>
                </a:uFill>
              </a:rPr>
              <a:t>two</a:t>
            </a:r>
            <a:r>
              <a:rPr sz="2400">
                <a:uFill>
                  <a:solidFill/>
                </a:uFill>
              </a:rPr>
              <a:t> partitioning items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1</a:t>
            </a:r>
            <a:r>
              <a:rPr sz="2400">
                <a:uFill>
                  <a:solidFill/>
                </a:uFill>
              </a:rPr>
              <a:t> and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2</a:t>
            </a:r>
            <a:r>
              <a:rPr sz="2400">
                <a:uFill>
                  <a:solidFill/>
                </a:uFill>
              </a:rPr>
              <a:t> and partition into three subarrays:</a:t>
            </a:r>
          </a:p>
          <a:p>
            <a:pPr lvl="1">
              <a:defRPr sz="1800">
                <a:uFillTx/>
              </a:defRPr>
            </a:pPr>
            <a:r>
              <a:rPr sz="2400">
                <a:uFill>
                  <a:solidFill/>
                </a:uFill>
              </a:rPr>
              <a:t>Keys less than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1</a:t>
            </a:r>
            <a:r>
              <a:rPr sz="2400">
                <a:uFill>
                  <a:solidFill/>
                </a:uFill>
              </a:rPr>
              <a:t>.</a:t>
            </a:r>
          </a:p>
          <a:p>
            <a:pPr lvl="1">
              <a:defRPr sz="1800">
                <a:uFillTx/>
              </a:defRPr>
            </a:pPr>
            <a:r>
              <a:rPr sz="2400">
                <a:uFill>
                  <a:solidFill/>
                </a:uFill>
              </a:rPr>
              <a:t>Keys between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1</a:t>
            </a:r>
            <a:r>
              <a:rPr sz="2400">
                <a:uFill>
                  <a:solidFill/>
                </a:uFill>
              </a:rPr>
              <a:t> and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2</a:t>
            </a:r>
            <a:r>
              <a:rPr sz="2400">
                <a:uFill>
                  <a:solidFill/>
                </a:uFill>
              </a:rPr>
              <a:t>.</a:t>
            </a:r>
          </a:p>
          <a:p>
            <a:pPr lvl="1">
              <a:defRPr sz="1800">
                <a:uFillTx/>
              </a:defRPr>
            </a:pPr>
            <a:r>
              <a:rPr sz="2400">
                <a:uFill>
                  <a:solidFill/>
                </a:uFill>
              </a:rPr>
              <a:t>Keys greater than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2</a:t>
            </a:r>
            <a:r>
              <a:rPr sz="2400">
                <a:uFill>
                  <a:solidFill/>
                </a:uFill>
              </a:rPr>
              <a:t>.</a:t>
            </a:r>
          </a:p>
          <a:p>
            <a:pPr lvl="0">
              <a:defRPr sz="1800">
                <a:solidFill>
                  <a:srgbClr val="000000"/>
                </a:solidFill>
                <a:uFillTx/>
              </a:defRPr>
            </a:pPr>
            <a:br>
              <a:rPr sz="2400">
                <a:uFill>
                  <a:solidFill/>
                </a:uFill>
              </a:rPr>
            </a:br>
            <a:br>
              <a:rPr sz="2400">
                <a:uFill>
                  <a:solidFill/>
                </a:uFill>
              </a:rPr>
            </a:br>
            <a:br>
              <a:rPr sz="2400">
                <a:uFill>
                  <a:solidFill/>
                </a:uFill>
              </a:rPr>
            </a:br>
            <a:br>
              <a:rPr sz="2400">
                <a:uFill>
                  <a:solidFill/>
                </a:uFill>
              </a:rPr>
            </a:br>
            <a:br>
              <a:rPr sz="2400">
                <a:uFill>
                  <a:solidFill/>
                </a:uFill>
              </a:rPr>
            </a:br>
            <a:br>
              <a:rPr sz="2400">
                <a:uFill>
                  <a:solidFill/>
                </a:uFill>
              </a:rPr>
            </a:br>
            <a:br>
              <a:rPr sz="2400">
                <a:uFill>
                  <a:solidFill/>
                </a:uFill>
              </a:rPr>
            </a:br>
            <a:br>
              <a:rPr sz="2400">
                <a:uFill>
                  <a:solidFill/>
                </a:uFill>
              </a:rPr>
            </a:br>
            <a:br>
              <a:rPr sz="2400">
                <a:uFill>
                  <a:solidFill/>
                </a:uFill>
              </a:rPr>
            </a:br>
            <a:br>
              <a:rPr sz="2400">
                <a:uFill>
                  <a:solidFill/>
                </a:uFill>
              </a:rPr>
            </a:br>
            <a:r>
              <a:rPr sz="2400">
                <a:solidFill>
                  <a:srgbClr val="005493"/>
                </a:solidFill>
                <a:uFill>
                  <a:solidFill>
                    <a:srgbClr val="0048AA"/>
                  </a:solidFill>
                </a:uFill>
              </a:rPr>
              <a:t>Now widely used.  </a:t>
            </a:r>
            <a:r>
              <a:rPr sz="2400">
                <a:uFill>
                  <a:solidFill/>
                </a:uFill>
              </a:rPr>
              <a:t>Java 7, Python unstable sort, …</a:t>
            </a:r>
          </a:p>
        </p:txBody>
      </p:sp>
      <p:graphicFrame>
        <p:nvGraphicFramePr>
          <p:cNvPr id="914" name="Table 914"/>
          <p:cNvGraphicFramePr/>
          <p:nvPr/>
        </p:nvGraphicFramePr>
        <p:xfrm>
          <a:off x="1270000" y="4089400"/>
          <a:ext cx="10464796" cy="685800"/>
        </p:xfrm>
        <a:graphic>
          <a:graphicData uri="http://schemas.openxmlformats.org/drawingml/2006/table">
            <a:tbl>
              <a:tblPr>
                <a:tableStyleId>{8F44A2F1-9E1F-4B54-A3A2-5F16C0AD49E2}</a:tableStyleId>
              </a:tblPr>
              <a:tblGrid>
                <a:gridCol w="2989942">
                  <a:extLst>
                    <a:ext uri="{9D8B030D-6E8A-4147-A177-3AD203B41FA5}">
                      <a16:colId xmlns:a16="http://schemas.microsoft.com/office/drawing/2014/main" val="20000"/>
                    </a:ext>
                  </a:extLst>
                </a:gridCol>
                <a:gridCol w="747485">
                  <a:extLst>
                    <a:ext uri="{9D8B030D-6E8A-4147-A177-3AD203B41FA5}">
                      <a16:colId xmlns:a16="http://schemas.microsoft.com/office/drawing/2014/main" val="20001"/>
                    </a:ext>
                  </a:extLst>
                </a:gridCol>
                <a:gridCol w="2989942">
                  <a:extLst>
                    <a:ext uri="{9D8B030D-6E8A-4147-A177-3AD203B41FA5}">
                      <a16:colId xmlns:a16="http://schemas.microsoft.com/office/drawing/2014/main" val="20002"/>
                    </a:ext>
                  </a:extLst>
                </a:gridCol>
                <a:gridCol w="747485">
                  <a:extLst>
                    <a:ext uri="{9D8B030D-6E8A-4147-A177-3AD203B41FA5}">
                      <a16:colId xmlns:a16="http://schemas.microsoft.com/office/drawing/2014/main" val="20003"/>
                    </a:ext>
                  </a:extLst>
                </a:gridCol>
                <a:gridCol w="2989942">
                  <a:extLst>
                    <a:ext uri="{9D8B030D-6E8A-4147-A177-3AD203B41FA5}">
                      <a16:colId xmlns:a16="http://schemas.microsoft.com/office/drawing/2014/main" val="20004"/>
                    </a:ext>
                  </a:extLst>
                </a:gridCol>
              </a:tblGrid>
              <a:tr h="685800">
                <a:tc>
                  <a:txBody>
                    <a:bodyPr/>
                    <a:lstStyle/>
                    <a:p>
                      <a:pPr marL="58702" marR="58702" lvl="0" defTabSz="1295400">
                        <a:lnSpc>
                          <a:spcPct val="130000"/>
                        </a:lnSpc>
                        <a:defRPr sz="1800">
                          <a:uFillTx/>
                        </a:defRPr>
                      </a:pPr>
                      <a:r>
                        <a:rPr sz="2400">
                          <a:uFill>
                            <a:solidFill/>
                          </a:uFill>
                          <a:latin typeface="Times Roman"/>
                          <a:ea typeface="Times Roman"/>
                          <a:cs typeface="Times Roman"/>
                          <a:sym typeface="Times Roman"/>
                        </a:rPr>
                        <a:t>&lt;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1</a:t>
                      </a:r>
                    </a:p>
                  </a:txBody>
                  <a:tcPr marL="50800" marR="50800" marT="50800" marB="50800" anchor="ctr" horzOverflow="overflow">
                    <a:lnL w="28575">
                      <a:miter lim="400000"/>
                    </a:lnL>
                    <a:lnT w="28575">
                      <a:miter lim="400000"/>
                    </a:lnT>
                    <a:lnB w="28575">
                      <a:miter lim="400000"/>
                    </a:lnB>
                    <a:solidFill>
                      <a:srgbClr val="D5D5D5"/>
                    </a:solidFill>
                  </a:tcPr>
                </a:tc>
                <a:tc>
                  <a:txBody>
                    <a:bodyPr/>
                    <a:lstStyle/>
                    <a:p>
                      <a:pPr marL="58702" marR="58702" lvl="0" defTabSz="1295400">
                        <a:lnSpc>
                          <a:spcPct val="130000"/>
                        </a:lnSpc>
                        <a:defRPr sz="1800">
                          <a:uFillTx/>
                        </a:defRPr>
                      </a:pP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1</a:t>
                      </a:r>
                    </a:p>
                  </a:txBody>
                  <a:tcPr marL="50800" marR="50800" marT="50800" marB="50800" anchor="ctr" horzOverflow="overflow">
                    <a:lnT w="28575">
                      <a:miter lim="400000"/>
                    </a:lnT>
                    <a:lnB w="28575">
                      <a:miter lim="400000"/>
                    </a:lnB>
                    <a:solidFill>
                      <a:srgbClr val="D5D5D5"/>
                    </a:solidFill>
                  </a:tcPr>
                </a:tc>
                <a:tc>
                  <a:txBody>
                    <a:bodyPr/>
                    <a:lstStyle/>
                    <a:p>
                      <a:pPr marL="58702" marR="58702" lvl="0" defTabSz="1295400">
                        <a:lnSpc>
                          <a:spcPct val="130000"/>
                        </a:lnSpc>
                        <a:defRPr sz="1800">
                          <a:uFillTx/>
                        </a:defRPr>
                      </a:pPr>
                      <a:r>
                        <a:rPr sz="2400">
                          <a:uFill>
                            <a:solidFill/>
                          </a:uFill>
                          <a:latin typeface="Times Roman"/>
                          <a:ea typeface="Times Roman"/>
                          <a:cs typeface="Times Roman"/>
                          <a:sym typeface="Times Roman"/>
                        </a:rPr>
                        <a:t>≥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1 </a:t>
                      </a:r>
                      <a:r>
                        <a:rPr sz="2400">
                          <a:uFill>
                            <a:solidFill/>
                          </a:uFill>
                          <a:latin typeface="Times Roman"/>
                          <a:ea typeface="Times Roman"/>
                          <a:cs typeface="Times Roman"/>
                          <a:sym typeface="Times Roman"/>
                        </a:rPr>
                        <a:t> and </a:t>
                      </a:r>
                      <a:r>
                        <a:rPr sz="2400" baseline="-5999">
                          <a:uFill>
                            <a:solidFill/>
                          </a:uFill>
                          <a:latin typeface="Times Roman"/>
                          <a:ea typeface="Times Roman"/>
                          <a:cs typeface="Times Roman"/>
                          <a:sym typeface="Times Roman"/>
                        </a:rPr>
                        <a:t> </a:t>
                      </a:r>
                      <a:r>
                        <a:rPr sz="2400">
                          <a:uFill>
                            <a:solidFill/>
                          </a:uFill>
                          <a:latin typeface="Times Roman"/>
                          <a:ea typeface="Times Roman"/>
                          <a:cs typeface="Times Roman"/>
                          <a:sym typeface="Times Roman"/>
                        </a:rPr>
                        <a:t>≤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2</a:t>
                      </a:r>
                    </a:p>
                  </a:txBody>
                  <a:tcPr marL="50800" marR="50800" marT="50800" marB="50800" anchor="ctr" horzOverflow="overflow">
                    <a:lnT w="28575">
                      <a:miter lim="400000"/>
                    </a:lnT>
                    <a:lnB w="28575">
                      <a:miter lim="400000"/>
                    </a:lnB>
                    <a:solidFill>
                      <a:srgbClr val="D5D5D5"/>
                    </a:solidFill>
                  </a:tcPr>
                </a:tc>
                <a:tc>
                  <a:txBody>
                    <a:bodyPr/>
                    <a:lstStyle/>
                    <a:p>
                      <a:pPr marL="58702" marR="58702" lvl="0" defTabSz="1295400">
                        <a:lnSpc>
                          <a:spcPct val="130000"/>
                        </a:lnSpc>
                        <a:defRPr sz="1800">
                          <a:uFillTx/>
                        </a:defRPr>
                      </a:pP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2</a:t>
                      </a:r>
                    </a:p>
                  </a:txBody>
                  <a:tcPr marL="50800" marR="50800" marT="50800" marB="50800" anchor="ctr" horzOverflow="overflow">
                    <a:lnT w="28575">
                      <a:miter lim="400000"/>
                    </a:lnT>
                    <a:lnB w="28575">
                      <a:miter lim="400000"/>
                    </a:lnB>
                    <a:solidFill>
                      <a:srgbClr val="D5D5D5"/>
                    </a:solidFill>
                  </a:tcPr>
                </a:tc>
                <a:tc>
                  <a:txBody>
                    <a:bodyPr/>
                    <a:lstStyle/>
                    <a:p>
                      <a:pPr marL="58702" marR="58702" lvl="0" defTabSz="1295400">
                        <a:lnSpc>
                          <a:spcPct val="130000"/>
                        </a:lnSpc>
                        <a:defRPr sz="1800">
                          <a:uFillTx/>
                        </a:defRPr>
                      </a:pPr>
                      <a:r>
                        <a:rPr sz="2400">
                          <a:uFill>
                            <a:solidFill/>
                          </a:uFill>
                          <a:latin typeface="Times Roman"/>
                          <a:ea typeface="Times Roman"/>
                          <a:cs typeface="Times Roman"/>
                          <a:sym typeface="Times Roman"/>
                        </a:rPr>
                        <a:t>&gt;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2</a:t>
                      </a:r>
                    </a:p>
                  </a:txBody>
                  <a:tcPr marL="50800" marR="50800" marT="50800" marB="50800" anchor="ctr" horzOverflow="overflow">
                    <a:lnR w="28575">
                      <a:miter lim="400000"/>
                    </a:lnR>
                    <a:lnT w="28575">
                      <a:miter lim="400000"/>
                    </a:lnT>
                    <a:lnB w="28575">
                      <a:miter lim="400000"/>
                    </a:lnB>
                    <a:solidFill>
                      <a:srgbClr val="D5D5D5"/>
                    </a:solidFill>
                  </a:tcPr>
                </a:tc>
                <a:extLst>
                  <a:ext uri="{0D108BD9-81ED-4DB2-BD59-A6C34878D82A}">
                    <a16:rowId xmlns:a16="http://schemas.microsoft.com/office/drawing/2014/main" val="10000"/>
                  </a:ext>
                </a:extLst>
              </a:tr>
            </a:tbl>
          </a:graphicData>
        </a:graphic>
      </p:graphicFrame>
      <p:grpSp>
        <p:nvGrpSpPr>
          <p:cNvPr id="917" name="Group 917"/>
          <p:cNvGrpSpPr/>
          <p:nvPr/>
        </p:nvGrpSpPr>
        <p:grpSpPr>
          <a:xfrm>
            <a:off x="1340908" y="4914900"/>
            <a:ext cx="417875" cy="635000"/>
            <a:chOff x="0" y="0"/>
            <a:chExt cx="417874" cy="635000"/>
          </a:xfrm>
        </p:grpSpPr>
        <p:sp>
          <p:nvSpPr>
            <p:cNvPr id="915" name="Shape 915"/>
            <p:cNvSpPr/>
            <p:nvPr/>
          </p:nvSpPr>
          <p:spPr>
            <a:xfrm>
              <a:off x="0" y="304800"/>
              <a:ext cx="417875" cy="3302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defRPr>
                  <a:solidFill>
                    <a:srgbClr val="000000"/>
                  </a:solidFill>
                  <a:uFill>
                    <a:solidFill>
                      <a:srgbClr val="000000"/>
                    </a:solidFill>
                  </a:u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uFill>
                </a:rPr>
                <a:t>lo</a:t>
              </a:r>
            </a:p>
          </p:txBody>
        </p:sp>
        <p:sp>
          <p:nvSpPr>
            <p:cNvPr id="916" name="Shape 916"/>
            <p:cNvSpPr/>
            <p:nvPr/>
          </p:nvSpPr>
          <p:spPr>
            <a:xfrm flipH="1">
              <a:off x="246481" y="0"/>
              <a:ext cx="1" cy="254000"/>
            </a:xfrm>
            <a:prstGeom prst="line">
              <a:avLst/>
            </a:prstGeom>
            <a:noFill/>
            <a:ln w="25400" cap="flat">
              <a:solidFill>
                <a:srgbClr val="000000"/>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pSp>
      <p:grpSp>
        <p:nvGrpSpPr>
          <p:cNvPr id="920" name="Group 920"/>
          <p:cNvGrpSpPr/>
          <p:nvPr/>
        </p:nvGrpSpPr>
        <p:grpSpPr>
          <a:xfrm>
            <a:off x="11121026" y="4914900"/>
            <a:ext cx="417875" cy="635000"/>
            <a:chOff x="0" y="0"/>
            <a:chExt cx="417874" cy="635000"/>
          </a:xfrm>
        </p:grpSpPr>
        <p:sp>
          <p:nvSpPr>
            <p:cNvPr id="918" name="Shape 918"/>
            <p:cNvSpPr/>
            <p:nvPr/>
          </p:nvSpPr>
          <p:spPr>
            <a:xfrm flipH="1">
              <a:off x="246481" y="0"/>
              <a:ext cx="1" cy="254000"/>
            </a:xfrm>
            <a:prstGeom prst="line">
              <a:avLst/>
            </a:prstGeom>
            <a:noFill/>
            <a:ln w="25400" cap="flat">
              <a:solidFill>
                <a:srgbClr val="000000"/>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919" name="Shape 919"/>
            <p:cNvSpPr/>
            <p:nvPr/>
          </p:nvSpPr>
          <p:spPr>
            <a:xfrm>
              <a:off x="0" y="304800"/>
              <a:ext cx="417875" cy="3302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defRPr>
                  <a:solidFill>
                    <a:srgbClr val="000000"/>
                  </a:solidFill>
                  <a:uFill>
                    <a:solidFill>
                      <a:srgbClr val="000000"/>
                    </a:solidFill>
                  </a:u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uFill>
                </a:rPr>
                <a:t>hi</a:t>
              </a:r>
            </a:p>
          </p:txBody>
        </p:sp>
      </p:grpSp>
      <p:grpSp>
        <p:nvGrpSpPr>
          <p:cNvPr id="923" name="Group 923"/>
          <p:cNvGrpSpPr/>
          <p:nvPr/>
        </p:nvGrpSpPr>
        <p:grpSpPr>
          <a:xfrm>
            <a:off x="4390026" y="4914900"/>
            <a:ext cx="417875" cy="635000"/>
            <a:chOff x="0" y="0"/>
            <a:chExt cx="417874" cy="635000"/>
          </a:xfrm>
        </p:grpSpPr>
        <p:sp>
          <p:nvSpPr>
            <p:cNvPr id="921" name="Shape 921"/>
            <p:cNvSpPr/>
            <p:nvPr/>
          </p:nvSpPr>
          <p:spPr>
            <a:xfrm flipH="1">
              <a:off x="246481" y="0"/>
              <a:ext cx="1" cy="254000"/>
            </a:xfrm>
            <a:prstGeom prst="line">
              <a:avLst/>
            </a:prstGeom>
            <a:noFill/>
            <a:ln w="25400" cap="flat">
              <a:solidFill>
                <a:srgbClr val="000000"/>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922" name="Shape 922"/>
            <p:cNvSpPr/>
            <p:nvPr/>
          </p:nvSpPr>
          <p:spPr>
            <a:xfrm>
              <a:off x="0" y="304800"/>
              <a:ext cx="417875" cy="3302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defRPr>
                  <a:solidFill>
                    <a:srgbClr val="000000"/>
                  </a:solidFill>
                  <a:uFill>
                    <a:solidFill>
                      <a:srgbClr val="000000"/>
                    </a:solidFill>
                  </a:u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uFill>
                </a:rPr>
                <a:t>lt</a:t>
              </a:r>
            </a:p>
          </p:txBody>
        </p:sp>
      </p:grpSp>
      <p:grpSp>
        <p:nvGrpSpPr>
          <p:cNvPr id="926" name="Group 926"/>
          <p:cNvGrpSpPr/>
          <p:nvPr/>
        </p:nvGrpSpPr>
        <p:grpSpPr>
          <a:xfrm>
            <a:off x="8133071" y="4914900"/>
            <a:ext cx="417875" cy="635000"/>
            <a:chOff x="0" y="0"/>
            <a:chExt cx="417874" cy="635000"/>
          </a:xfrm>
        </p:grpSpPr>
        <p:sp>
          <p:nvSpPr>
            <p:cNvPr id="924" name="Shape 924"/>
            <p:cNvSpPr/>
            <p:nvPr/>
          </p:nvSpPr>
          <p:spPr>
            <a:xfrm flipH="1">
              <a:off x="246482" y="0"/>
              <a:ext cx="1" cy="254000"/>
            </a:xfrm>
            <a:prstGeom prst="line">
              <a:avLst/>
            </a:prstGeom>
            <a:noFill/>
            <a:ln w="25400" cap="flat">
              <a:solidFill>
                <a:srgbClr val="000000"/>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925" name="Shape 925"/>
            <p:cNvSpPr/>
            <p:nvPr/>
          </p:nvSpPr>
          <p:spPr>
            <a:xfrm>
              <a:off x="0" y="304800"/>
              <a:ext cx="417875" cy="3302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defRPr>
                  <a:solidFill>
                    <a:srgbClr val="000000"/>
                  </a:solidFill>
                  <a:uFill>
                    <a:solidFill>
                      <a:srgbClr val="000000"/>
                    </a:solidFill>
                  </a:u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uFill>
                </a:rPr>
                <a:t>gt</a:t>
              </a:r>
            </a:p>
          </p:txBody>
        </p:sp>
      </p:grpSp>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Shape 930"/>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94</a:t>
            </a:fld>
            <a:endParaRPr sz="1200">
              <a:uFill>
                <a:solidFill/>
              </a:uFill>
            </a:endParaRPr>
          </a:p>
        </p:txBody>
      </p:sp>
      <p:sp>
        <p:nvSpPr>
          <p:cNvPr id="931" name="Shape 931"/>
          <p:cNvSpPr>
            <a:spLocks noGrp="1"/>
          </p:cNvSpPr>
          <p:nvPr>
            <p:ph type="title"/>
          </p:nvPr>
        </p:nvSpPr>
        <p:spPr>
          <a:prstGeom prst="rect">
            <a:avLst/>
          </a:prstGeom>
        </p:spPr>
        <p:txBody>
          <a:bodyPr/>
          <a:lstStyle/>
          <a:p>
            <a:pPr lvl="0">
              <a:defRPr sz="1800">
                <a:uFillTx/>
              </a:defRPr>
            </a:pPr>
            <a:r>
              <a:rPr sz="2800">
                <a:uFill>
                  <a:solidFill/>
                </a:uFill>
              </a:rPr>
              <a:t>Three-pivot quicksort</a:t>
            </a:r>
          </a:p>
        </p:txBody>
      </p:sp>
      <p:sp>
        <p:nvSpPr>
          <p:cNvPr id="932" name="Shape 932"/>
          <p:cNvSpPr>
            <a:spLocks noGrp="1"/>
          </p:cNvSpPr>
          <p:nvPr>
            <p:ph type="body" idx="1"/>
          </p:nvPr>
        </p:nvSpPr>
        <p:spPr>
          <a:xfrm>
            <a:off x="812800" y="1270000"/>
            <a:ext cx="11671300" cy="8128000"/>
          </a:xfrm>
          <a:prstGeom prst="rect">
            <a:avLst/>
          </a:prstGeom>
        </p:spPr>
        <p:txBody>
          <a:bodyPr/>
          <a:lstStyle/>
          <a:p>
            <a:pPr lvl="0">
              <a:defRPr sz="1800">
                <a:solidFill>
                  <a:srgbClr val="000000"/>
                </a:solidFill>
                <a:uFillTx/>
              </a:defRPr>
            </a:pPr>
            <a:r>
              <a:rPr sz="2400">
                <a:uFill>
                  <a:solidFill/>
                </a:uFill>
              </a:rPr>
              <a:t>Use </a:t>
            </a:r>
            <a:r>
              <a:rPr sz="2400">
                <a:solidFill>
                  <a:srgbClr val="8D3124"/>
                </a:solidFill>
                <a:uFill>
                  <a:solidFill>
                    <a:srgbClr val="8D3124"/>
                  </a:solidFill>
                </a:uFill>
              </a:rPr>
              <a:t>three</a:t>
            </a:r>
            <a:r>
              <a:rPr sz="2400">
                <a:uFill>
                  <a:solidFill/>
                </a:uFill>
              </a:rPr>
              <a:t> partitioning items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1</a:t>
            </a:r>
            <a:r>
              <a:rPr sz="2400">
                <a:uFill>
                  <a:solidFill/>
                </a:uFill>
              </a:rPr>
              <a:t>,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2</a:t>
            </a:r>
            <a:r>
              <a:rPr sz="2400">
                <a:uFill>
                  <a:solidFill/>
                </a:uFill>
              </a:rPr>
              <a:t>, and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3</a:t>
            </a:r>
            <a:r>
              <a:rPr sz="2400">
                <a:uFill>
                  <a:solidFill/>
                </a:uFill>
              </a:rPr>
              <a:t> and partition into four subarrays:</a:t>
            </a:r>
          </a:p>
          <a:p>
            <a:pPr lvl="1">
              <a:defRPr sz="1800">
                <a:uFillTx/>
              </a:defRPr>
            </a:pPr>
            <a:r>
              <a:rPr sz="2400">
                <a:uFill>
                  <a:solidFill/>
                </a:uFill>
              </a:rPr>
              <a:t>Keys less than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1</a:t>
            </a:r>
            <a:r>
              <a:rPr sz="2400">
                <a:uFill>
                  <a:solidFill/>
                </a:uFill>
              </a:rPr>
              <a:t>.</a:t>
            </a:r>
          </a:p>
          <a:p>
            <a:pPr lvl="1">
              <a:defRPr sz="1800">
                <a:uFillTx/>
              </a:defRPr>
            </a:pPr>
            <a:r>
              <a:rPr sz="2400">
                <a:uFill>
                  <a:solidFill/>
                </a:uFill>
              </a:rPr>
              <a:t>Keys between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1</a:t>
            </a:r>
            <a:r>
              <a:rPr sz="2400">
                <a:uFill>
                  <a:solidFill/>
                </a:uFill>
              </a:rPr>
              <a:t> and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2</a:t>
            </a:r>
            <a:r>
              <a:rPr sz="2400">
                <a:uFill>
                  <a:solidFill/>
                </a:uFill>
              </a:rPr>
              <a:t>.</a:t>
            </a:r>
          </a:p>
          <a:p>
            <a:pPr lvl="1">
              <a:defRPr sz="1800">
                <a:uFillTx/>
              </a:defRPr>
            </a:pPr>
            <a:r>
              <a:rPr sz="2400">
                <a:uFill>
                  <a:solidFill/>
                </a:uFill>
              </a:rPr>
              <a:t>Keys between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2</a:t>
            </a:r>
            <a:r>
              <a:rPr sz="2400">
                <a:uFill>
                  <a:solidFill/>
                </a:uFill>
              </a:rPr>
              <a:t> and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3</a:t>
            </a:r>
            <a:r>
              <a:rPr sz="2400">
                <a:uFill>
                  <a:solidFill/>
                </a:uFill>
              </a:rPr>
              <a:t>.</a:t>
            </a:r>
          </a:p>
          <a:p>
            <a:pPr lvl="1">
              <a:defRPr sz="1800">
                <a:uFillTx/>
              </a:defRPr>
            </a:pPr>
            <a:r>
              <a:rPr sz="2400">
                <a:uFill>
                  <a:solidFill/>
                </a:uFill>
              </a:rPr>
              <a:t>Keys greater than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3</a:t>
            </a:r>
            <a:r>
              <a:rPr sz="2400">
                <a:uFill>
                  <a:solidFill/>
                </a:uFill>
              </a:rPr>
              <a:t>.</a:t>
            </a:r>
          </a:p>
        </p:txBody>
      </p:sp>
      <p:grpSp>
        <p:nvGrpSpPr>
          <p:cNvPr id="935" name="Group 935"/>
          <p:cNvGrpSpPr/>
          <p:nvPr/>
        </p:nvGrpSpPr>
        <p:grpSpPr>
          <a:xfrm>
            <a:off x="2382577" y="6223000"/>
            <a:ext cx="7713923" cy="2997200"/>
            <a:chOff x="0" y="0"/>
            <a:chExt cx="7713922" cy="2997200"/>
          </a:xfrm>
        </p:grpSpPr>
        <p:sp>
          <p:nvSpPr>
            <p:cNvPr id="933" name="Shape 933"/>
            <p:cNvSpPr/>
            <p:nvPr/>
          </p:nvSpPr>
          <p:spPr>
            <a:xfrm>
              <a:off x="5022" y="0"/>
              <a:ext cx="7708901" cy="2997200"/>
            </a:xfrm>
            <a:prstGeom prst="rect">
              <a:avLst/>
            </a:prstGeom>
            <a:solidFill>
              <a:srgbClr val="FFFFFF"/>
            </a:solidFill>
            <a:ln w="12700" cap="flat">
              <a:noFill/>
              <a:round/>
            </a:ln>
            <a:effectLst/>
          </p:spPr>
          <p:txBody>
            <a:bodyPr wrap="square" lIns="0" tIns="0" rIns="0" bIns="0" numCol="1" anchor="t">
              <a:noAutofit/>
            </a:bodyPr>
            <a:lstStyle/>
            <a:p>
              <a:pPr marL="7224" marR="7224" lvl="0">
                <a:lnSpc>
                  <a:spcPct val="120000"/>
                </a:lnSpc>
                <a:defRPr sz="2200">
                  <a:solidFill>
                    <a:srgbClr val="005493"/>
                  </a:solidFill>
                  <a:uFill>
                    <a:solidFill>
                      <a:srgbClr val="0048AA"/>
                    </a:solidFill>
                  </a:uFill>
                </a:defRPr>
              </a:pPr>
              <a:endParaRPr/>
            </a:p>
          </p:txBody>
        </p:sp>
        <p:pic>
          <p:nvPicPr>
            <p:cNvPr id="934" name="multi-pivot.pdf"/>
            <p:cNvPicPr/>
            <p:nvPr/>
          </p:nvPicPr>
          <p:blipFill>
            <a:blip r:embed="rId2"/>
            <a:srcRect l="8496" t="10606" r="8333" b="67045"/>
            <a:stretch>
              <a:fillRect/>
            </a:stretch>
          </p:blipFill>
          <p:spPr>
            <a:xfrm>
              <a:off x="0" y="88900"/>
              <a:ext cx="7523423" cy="2616200"/>
            </a:xfrm>
            <a:prstGeom prst="rect">
              <a:avLst/>
            </a:prstGeom>
            <a:ln w="12700" cap="flat">
              <a:noFill/>
              <a:round/>
            </a:ln>
            <a:effectLst/>
          </p:spPr>
        </p:pic>
      </p:grpSp>
      <p:graphicFrame>
        <p:nvGraphicFramePr>
          <p:cNvPr id="936" name="Table 936"/>
          <p:cNvGraphicFramePr/>
          <p:nvPr/>
        </p:nvGraphicFramePr>
        <p:xfrm>
          <a:off x="1270000" y="4089400"/>
          <a:ext cx="10464797" cy="685800"/>
        </p:xfrm>
        <a:graphic>
          <a:graphicData uri="http://schemas.openxmlformats.org/drawingml/2006/table">
            <a:tbl>
              <a:tblPr>
                <a:tableStyleId>{8F44A2F1-9E1F-4B54-A3A2-5F16C0AD49E2}</a:tableStyleId>
              </a:tblPr>
              <a:tblGrid>
                <a:gridCol w="1692455">
                  <a:extLst>
                    <a:ext uri="{9D8B030D-6E8A-4147-A177-3AD203B41FA5}">
                      <a16:colId xmlns:a16="http://schemas.microsoft.com/office/drawing/2014/main" val="20000"/>
                    </a:ext>
                  </a:extLst>
                </a:gridCol>
                <a:gridCol w="697653">
                  <a:extLst>
                    <a:ext uri="{9D8B030D-6E8A-4147-A177-3AD203B41FA5}">
                      <a16:colId xmlns:a16="http://schemas.microsoft.com/office/drawing/2014/main" val="20001"/>
                    </a:ext>
                  </a:extLst>
                </a:gridCol>
                <a:gridCol w="2493464">
                  <a:extLst>
                    <a:ext uri="{9D8B030D-6E8A-4147-A177-3AD203B41FA5}">
                      <a16:colId xmlns:a16="http://schemas.microsoft.com/office/drawing/2014/main" val="20002"/>
                    </a:ext>
                  </a:extLst>
                </a:gridCol>
                <a:gridCol w="697653">
                  <a:extLst>
                    <a:ext uri="{9D8B030D-6E8A-4147-A177-3AD203B41FA5}">
                      <a16:colId xmlns:a16="http://schemas.microsoft.com/office/drawing/2014/main" val="20003"/>
                    </a:ext>
                  </a:extLst>
                </a:gridCol>
                <a:gridCol w="2493464">
                  <a:extLst>
                    <a:ext uri="{9D8B030D-6E8A-4147-A177-3AD203B41FA5}">
                      <a16:colId xmlns:a16="http://schemas.microsoft.com/office/drawing/2014/main" val="20004"/>
                    </a:ext>
                  </a:extLst>
                </a:gridCol>
                <a:gridCol w="697653">
                  <a:extLst>
                    <a:ext uri="{9D8B030D-6E8A-4147-A177-3AD203B41FA5}">
                      <a16:colId xmlns:a16="http://schemas.microsoft.com/office/drawing/2014/main" val="20005"/>
                    </a:ext>
                  </a:extLst>
                </a:gridCol>
                <a:gridCol w="1692455">
                  <a:extLst>
                    <a:ext uri="{9D8B030D-6E8A-4147-A177-3AD203B41FA5}">
                      <a16:colId xmlns:a16="http://schemas.microsoft.com/office/drawing/2014/main" val="20006"/>
                    </a:ext>
                  </a:extLst>
                </a:gridCol>
              </a:tblGrid>
              <a:tr h="685800">
                <a:tc>
                  <a:txBody>
                    <a:bodyPr/>
                    <a:lstStyle/>
                    <a:p>
                      <a:pPr marL="58702" marR="58702" lvl="0" defTabSz="1295400">
                        <a:lnSpc>
                          <a:spcPct val="130000"/>
                        </a:lnSpc>
                        <a:defRPr sz="1800">
                          <a:uFillTx/>
                        </a:defRPr>
                      </a:pPr>
                      <a:r>
                        <a:rPr sz="2400">
                          <a:uFill>
                            <a:solidFill/>
                          </a:uFill>
                          <a:latin typeface="Times Roman"/>
                          <a:ea typeface="Times Roman"/>
                          <a:cs typeface="Times Roman"/>
                          <a:sym typeface="Times Roman"/>
                        </a:rPr>
                        <a:t>&lt;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1</a:t>
                      </a:r>
                    </a:p>
                  </a:txBody>
                  <a:tcPr marL="50800" marR="50800" marT="50800" marB="50800" anchor="ctr" horzOverflow="overflow">
                    <a:lnL w="28575">
                      <a:miter lim="400000"/>
                    </a:lnL>
                    <a:lnT w="28575">
                      <a:miter lim="400000"/>
                    </a:lnT>
                    <a:lnB w="28575">
                      <a:miter lim="400000"/>
                    </a:lnB>
                    <a:solidFill>
                      <a:srgbClr val="D5D5D5"/>
                    </a:solidFill>
                  </a:tcPr>
                </a:tc>
                <a:tc>
                  <a:txBody>
                    <a:bodyPr/>
                    <a:lstStyle/>
                    <a:p>
                      <a:pPr marL="58702" marR="58702" lvl="0" defTabSz="1295400">
                        <a:lnSpc>
                          <a:spcPct val="130000"/>
                        </a:lnSpc>
                        <a:defRPr sz="1800">
                          <a:uFillTx/>
                        </a:defRPr>
                      </a:pP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1</a:t>
                      </a:r>
                    </a:p>
                  </a:txBody>
                  <a:tcPr marL="50800" marR="50800" marT="50800" marB="50800" anchor="ctr" horzOverflow="overflow">
                    <a:lnT w="28575">
                      <a:miter lim="400000"/>
                    </a:lnT>
                    <a:lnB w="28575">
                      <a:miter lim="400000"/>
                    </a:lnB>
                    <a:solidFill>
                      <a:srgbClr val="D5D5D5"/>
                    </a:solidFill>
                  </a:tcPr>
                </a:tc>
                <a:tc>
                  <a:txBody>
                    <a:bodyPr/>
                    <a:lstStyle/>
                    <a:p>
                      <a:pPr marL="58702" marR="58702" lvl="0" defTabSz="1295400">
                        <a:lnSpc>
                          <a:spcPct val="130000"/>
                        </a:lnSpc>
                        <a:defRPr sz="1800">
                          <a:uFillTx/>
                        </a:defRPr>
                      </a:pPr>
                      <a:r>
                        <a:rPr sz="2400">
                          <a:uFill>
                            <a:solidFill/>
                          </a:uFill>
                          <a:latin typeface="Times Roman"/>
                          <a:ea typeface="Times Roman"/>
                          <a:cs typeface="Times Roman"/>
                          <a:sym typeface="Times Roman"/>
                        </a:rPr>
                        <a:t>≥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1 </a:t>
                      </a:r>
                      <a:r>
                        <a:rPr sz="2400">
                          <a:uFill>
                            <a:solidFill/>
                          </a:uFill>
                          <a:latin typeface="Times Roman"/>
                          <a:ea typeface="Times Roman"/>
                          <a:cs typeface="Times Roman"/>
                          <a:sym typeface="Times Roman"/>
                        </a:rPr>
                        <a:t> and </a:t>
                      </a:r>
                      <a:r>
                        <a:rPr sz="2400" baseline="-5999">
                          <a:uFill>
                            <a:solidFill/>
                          </a:uFill>
                          <a:latin typeface="Times Roman"/>
                          <a:ea typeface="Times Roman"/>
                          <a:cs typeface="Times Roman"/>
                          <a:sym typeface="Times Roman"/>
                        </a:rPr>
                        <a:t> </a:t>
                      </a:r>
                      <a:r>
                        <a:rPr sz="2400">
                          <a:uFill>
                            <a:solidFill/>
                          </a:uFill>
                          <a:latin typeface="Times Roman"/>
                          <a:ea typeface="Times Roman"/>
                          <a:cs typeface="Times Roman"/>
                          <a:sym typeface="Times Roman"/>
                        </a:rPr>
                        <a:t>≤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2</a:t>
                      </a:r>
                    </a:p>
                  </a:txBody>
                  <a:tcPr marL="50800" marR="50800" marT="50800" marB="50800" anchor="ctr" horzOverflow="overflow">
                    <a:lnT w="28575">
                      <a:miter lim="400000"/>
                    </a:lnT>
                    <a:lnB w="28575">
                      <a:miter lim="400000"/>
                    </a:lnB>
                    <a:solidFill>
                      <a:srgbClr val="D5D5D5"/>
                    </a:solidFill>
                  </a:tcPr>
                </a:tc>
                <a:tc>
                  <a:txBody>
                    <a:bodyPr/>
                    <a:lstStyle/>
                    <a:p>
                      <a:pPr marL="58702" marR="58702" lvl="0" defTabSz="1295400">
                        <a:lnSpc>
                          <a:spcPct val="130000"/>
                        </a:lnSpc>
                        <a:defRPr sz="1800">
                          <a:uFillTx/>
                        </a:defRPr>
                      </a:pP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2</a:t>
                      </a:r>
                    </a:p>
                  </a:txBody>
                  <a:tcPr marL="50800" marR="50800" marT="50800" marB="50800" anchor="ctr" horzOverflow="overflow">
                    <a:lnT w="28575">
                      <a:miter lim="400000"/>
                    </a:lnT>
                    <a:lnB w="28575">
                      <a:miter lim="400000"/>
                    </a:lnB>
                    <a:solidFill>
                      <a:srgbClr val="D5D5D5"/>
                    </a:solidFill>
                  </a:tcPr>
                </a:tc>
                <a:tc>
                  <a:txBody>
                    <a:bodyPr/>
                    <a:lstStyle/>
                    <a:p>
                      <a:pPr marL="58702" marR="58702" lvl="0" defTabSz="1295400">
                        <a:lnSpc>
                          <a:spcPct val="130000"/>
                        </a:lnSpc>
                        <a:defRPr sz="1800">
                          <a:uFillTx/>
                        </a:defRPr>
                      </a:pPr>
                      <a:r>
                        <a:rPr sz="2400">
                          <a:uFill>
                            <a:solidFill/>
                          </a:uFill>
                          <a:latin typeface="Times Roman"/>
                          <a:ea typeface="Times Roman"/>
                          <a:cs typeface="Times Roman"/>
                          <a:sym typeface="Times Roman"/>
                        </a:rPr>
                        <a:t>≥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2 </a:t>
                      </a:r>
                      <a:r>
                        <a:rPr sz="2400">
                          <a:uFill>
                            <a:solidFill/>
                          </a:uFill>
                          <a:latin typeface="Times Roman"/>
                          <a:ea typeface="Times Roman"/>
                          <a:cs typeface="Times Roman"/>
                          <a:sym typeface="Times Roman"/>
                        </a:rPr>
                        <a:t> and </a:t>
                      </a:r>
                      <a:r>
                        <a:rPr sz="2400" baseline="-5999">
                          <a:uFill>
                            <a:solidFill/>
                          </a:uFill>
                          <a:latin typeface="Times Roman"/>
                          <a:ea typeface="Times Roman"/>
                          <a:cs typeface="Times Roman"/>
                          <a:sym typeface="Times Roman"/>
                        </a:rPr>
                        <a:t> </a:t>
                      </a:r>
                      <a:r>
                        <a:rPr sz="2400">
                          <a:uFill>
                            <a:solidFill/>
                          </a:uFill>
                          <a:latin typeface="Times Roman"/>
                          <a:ea typeface="Times Roman"/>
                          <a:cs typeface="Times Roman"/>
                          <a:sym typeface="Times Roman"/>
                        </a:rPr>
                        <a:t>≤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3</a:t>
                      </a:r>
                    </a:p>
                  </a:txBody>
                  <a:tcPr marL="50800" marR="50800" marT="50800" marB="50800" anchor="ctr" horzOverflow="overflow">
                    <a:lnT w="28575">
                      <a:miter lim="400000"/>
                    </a:lnT>
                    <a:lnB w="28575">
                      <a:miter lim="400000"/>
                    </a:lnB>
                    <a:solidFill>
                      <a:srgbClr val="D5D5D5"/>
                    </a:solidFill>
                  </a:tcPr>
                </a:tc>
                <a:tc>
                  <a:txBody>
                    <a:bodyPr/>
                    <a:lstStyle/>
                    <a:p>
                      <a:pPr marL="58702" marR="58702" lvl="0" defTabSz="1295400">
                        <a:lnSpc>
                          <a:spcPct val="130000"/>
                        </a:lnSpc>
                        <a:defRPr sz="1800">
                          <a:uFillTx/>
                        </a:defRPr>
                      </a:pP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3</a:t>
                      </a:r>
                    </a:p>
                  </a:txBody>
                  <a:tcPr marL="50800" marR="50800" marT="50800" marB="50800" anchor="ctr" horzOverflow="overflow">
                    <a:lnT w="28575">
                      <a:miter lim="400000"/>
                    </a:lnT>
                    <a:lnB w="28575">
                      <a:miter lim="400000"/>
                    </a:lnB>
                    <a:solidFill>
                      <a:srgbClr val="D5D5D5"/>
                    </a:solidFill>
                  </a:tcPr>
                </a:tc>
                <a:tc>
                  <a:txBody>
                    <a:bodyPr/>
                    <a:lstStyle/>
                    <a:p>
                      <a:pPr marL="58702" marR="58702" lvl="0" defTabSz="1295400">
                        <a:lnSpc>
                          <a:spcPct val="130000"/>
                        </a:lnSpc>
                        <a:defRPr sz="1800">
                          <a:uFillTx/>
                        </a:defRPr>
                      </a:pPr>
                      <a:r>
                        <a:rPr sz="2400">
                          <a:uFill>
                            <a:solidFill/>
                          </a:uFill>
                          <a:latin typeface="Times Roman"/>
                          <a:ea typeface="Times Roman"/>
                          <a:cs typeface="Times Roman"/>
                          <a:sym typeface="Times Roman"/>
                        </a:rPr>
                        <a:t>&gt;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3</a:t>
                      </a:r>
                    </a:p>
                  </a:txBody>
                  <a:tcPr marL="50800" marR="50800" marT="50800" marB="50800" anchor="ctr" horzOverflow="overflow">
                    <a:lnR w="28575">
                      <a:miter lim="400000"/>
                    </a:lnR>
                    <a:lnT w="28575">
                      <a:miter lim="400000"/>
                    </a:lnT>
                    <a:lnB w="28575">
                      <a:miter lim="400000"/>
                    </a:lnB>
                    <a:solidFill>
                      <a:srgbClr val="D5D5D5"/>
                    </a:solidFill>
                  </a:tcPr>
                </a:tc>
                <a:extLst>
                  <a:ext uri="{0D108BD9-81ED-4DB2-BD59-A6C34878D82A}">
                    <a16:rowId xmlns:a16="http://schemas.microsoft.com/office/drawing/2014/main" val="10000"/>
                  </a:ext>
                </a:extLst>
              </a:tr>
            </a:tbl>
          </a:graphicData>
        </a:graphic>
      </p:graphicFrame>
      <p:grpSp>
        <p:nvGrpSpPr>
          <p:cNvPr id="939" name="Group 939"/>
          <p:cNvGrpSpPr/>
          <p:nvPr/>
        </p:nvGrpSpPr>
        <p:grpSpPr>
          <a:xfrm>
            <a:off x="1340908" y="4914900"/>
            <a:ext cx="417875" cy="635000"/>
            <a:chOff x="0" y="0"/>
            <a:chExt cx="417874" cy="635000"/>
          </a:xfrm>
        </p:grpSpPr>
        <p:sp>
          <p:nvSpPr>
            <p:cNvPr id="937" name="Shape 937"/>
            <p:cNvSpPr/>
            <p:nvPr/>
          </p:nvSpPr>
          <p:spPr>
            <a:xfrm>
              <a:off x="0" y="304800"/>
              <a:ext cx="417875" cy="3302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defRPr>
                  <a:solidFill>
                    <a:srgbClr val="000000"/>
                  </a:solidFill>
                  <a:uFill>
                    <a:solidFill>
                      <a:srgbClr val="000000"/>
                    </a:solidFill>
                  </a:u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uFill>
                </a:rPr>
                <a:t>lo</a:t>
              </a:r>
            </a:p>
          </p:txBody>
        </p:sp>
        <p:sp>
          <p:nvSpPr>
            <p:cNvPr id="938" name="Shape 938"/>
            <p:cNvSpPr/>
            <p:nvPr/>
          </p:nvSpPr>
          <p:spPr>
            <a:xfrm flipH="1">
              <a:off x="246481" y="0"/>
              <a:ext cx="1" cy="254000"/>
            </a:xfrm>
            <a:prstGeom prst="line">
              <a:avLst/>
            </a:prstGeom>
            <a:noFill/>
            <a:ln w="25400" cap="flat">
              <a:solidFill>
                <a:srgbClr val="000000"/>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pSp>
      <p:grpSp>
        <p:nvGrpSpPr>
          <p:cNvPr id="942" name="Group 942"/>
          <p:cNvGrpSpPr/>
          <p:nvPr/>
        </p:nvGrpSpPr>
        <p:grpSpPr>
          <a:xfrm>
            <a:off x="11121026" y="4914900"/>
            <a:ext cx="417875" cy="635000"/>
            <a:chOff x="0" y="0"/>
            <a:chExt cx="417874" cy="635000"/>
          </a:xfrm>
        </p:grpSpPr>
        <p:sp>
          <p:nvSpPr>
            <p:cNvPr id="940" name="Shape 940"/>
            <p:cNvSpPr/>
            <p:nvPr/>
          </p:nvSpPr>
          <p:spPr>
            <a:xfrm flipH="1">
              <a:off x="246481" y="0"/>
              <a:ext cx="1" cy="254000"/>
            </a:xfrm>
            <a:prstGeom prst="line">
              <a:avLst/>
            </a:prstGeom>
            <a:noFill/>
            <a:ln w="25400" cap="flat">
              <a:solidFill>
                <a:srgbClr val="000000"/>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941" name="Shape 941"/>
            <p:cNvSpPr/>
            <p:nvPr/>
          </p:nvSpPr>
          <p:spPr>
            <a:xfrm>
              <a:off x="0" y="304800"/>
              <a:ext cx="417875" cy="3302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defRPr>
                  <a:solidFill>
                    <a:srgbClr val="000000"/>
                  </a:solidFill>
                  <a:uFill>
                    <a:solidFill>
                      <a:srgbClr val="000000"/>
                    </a:solidFill>
                  </a:u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uFill>
                </a:rPr>
                <a:t>hi</a:t>
              </a:r>
            </a:p>
          </p:txBody>
        </p:sp>
      </p:grpSp>
      <p:grpSp>
        <p:nvGrpSpPr>
          <p:cNvPr id="945" name="Group 945"/>
          <p:cNvGrpSpPr/>
          <p:nvPr/>
        </p:nvGrpSpPr>
        <p:grpSpPr>
          <a:xfrm>
            <a:off x="3031126" y="4914900"/>
            <a:ext cx="417875" cy="635000"/>
            <a:chOff x="0" y="0"/>
            <a:chExt cx="417874" cy="635000"/>
          </a:xfrm>
        </p:grpSpPr>
        <p:sp>
          <p:nvSpPr>
            <p:cNvPr id="943" name="Shape 943"/>
            <p:cNvSpPr/>
            <p:nvPr/>
          </p:nvSpPr>
          <p:spPr>
            <a:xfrm flipH="1">
              <a:off x="246481" y="0"/>
              <a:ext cx="1" cy="254000"/>
            </a:xfrm>
            <a:prstGeom prst="line">
              <a:avLst/>
            </a:prstGeom>
            <a:noFill/>
            <a:ln w="25400" cap="flat">
              <a:solidFill>
                <a:srgbClr val="000000"/>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944" name="Shape 944"/>
            <p:cNvSpPr/>
            <p:nvPr/>
          </p:nvSpPr>
          <p:spPr>
            <a:xfrm>
              <a:off x="0" y="304800"/>
              <a:ext cx="417875" cy="3302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defRPr>
                  <a:solidFill>
                    <a:srgbClr val="000000"/>
                  </a:solidFill>
                  <a:uFill>
                    <a:solidFill>
                      <a:srgbClr val="000000"/>
                    </a:solidFill>
                  </a:u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uFill>
                </a:rPr>
                <a:t>a1</a:t>
              </a:r>
            </a:p>
          </p:txBody>
        </p:sp>
      </p:grpSp>
      <p:grpSp>
        <p:nvGrpSpPr>
          <p:cNvPr id="948" name="Group 948"/>
          <p:cNvGrpSpPr/>
          <p:nvPr/>
        </p:nvGrpSpPr>
        <p:grpSpPr>
          <a:xfrm>
            <a:off x="9453871" y="4914900"/>
            <a:ext cx="417875" cy="635000"/>
            <a:chOff x="0" y="0"/>
            <a:chExt cx="417874" cy="635000"/>
          </a:xfrm>
        </p:grpSpPr>
        <p:sp>
          <p:nvSpPr>
            <p:cNvPr id="946" name="Shape 946"/>
            <p:cNvSpPr/>
            <p:nvPr/>
          </p:nvSpPr>
          <p:spPr>
            <a:xfrm flipH="1">
              <a:off x="246482" y="0"/>
              <a:ext cx="1" cy="254000"/>
            </a:xfrm>
            <a:prstGeom prst="line">
              <a:avLst/>
            </a:prstGeom>
            <a:noFill/>
            <a:ln w="25400" cap="flat">
              <a:solidFill>
                <a:srgbClr val="000000"/>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947" name="Shape 947"/>
            <p:cNvSpPr/>
            <p:nvPr/>
          </p:nvSpPr>
          <p:spPr>
            <a:xfrm>
              <a:off x="0" y="304800"/>
              <a:ext cx="417875" cy="3302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defRPr>
                  <a:solidFill>
                    <a:srgbClr val="000000"/>
                  </a:solidFill>
                  <a:uFill>
                    <a:solidFill>
                      <a:srgbClr val="000000"/>
                    </a:solidFill>
                  </a:u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uFill>
                </a:rPr>
                <a:t>a3</a:t>
              </a:r>
            </a:p>
          </p:txBody>
        </p:sp>
      </p:grpSp>
      <p:grpSp>
        <p:nvGrpSpPr>
          <p:cNvPr id="951" name="Group 951"/>
          <p:cNvGrpSpPr/>
          <p:nvPr/>
        </p:nvGrpSpPr>
        <p:grpSpPr>
          <a:xfrm>
            <a:off x="6248290" y="4914900"/>
            <a:ext cx="417875" cy="635000"/>
            <a:chOff x="0" y="0"/>
            <a:chExt cx="417874" cy="635000"/>
          </a:xfrm>
        </p:grpSpPr>
        <p:sp>
          <p:nvSpPr>
            <p:cNvPr id="949" name="Shape 949"/>
            <p:cNvSpPr/>
            <p:nvPr/>
          </p:nvSpPr>
          <p:spPr>
            <a:xfrm flipH="1">
              <a:off x="246481" y="0"/>
              <a:ext cx="1" cy="254000"/>
            </a:xfrm>
            <a:prstGeom prst="line">
              <a:avLst/>
            </a:prstGeom>
            <a:noFill/>
            <a:ln w="25400" cap="flat">
              <a:solidFill>
                <a:srgbClr val="000000"/>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950" name="Shape 950"/>
            <p:cNvSpPr/>
            <p:nvPr/>
          </p:nvSpPr>
          <p:spPr>
            <a:xfrm>
              <a:off x="0" y="304800"/>
              <a:ext cx="417875" cy="3302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defRPr>
                  <a:solidFill>
                    <a:srgbClr val="000000"/>
                  </a:solidFill>
                  <a:uFill>
                    <a:solidFill>
                      <a:srgbClr val="000000"/>
                    </a:solidFill>
                  </a:u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uFill>
                </a:rPr>
                <a:t>a2</a:t>
              </a:r>
            </a:p>
          </p:txBody>
        </p:sp>
      </p:grpSp>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 name="Shape 953"/>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95</a:t>
            </a:fld>
            <a:endParaRPr sz="1200">
              <a:uFill>
                <a:solidFill/>
              </a:uFill>
            </a:endParaRPr>
          </a:p>
        </p:txBody>
      </p:sp>
      <p:sp>
        <p:nvSpPr>
          <p:cNvPr id="954" name="Shape 954"/>
          <p:cNvSpPr>
            <a:spLocks noGrp="1"/>
          </p:cNvSpPr>
          <p:nvPr>
            <p:ph type="title"/>
          </p:nvPr>
        </p:nvSpPr>
        <p:spPr>
          <a:prstGeom prst="rect">
            <a:avLst/>
          </a:prstGeom>
        </p:spPr>
        <p:txBody>
          <a:bodyPr/>
          <a:lstStyle/>
          <a:p>
            <a:pPr lvl="0">
              <a:defRPr sz="1800">
                <a:uFillTx/>
              </a:defRPr>
            </a:pPr>
            <a:r>
              <a:rPr sz="2800">
                <a:uFill>
                  <a:solidFill/>
                </a:uFill>
              </a:rPr>
              <a:t>Performance</a:t>
            </a:r>
          </a:p>
        </p:txBody>
      </p:sp>
      <p:sp>
        <p:nvSpPr>
          <p:cNvPr id="955" name="Shape 955"/>
          <p:cNvSpPr>
            <a:spLocks noGrp="1"/>
          </p:cNvSpPr>
          <p:nvPr>
            <p:ph type="body" idx="1"/>
          </p:nvPr>
        </p:nvSpPr>
        <p:spPr>
          <a:prstGeom prst="rect">
            <a:avLst/>
          </a:prstGeom>
        </p:spPr>
        <p:txBody>
          <a:bodyPr/>
          <a:lstStyle/>
          <a:p>
            <a:pPr lvl="0">
              <a:defRPr sz="1800">
                <a:solidFill>
                  <a:srgbClr val="000000"/>
                </a:solidFill>
                <a:uFillTx/>
              </a:defRPr>
            </a:pPr>
            <a:r>
              <a:rPr sz="2400" dirty="0">
                <a:solidFill>
                  <a:srgbClr val="005493"/>
                </a:solidFill>
                <a:uFill>
                  <a:solidFill>
                    <a:srgbClr val="0048AA"/>
                  </a:solidFill>
                </a:uFill>
              </a:rPr>
              <a:t>Q.  </a:t>
            </a:r>
            <a:r>
              <a:rPr sz="2400" dirty="0">
                <a:uFill>
                  <a:solidFill/>
                </a:uFill>
              </a:rPr>
              <a:t>Why do 2-pivot (and 3-pivot) quicksort perform better than 1-pivot?</a:t>
            </a:r>
            <a:endParaRPr sz="2400" dirty="0">
              <a:solidFill>
                <a:srgbClr val="005493"/>
              </a:solidFill>
              <a:uFill>
                <a:solidFill>
                  <a:srgbClr val="0048AA"/>
                </a:solidFill>
              </a:uFill>
            </a:endParaRPr>
          </a:p>
          <a:p>
            <a:pPr lvl="0">
              <a:defRPr sz="1800">
                <a:solidFill>
                  <a:srgbClr val="000000"/>
                </a:solidFill>
                <a:uFillTx/>
              </a:defRPr>
            </a:pPr>
            <a:r>
              <a:rPr sz="2400" dirty="0">
                <a:solidFill>
                  <a:srgbClr val="005493"/>
                </a:solidFill>
                <a:uFill>
                  <a:solidFill>
                    <a:srgbClr val="0048AA"/>
                  </a:solidFill>
                </a:uFill>
              </a:rPr>
              <a:t>A.  </a:t>
            </a:r>
            <a:r>
              <a:rPr sz="2400" dirty="0">
                <a:uFill>
                  <a:solidFill/>
                </a:uFill>
              </a:rPr>
              <a:t>Fewer compares?</a:t>
            </a:r>
          </a:p>
          <a:p>
            <a:pPr lvl="0">
              <a:defRPr sz="1800">
                <a:solidFill>
                  <a:srgbClr val="000000"/>
                </a:solidFill>
                <a:uFillTx/>
              </a:defRPr>
            </a:pPr>
            <a:r>
              <a:rPr sz="2400" dirty="0">
                <a:solidFill>
                  <a:srgbClr val="005493"/>
                </a:solidFill>
                <a:uFill>
                  <a:solidFill>
                    <a:srgbClr val="0048AA"/>
                  </a:solidFill>
                </a:uFill>
              </a:rPr>
              <a:t>A.  </a:t>
            </a:r>
            <a:r>
              <a:rPr sz="2400" dirty="0">
                <a:uFill>
                  <a:solidFill/>
                </a:uFill>
              </a:rPr>
              <a:t>Fewer exchanges?</a:t>
            </a:r>
          </a:p>
          <a:p>
            <a:pPr lvl="0">
              <a:defRPr sz="1800">
                <a:solidFill>
                  <a:srgbClr val="000000"/>
                </a:solidFill>
                <a:uFillTx/>
              </a:defRPr>
            </a:pPr>
            <a:r>
              <a:rPr sz="2400" dirty="0">
                <a:solidFill>
                  <a:srgbClr val="005493"/>
                </a:solidFill>
                <a:uFill>
                  <a:solidFill>
                    <a:srgbClr val="0048AA"/>
                  </a:solidFill>
                </a:uFill>
              </a:rPr>
              <a:t>A.  </a:t>
            </a:r>
            <a:r>
              <a:rPr sz="2400" dirty="0">
                <a:uFill>
                  <a:solidFill/>
                </a:uFill>
              </a:rPr>
              <a:t>Fewer </a:t>
            </a:r>
            <a:r>
              <a:rPr sz="2400" dirty="0">
                <a:solidFill>
                  <a:srgbClr val="8D3124"/>
                </a:solidFill>
                <a:uFill>
                  <a:solidFill>
                    <a:srgbClr val="8D3124"/>
                  </a:solidFill>
                </a:uFill>
              </a:rPr>
              <a:t>cache misses</a:t>
            </a:r>
            <a:r>
              <a:rPr sz="2400" dirty="0">
                <a:uFill>
                  <a:solidFill/>
                </a:uFill>
              </a:rPr>
              <a:t>.</a:t>
            </a:r>
            <a:br>
              <a:rPr sz="2400" dirty="0">
                <a:uFill>
                  <a:solidFill/>
                </a:uFill>
              </a:rPr>
            </a:br>
            <a:br>
              <a:rPr sz="2400" dirty="0">
                <a:uFill>
                  <a:solidFill/>
                </a:uFill>
              </a:rPr>
            </a:br>
            <a:br>
              <a:rPr sz="2400" dirty="0">
                <a:uFill>
                  <a:solidFill/>
                </a:uFill>
              </a:rPr>
            </a:br>
            <a:br>
              <a:rPr sz="2400" dirty="0">
                <a:uFill>
                  <a:solidFill/>
                </a:uFill>
              </a:rPr>
            </a:br>
            <a:br>
              <a:rPr sz="2400" dirty="0">
                <a:uFill>
                  <a:solidFill/>
                </a:uFill>
              </a:rPr>
            </a:br>
            <a:br>
              <a:rPr sz="2400" dirty="0">
                <a:uFill>
                  <a:solidFill/>
                </a:uFill>
              </a:rPr>
            </a:br>
            <a:br>
              <a:rPr sz="2400" dirty="0">
                <a:uFill>
                  <a:solidFill/>
                </a:uFill>
              </a:rPr>
            </a:br>
            <a:br>
              <a:rPr sz="2400" dirty="0">
                <a:uFill>
                  <a:solidFill/>
                </a:uFill>
              </a:rPr>
            </a:br>
            <a:br>
              <a:rPr sz="2400" dirty="0">
                <a:uFill>
                  <a:solidFill/>
                </a:uFill>
              </a:rPr>
            </a:br>
            <a:br>
              <a:rPr sz="2400" dirty="0">
                <a:uFill>
                  <a:solidFill/>
                </a:uFill>
              </a:rPr>
            </a:br>
            <a:br>
              <a:rPr sz="2400" dirty="0">
                <a:uFill>
                  <a:solidFill/>
                </a:uFill>
              </a:rPr>
            </a:br>
            <a:endParaRPr sz="2400" dirty="0">
              <a:uFill>
                <a:solidFill/>
              </a:uFill>
            </a:endParaRPr>
          </a:p>
          <a:p>
            <a:pPr lvl="0">
              <a:defRPr sz="1800">
                <a:solidFill>
                  <a:srgbClr val="000000"/>
                </a:solidFill>
                <a:uFillTx/>
              </a:defRPr>
            </a:pPr>
            <a:r>
              <a:rPr sz="2400" dirty="0">
                <a:solidFill>
                  <a:srgbClr val="005493"/>
                </a:solidFill>
                <a:uFill>
                  <a:solidFill>
                    <a:srgbClr val="0048AA"/>
                  </a:solidFill>
                </a:uFill>
              </a:rPr>
              <a:t>Bottom line.  </a:t>
            </a:r>
            <a:r>
              <a:rPr sz="2400" dirty="0">
                <a:uFill>
                  <a:solidFill/>
                </a:uFill>
              </a:rPr>
              <a:t>Caching can have a significant impact on performance.</a:t>
            </a:r>
          </a:p>
        </p:txBody>
      </p:sp>
      <p:graphicFrame>
        <p:nvGraphicFramePr>
          <p:cNvPr id="956" name="Table 956"/>
          <p:cNvGraphicFramePr/>
          <p:nvPr/>
        </p:nvGraphicFramePr>
        <p:xfrm>
          <a:off x="1488917" y="4002616"/>
          <a:ext cx="9537698" cy="3467100"/>
        </p:xfrm>
        <a:graphic>
          <a:graphicData uri="http://schemas.openxmlformats.org/drawingml/2006/table">
            <a:tbl>
              <a:tblPr firstRow="1">
                <a:tableStyleId>{8F44A2F1-9E1F-4B54-A3A2-5F16C0AD49E2}</a:tableStyleId>
              </a:tblPr>
              <a:tblGrid>
                <a:gridCol w="3025871">
                  <a:extLst>
                    <a:ext uri="{9D8B030D-6E8A-4147-A177-3AD203B41FA5}">
                      <a16:colId xmlns:a16="http://schemas.microsoft.com/office/drawing/2014/main" val="20000"/>
                    </a:ext>
                  </a:extLst>
                </a:gridCol>
                <a:gridCol w="2170609">
                  <a:extLst>
                    <a:ext uri="{9D8B030D-6E8A-4147-A177-3AD203B41FA5}">
                      <a16:colId xmlns:a16="http://schemas.microsoft.com/office/drawing/2014/main" val="20001"/>
                    </a:ext>
                  </a:extLst>
                </a:gridCol>
                <a:gridCol w="2170609">
                  <a:extLst>
                    <a:ext uri="{9D8B030D-6E8A-4147-A177-3AD203B41FA5}">
                      <a16:colId xmlns:a16="http://schemas.microsoft.com/office/drawing/2014/main" val="20002"/>
                    </a:ext>
                  </a:extLst>
                </a:gridCol>
                <a:gridCol w="2170609">
                  <a:extLst>
                    <a:ext uri="{9D8B030D-6E8A-4147-A177-3AD203B41FA5}">
                      <a16:colId xmlns:a16="http://schemas.microsoft.com/office/drawing/2014/main" val="20003"/>
                    </a:ext>
                  </a:extLst>
                </a:gridCol>
              </a:tblGrid>
              <a:tr h="693420">
                <a:tc>
                  <a:txBody>
                    <a:bodyPr/>
                    <a:lstStyle/>
                    <a:p>
                      <a:pPr marL="58702" marR="58702" lvl="0" defTabSz="1295400">
                        <a:lnSpc>
                          <a:spcPct val="130000"/>
                        </a:lnSpc>
                        <a:defRPr sz="1800">
                          <a:solidFill>
                            <a:srgbClr val="000000"/>
                          </a:solidFill>
                          <a:uFillTx/>
                        </a:defRPr>
                      </a:pPr>
                      <a:r>
                        <a:rPr>
                          <a:solidFill>
                            <a:srgbClr val="FFFFFF"/>
                          </a:solidFill>
                          <a:uFill>
                            <a:solidFill/>
                          </a:uFill>
                        </a:rPr>
                        <a:t>partitioning</a:t>
                      </a:r>
                    </a:p>
                  </a:txBody>
                  <a:tcPr marL="50800" marR="50800" marT="50800" marB="50800" anchor="ctr" horzOverflow="overflow">
                    <a:lnL w="28575">
                      <a:miter lim="400000"/>
                    </a:lnL>
                  </a:tcPr>
                </a:tc>
                <a:tc>
                  <a:txBody>
                    <a:bodyPr/>
                    <a:lstStyle/>
                    <a:p>
                      <a:pPr marL="58702" marR="58702" lvl="0" defTabSz="1295400">
                        <a:lnSpc>
                          <a:spcPct val="130000"/>
                        </a:lnSpc>
                        <a:defRPr sz="1800">
                          <a:solidFill>
                            <a:srgbClr val="000000"/>
                          </a:solidFill>
                          <a:uFillTx/>
                        </a:defRPr>
                      </a:pPr>
                      <a:r>
                        <a:rPr>
                          <a:solidFill>
                            <a:srgbClr val="FFFFFF"/>
                          </a:solidFill>
                          <a:uFill>
                            <a:solidFill/>
                          </a:uFill>
                        </a:rPr>
                        <a:t>compares</a:t>
                      </a:r>
                    </a:p>
                  </a:txBody>
                  <a:tcPr marL="50800" marR="50800" marT="50800" marB="50800" anchor="ctr" horzOverflow="overflow"/>
                </a:tc>
                <a:tc>
                  <a:txBody>
                    <a:bodyPr/>
                    <a:lstStyle/>
                    <a:p>
                      <a:pPr marL="58702" marR="58702" lvl="0" defTabSz="1295400">
                        <a:lnSpc>
                          <a:spcPct val="130000"/>
                        </a:lnSpc>
                        <a:defRPr sz="1800">
                          <a:solidFill>
                            <a:srgbClr val="000000"/>
                          </a:solidFill>
                          <a:uFillTx/>
                        </a:defRPr>
                      </a:pPr>
                      <a:r>
                        <a:rPr>
                          <a:solidFill>
                            <a:srgbClr val="FFFFFF"/>
                          </a:solidFill>
                          <a:uFill>
                            <a:solidFill/>
                          </a:uFill>
                        </a:rPr>
                        <a:t>exchanges</a:t>
                      </a:r>
                    </a:p>
                  </a:txBody>
                  <a:tcPr marL="50800" marR="50800" marT="50800" marB="50800" anchor="ctr" horzOverflow="overflow"/>
                </a:tc>
                <a:tc>
                  <a:txBody>
                    <a:bodyPr/>
                    <a:lstStyle/>
                    <a:p>
                      <a:pPr marL="58702" marR="58702" lvl="0" defTabSz="1295400">
                        <a:lnSpc>
                          <a:spcPct val="130000"/>
                        </a:lnSpc>
                        <a:defRPr sz="1800">
                          <a:solidFill>
                            <a:srgbClr val="000000"/>
                          </a:solidFill>
                          <a:uFillTx/>
                        </a:defRPr>
                      </a:pPr>
                      <a:r>
                        <a:rPr>
                          <a:solidFill>
                            <a:srgbClr val="FFFFFF"/>
                          </a:solidFill>
                          <a:uFill>
                            <a:solidFill/>
                          </a:uFill>
                        </a:rPr>
                        <a:t>cache misses</a:t>
                      </a:r>
                    </a:p>
                  </a:txBody>
                  <a:tcPr marL="50800" marR="50800" marT="50800" marB="50800" anchor="ctr" horzOverflow="overflow">
                    <a:lnR w="28575">
                      <a:miter lim="400000"/>
                    </a:lnR>
                  </a:tcPr>
                </a:tc>
                <a:extLst>
                  <a:ext uri="{0D108BD9-81ED-4DB2-BD59-A6C34878D82A}">
                    <a16:rowId xmlns:a16="http://schemas.microsoft.com/office/drawing/2014/main" val="10000"/>
                  </a:ext>
                </a:extLst>
              </a:tr>
              <a:tr h="693420">
                <a:tc>
                  <a:txBody>
                    <a:bodyPr/>
                    <a:lstStyle/>
                    <a:p>
                      <a:pPr marL="58702" marR="58702" lvl="0" defTabSz="1295400">
                        <a:lnSpc>
                          <a:spcPct val="130000"/>
                        </a:lnSpc>
                        <a:defRPr sz="1800">
                          <a:uFillTx/>
                        </a:defRPr>
                      </a:pPr>
                      <a:r>
                        <a:rPr b="1">
                          <a:uFill>
                            <a:solidFill/>
                          </a:uFill>
                          <a:latin typeface="Lucida Grande"/>
                          <a:ea typeface="Lucida Grande"/>
                          <a:cs typeface="Lucida Grande"/>
                          <a:sym typeface="Lucida Grande"/>
                        </a:rPr>
                        <a:t>1-pivot</a:t>
                      </a:r>
                    </a:p>
                  </a:txBody>
                  <a:tcPr marL="50800" marR="50800" marT="50800" marB="50800" anchor="ctr" horzOverflow="overflow">
                    <a:lnL w="28575">
                      <a:miter lim="400000"/>
                    </a:lnL>
                  </a:tcPr>
                </a:tc>
                <a:tc>
                  <a:txBody>
                    <a:bodyPr/>
                    <a:lstStyle/>
                    <a:p>
                      <a:pPr marL="58702" marR="58702" lvl="0" defTabSz="1295400">
                        <a:lnSpc>
                          <a:spcPct val="130000"/>
                        </a:lnSpc>
                        <a:defRPr sz="1800">
                          <a:uFillTx/>
                        </a:defRPr>
                      </a:pPr>
                      <a:r>
                        <a:rPr sz="2000">
                          <a:uFill>
                            <a:solidFill/>
                          </a:uFill>
                          <a:latin typeface="Times Roman"/>
                          <a:ea typeface="Times Roman"/>
                          <a:cs typeface="Times Roman"/>
                          <a:sym typeface="Times Roman"/>
                        </a:rPr>
                        <a:t>2 </a:t>
                      </a:r>
                      <a:r>
                        <a:rPr sz="2000" i="1">
                          <a:uFill>
                            <a:solidFill/>
                          </a:uFill>
                          <a:latin typeface="Times Roman"/>
                          <a:ea typeface="Times Roman"/>
                          <a:cs typeface="Times Roman"/>
                          <a:sym typeface="Times Roman"/>
                        </a:rPr>
                        <a:t>N</a:t>
                      </a:r>
                      <a:r>
                        <a:rPr sz="2000">
                          <a:uFill>
                            <a:solidFill/>
                          </a:uFill>
                          <a:latin typeface="Times Roman"/>
                          <a:ea typeface="Times Roman"/>
                          <a:cs typeface="Times Roman"/>
                          <a:sym typeface="Times Roman"/>
                        </a:rPr>
                        <a:t> ln </a:t>
                      </a:r>
                      <a:r>
                        <a:rPr sz="2000" i="1">
                          <a:uFill>
                            <a:solidFill/>
                          </a:uFill>
                          <a:latin typeface="Times Roman"/>
                          <a:ea typeface="Times Roman"/>
                          <a:cs typeface="Times Roman"/>
                          <a:sym typeface="Times Roman"/>
                        </a:rPr>
                        <a:t>N</a:t>
                      </a:r>
                    </a:p>
                  </a:txBody>
                  <a:tcPr marL="50800" marR="50800" marT="50800" marB="50800" anchor="ctr" horzOverflow="overflow"/>
                </a:tc>
                <a:tc>
                  <a:txBody>
                    <a:bodyPr/>
                    <a:lstStyle/>
                    <a:p>
                      <a:pPr marL="58702" marR="58702" lvl="0" defTabSz="1295400">
                        <a:lnSpc>
                          <a:spcPct val="130000"/>
                        </a:lnSpc>
                        <a:defRPr sz="1800">
                          <a:uFillTx/>
                        </a:defRPr>
                      </a:pPr>
                      <a:r>
                        <a:rPr sz="2000">
                          <a:uFill>
                            <a:solidFill/>
                          </a:uFill>
                          <a:latin typeface="Times Roman"/>
                          <a:ea typeface="Times Roman"/>
                          <a:cs typeface="Times Roman"/>
                          <a:sym typeface="Times Roman"/>
                        </a:rPr>
                        <a:t>0.333 </a:t>
                      </a:r>
                      <a:r>
                        <a:rPr sz="2000" i="1">
                          <a:uFill>
                            <a:solidFill/>
                          </a:uFill>
                          <a:latin typeface="Times Roman"/>
                          <a:ea typeface="Times Roman"/>
                          <a:cs typeface="Times Roman"/>
                          <a:sym typeface="Times Roman"/>
                        </a:rPr>
                        <a:t>N</a:t>
                      </a:r>
                      <a:r>
                        <a:rPr sz="2000">
                          <a:uFill>
                            <a:solidFill/>
                          </a:uFill>
                          <a:latin typeface="Times Roman"/>
                          <a:ea typeface="Times Roman"/>
                          <a:cs typeface="Times Roman"/>
                          <a:sym typeface="Times Roman"/>
                        </a:rPr>
                        <a:t> ln </a:t>
                      </a:r>
                      <a:r>
                        <a:rPr sz="2000" i="1">
                          <a:uFill>
                            <a:solidFill/>
                          </a:uFill>
                          <a:latin typeface="Times Roman"/>
                          <a:ea typeface="Times Roman"/>
                          <a:cs typeface="Times Roman"/>
                          <a:sym typeface="Times Roman"/>
                        </a:rPr>
                        <a:t>N</a:t>
                      </a:r>
                    </a:p>
                  </a:txBody>
                  <a:tcPr marL="50800" marR="50800" marT="50800" marB="50800" anchor="ctr" horzOverflow="overflow"/>
                </a:tc>
                <a:tc>
                  <a:txBody>
                    <a:bodyPr/>
                    <a:lstStyle/>
                    <a:p>
                      <a:pPr marL="58702" marR="58702" lvl="0" algn="l" defTabSz="1295400">
                        <a:lnSpc>
                          <a:spcPct val="130000"/>
                        </a:lnSpc>
                        <a:defRPr sz="2000">
                          <a:solidFill>
                            <a:srgbClr val="8D3124"/>
                          </a:solidFill>
                          <a:latin typeface="Times Roman"/>
                          <a:ea typeface="Times Roman"/>
                          <a:cs typeface="Times Roman"/>
                          <a:sym typeface="Times Roman"/>
                        </a:defRPr>
                      </a:pPr>
                      <a:endParaRPr/>
                    </a:p>
                  </a:txBody>
                  <a:tcPr marL="50800" marR="50800" marT="50800" marB="50800" anchor="ctr" horzOverflow="overflow">
                    <a:lnR w="28575">
                      <a:miter lim="400000"/>
                    </a:lnR>
                  </a:tcPr>
                </a:tc>
                <a:extLst>
                  <a:ext uri="{0D108BD9-81ED-4DB2-BD59-A6C34878D82A}">
                    <a16:rowId xmlns:a16="http://schemas.microsoft.com/office/drawing/2014/main" val="10001"/>
                  </a:ext>
                </a:extLst>
              </a:tr>
              <a:tr h="693420">
                <a:tc>
                  <a:txBody>
                    <a:bodyPr/>
                    <a:lstStyle/>
                    <a:p>
                      <a:pPr marL="58702" marR="58702" lvl="0" defTabSz="1295400">
                        <a:lnSpc>
                          <a:spcPct val="130000"/>
                        </a:lnSpc>
                        <a:defRPr sz="1800">
                          <a:uFillTx/>
                        </a:defRPr>
                      </a:pPr>
                      <a:r>
                        <a:rPr b="1">
                          <a:uFill>
                            <a:solidFill/>
                          </a:uFill>
                          <a:latin typeface="Lucida Grande"/>
                          <a:ea typeface="Lucida Grande"/>
                          <a:cs typeface="Lucida Grande"/>
                          <a:sym typeface="Lucida Grande"/>
                        </a:rPr>
                        <a:t>median-of-3</a:t>
                      </a:r>
                    </a:p>
                  </a:txBody>
                  <a:tcPr marL="50800" marR="50800" marT="50800" marB="50800" anchor="ctr" horzOverflow="overflow">
                    <a:lnL w="28575">
                      <a:miter lim="400000"/>
                    </a:lnL>
                  </a:tcPr>
                </a:tc>
                <a:tc>
                  <a:txBody>
                    <a:bodyPr/>
                    <a:lstStyle/>
                    <a:p>
                      <a:pPr marL="58702" marR="58702" lvl="0" defTabSz="1295400">
                        <a:lnSpc>
                          <a:spcPct val="130000"/>
                        </a:lnSpc>
                        <a:defRPr sz="1800">
                          <a:uFillTx/>
                        </a:defRPr>
                      </a:pPr>
                      <a:r>
                        <a:rPr sz="2000">
                          <a:uFill>
                            <a:solidFill/>
                          </a:uFill>
                          <a:latin typeface="Times Roman"/>
                          <a:ea typeface="Times Roman"/>
                          <a:cs typeface="Times Roman"/>
                          <a:sym typeface="Times Roman"/>
                        </a:rPr>
                        <a:t>1.714 </a:t>
                      </a:r>
                      <a:r>
                        <a:rPr sz="2000" i="1">
                          <a:uFill>
                            <a:solidFill/>
                          </a:uFill>
                          <a:latin typeface="Times Roman"/>
                          <a:ea typeface="Times Roman"/>
                          <a:cs typeface="Times Roman"/>
                          <a:sym typeface="Times Roman"/>
                        </a:rPr>
                        <a:t>N</a:t>
                      </a:r>
                      <a:r>
                        <a:rPr sz="2000">
                          <a:uFill>
                            <a:solidFill/>
                          </a:uFill>
                          <a:latin typeface="Times Roman"/>
                          <a:ea typeface="Times Roman"/>
                          <a:cs typeface="Times Roman"/>
                          <a:sym typeface="Times Roman"/>
                        </a:rPr>
                        <a:t> ln </a:t>
                      </a:r>
                      <a:r>
                        <a:rPr sz="2000" i="1">
                          <a:uFill>
                            <a:solidFill/>
                          </a:uFill>
                          <a:latin typeface="Times Roman"/>
                          <a:ea typeface="Times Roman"/>
                          <a:cs typeface="Times Roman"/>
                          <a:sym typeface="Times Roman"/>
                        </a:rPr>
                        <a:t>N</a:t>
                      </a:r>
                    </a:p>
                  </a:txBody>
                  <a:tcPr marL="50800" marR="50800" marT="50800" marB="50800" anchor="ctr" horzOverflow="overflow"/>
                </a:tc>
                <a:tc>
                  <a:txBody>
                    <a:bodyPr/>
                    <a:lstStyle/>
                    <a:p>
                      <a:pPr marL="58702" marR="58702" lvl="0" defTabSz="1295400">
                        <a:lnSpc>
                          <a:spcPct val="130000"/>
                        </a:lnSpc>
                        <a:defRPr sz="1800">
                          <a:uFillTx/>
                        </a:defRPr>
                      </a:pPr>
                      <a:r>
                        <a:rPr sz="2000">
                          <a:uFill>
                            <a:solidFill/>
                          </a:uFill>
                          <a:latin typeface="Times Roman"/>
                          <a:ea typeface="Times Roman"/>
                          <a:cs typeface="Times Roman"/>
                          <a:sym typeface="Times Roman"/>
                        </a:rPr>
                        <a:t>0.343 </a:t>
                      </a:r>
                      <a:r>
                        <a:rPr sz="2000" i="1">
                          <a:uFill>
                            <a:solidFill/>
                          </a:uFill>
                          <a:latin typeface="Times Roman"/>
                          <a:ea typeface="Times Roman"/>
                          <a:cs typeface="Times Roman"/>
                          <a:sym typeface="Times Roman"/>
                        </a:rPr>
                        <a:t>N</a:t>
                      </a:r>
                      <a:r>
                        <a:rPr sz="2000">
                          <a:uFill>
                            <a:solidFill/>
                          </a:uFill>
                          <a:latin typeface="Times Roman"/>
                          <a:ea typeface="Times Roman"/>
                          <a:cs typeface="Times Roman"/>
                          <a:sym typeface="Times Roman"/>
                        </a:rPr>
                        <a:t> ln </a:t>
                      </a:r>
                      <a:r>
                        <a:rPr sz="2000" i="1">
                          <a:uFill>
                            <a:solidFill/>
                          </a:uFill>
                          <a:latin typeface="Times Roman"/>
                          <a:ea typeface="Times Roman"/>
                          <a:cs typeface="Times Roman"/>
                          <a:sym typeface="Times Roman"/>
                        </a:rPr>
                        <a:t>N</a:t>
                      </a:r>
                    </a:p>
                  </a:txBody>
                  <a:tcPr marL="50800" marR="50800" marT="50800" marB="50800" anchor="ctr" horzOverflow="overflow"/>
                </a:tc>
                <a:tc>
                  <a:txBody>
                    <a:bodyPr/>
                    <a:lstStyle/>
                    <a:p>
                      <a:pPr marL="58702" marR="58702" lvl="0" algn="l" defTabSz="1295400">
                        <a:lnSpc>
                          <a:spcPct val="130000"/>
                        </a:lnSpc>
                        <a:defRPr sz="2000">
                          <a:solidFill>
                            <a:srgbClr val="8D3124"/>
                          </a:solidFill>
                          <a:latin typeface="Times Roman"/>
                          <a:ea typeface="Times Roman"/>
                          <a:cs typeface="Times Roman"/>
                          <a:sym typeface="Times Roman"/>
                        </a:defRPr>
                      </a:pPr>
                      <a:endParaRPr/>
                    </a:p>
                  </a:txBody>
                  <a:tcPr marL="50800" marR="50800" marT="50800" marB="50800" anchor="ctr" horzOverflow="overflow">
                    <a:lnR w="28575">
                      <a:miter lim="400000"/>
                    </a:lnR>
                  </a:tcPr>
                </a:tc>
                <a:extLst>
                  <a:ext uri="{0D108BD9-81ED-4DB2-BD59-A6C34878D82A}">
                    <a16:rowId xmlns:a16="http://schemas.microsoft.com/office/drawing/2014/main" val="10002"/>
                  </a:ext>
                </a:extLst>
              </a:tr>
              <a:tr h="693420">
                <a:tc>
                  <a:txBody>
                    <a:bodyPr/>
                    <a:lstStyle/>
                    <a:p>
                      <a:pPr marL="58702" marR="58702" lvl="0" defTabSz="1295400">
                        <a:lnSpc>
                          <a:spcPct val="130000"/>
                        </a:lnSpc>
                        <a:defRPr sz="1800">
                          <a:uFillTx/>
                        </a:defRPr>
                      </a:pPr>
                      <a:r>
                        <a:rPr b="1">
                          <a:uFill>
                            <a:solidFill/>
                          </a:uFill>
                          <a:latin typeface="Lucida Grande"/>
                          <a:ea typeface="Lucida Grande"/>
                          <a:cs typeface="Lucida Grande"/>
                          <a:sym typeface="Lucida Grande"/>
                        </a:rPr>
                        <a:t>2-pivot</a:t>
                      </a:r>
                    </a:p>
                  </a:txBody>
                  <a:tcPr marL="50800" marR="50800" marT="50800" marB="50800" anchor="ctr" horzOverflow="overflow">
                    <a:lnL w="28575">
                      <a:miter lim="400000"/>
                    </a:lnL>
                  </a:tcPr>
                </a:tc>
                <a:tc>
                  <a:txBody>
                    <a:bodyPr/>
                    <a:lstStyle/>
                    <a:p>
                      <a:pPr marL="58702" marR="58702" lvl="0" defTabSz="1295400">
                        <a:lnSpc>
                          <a:spcPct val="130000"/>
                        </a:lnSpc>
                        <a:defRPr sz="1800">
                          <a:uFillTx/>
                        </a:defRPr>
                      </a:pPr>
                      <a:r>
                        <a:rPr sz="2000">
                          <a:uFill>
                            <a:solidFill/>
                          </a:uFill>
                          <a:latin typeface="Times Roman"/>
                          <a:ea typeface="Times Roman"/>
                          <a:cs typeface="Times Roman"/>
                          <a:sym typeface="Times Roman"/>
                        </a:rPr>
                        <a:t>1.9 </a:t>
                      </a:r>
                      <a:r>
                        <a:rPr sz="2000" i="1">
                          <a:uFill>
                            <a:solidFill/>
                          </a:uFill>
                          <a:latin typeface="Times Roman"/>
                          <a:ea typeface="Times Roman"/>
                          <a:cs typeface="Times Roman"/>
                          <a:sym typeface="Times Roman"/>
                        </a:rPr>
                        <a:t>N</a:t>
                      </a:r>
                      <a:r>
                        <a:rPr sz="2000">
                          <a:uFill>
                            <a:solidFill/>
                          </a:uFill>
                          <a:latin typeface="Times Roman"/>
                          <a:ea typeface="Times Roman"/>
                          <a:cs typeface="Times Roman"/>
                          <a:sym typeface="Times Roman"/>
                        </a:rPr>
                        <a:t> ln </a:t>
                      </a:r>
                      <a:r>
                        <a:rPr sz="2000" i="1">
                          <a:uFill>
                            <a:solidFill/>
                          </a:uFill>
                          <a:latin typeface="Times Roman"/>
                          <a:ea typeface="Times Roman"/>
                          <a:cs typeface="Times Roman"/>
                          <a:sym typeface="Times Roman"/>
                        </a:rPr>
                        <a:t>N</a:t>
                      </a:r>
                    </a:p>
                  </a:txBody>
                  <a:tcPr marL="50800" marR="50800" marT="50800" marB="50800" anchor="ctr" horzOverflow="overflow"/>
                </a:tc>
                <a:tc>
                  <a:txBody>
                    <a:bodyPr/>
                    <a:lstStyle/>
                    <a:p>
                      <a:pPr marL="58702" marR="58702" lvl="0" defTabSz="1295400">
                        <a:lnSpc>
                          <a:spcPct val="130000"/>
                        </a:lnSpc>
                        <a:defRPr sz="1800">
                          <a:uFillTx/>
                        </a:defRPr>
                      </a:pPr>
                      <a:r>
                        <a:rPr sz="2000">
                          <a:uFill>
                            <a:solidFill/>
                          </a:uFill>
                          <a:latin typeface="Times Roman"/>
                          <a:ea typeface="Times Roman"/>
                          <a:cs typeface="Times Roman"/>
                          <a:sym typeface="Times Roman"/>
                        </a:rPr>
                        <a:t>0.6 </a:t>
                      </a:r>
                      <a:r>
                        <a:rPr sz="2000" i="1">
                          <a:uFill>
                            <a:solidFill/>
                          </a:uFill>
                          <a:latin typeface="Times Roman"/>
                          <a:ea typeface="Times Roman"/>
                          <a:cs typeface="Times Roman"/>
                          <a:sym typeface="Times Roman"/>
                        </a:rPr>
                        <a:t>N</a:t>
                      </a:r>
                      <a:r>
                        <a:rPr sz="2000">
                          <a:uFill>
                            <a:solidFill/>
                          </a:uFill>
                          <a:latin typeface="Times Roman"/>
                          <a:ea typeface="Times Roman"/>
                          <a:cs typeface="Times Roman"/>
                          <a:sym typeface="Times Roman"/>
                        </a:rPr>
                        <a:t> ln </a:t>
                      </a:r>
                      <a:r>
                        <a:rPr sz="2000" i="1">
                          <a:uFill>
                            <a:solidFill/>
                          </a:uFill>
                          <a:latin typeface="Times Roman"/>
                          <a:ea typeface="Times Roman"/>
                          <a:cs typeface="Times Roman"/>
                          <a:sym typeface="Times Roman"/>
                        </a:rPr>
                        <a:t>N</a:t>
                      </a:r>
                    </a:p>
                  </a:txBody>
                  <a:tcPr marL="50800" marR="50800" marT="50800" marB="50800" anchor="ctr" horzOverflow="overflow"/>
                </a:tc>
                <a:tc>
                  <a:txBody>
                    <a:bodyPr/>
                    <a:lstStyle/>
                    <a:p>
                      <a:pPr marL="58702" marR="58702" lvl="0" algn="l" defTabSz="1295400">
                        <a:lnSpc>
                          <a:spcPct val="130000"/>
                        </a:lnSpc>
                        <a:defRPr sz="2000">
                          <a:solidFill>
                            <a:srgbClr val="8D3124"/>
                          </a:solidFill>
                          <a:latin typeface="Times Roman"/>
                          <a:ea typeface="Times Roman"/>
                          <a:cs typeface="Times Roman"/>
                          <a:sym typeface="Times Roman"/>
                        </a:defRPr>
                      </a:pPr>
                      <a:endParaRPr/>
                    </a:p>
                  </a:txBody>
                  <a:tcPr marL="50800" marR="50800" marT="50800" marB="50800" anchor="ctr" horzOverflow="overflow">
                    <a:lnR w="28575">
                      <a:miter lim="400000"/>
                    </a:lnR>
                  </a:tcPr>
                </a:tc>
                <a:extLst>
                  <a:ext uri="{0D108BD9-81ED-4DB2-BD59-A6C34878D82A}">
                    <a16:rowId xmlns:a16="http://schemas.microsoft.com/office/drawing/2014/main" val="10003"/>
                  </a:ext>
                </a:extLst>
              </a:tr>
              <a:tr h="693420">
                <a:tc>
                  <a:txBody>
                    <a:bodyPr/>
                    <a:lstStyle/>
                    <a:p>
                      <a:pPr marL="58702" marR="58702" lvl="0" defTabSz="1295400">
                        <a:lnSpc>
                          <a:spcPct val="130000"/>
                        </a:lnSpc>
                        <a:defRPr sz="1800">
                          <a:uFillTx/>
                        </a:defRPr>
                      </a:pPr>
                      <a:r>
                        <a:rPr b="1">
                          <a:uFill>
                            <a:solidFill/>
                          </a:uFill>
                          <a:latin typeface="Lucida Grande"/>
                          <a:ea typeface="Lucida Grande"/>
                          <a:cs typeface="Lucida Grande"/>
                          <a:sym typeface="Lucida Grande"/>
                        </a:rPr>
                        <a:t>3-pivot</a:t>
                      </a:r>
                    </a:p>
                  </a:txBody>
                  <a:tcPr marL="50800" marR="50800" marT="50800" marB="50800" anchor="ctr" horzOverflow="overflow">
                    <a:lnL w="28575">
                      <a:miter lim="400000"/>
                    </a:lnL>
                    <a:lnB w="28575">
                      <a:miter lim="400000"/>
                    </a:lnB>
                  </a:tcPr>
                </a:tc>
                <a:tc>
                  <a:txBody>
                    <a:bodyPr/>
                    <a:lstStyle/>
                    <a:p>
                      <a:pPr marL="58702" marR="58702" lvl="0" defTabSz="1295400">
                        <a:lnSpc>
                          <a:spcPct val="130000"/>
                        </a:lnSpc>
                        <a:defRPr sz="1800">
                          <a:uFillTx/>
                        </a:defRPr>
                      </a:pPr>
                      <a:r>
                        <a:rPr sz="2000">
                          <a:uFill>
                            <a:solidFill/>
                          </a:uFill>
                          <a:latin typeface="Times Roman"/>
                          <a:ea typeface="Times Roman"/>
                          <a:cs typeface="Times Roman"/>
                          <a:sym typeface="Times Roman"/>
                        </a:rPr>
                        <a:t>1.846 </a:t>
                      </a:r>
                      <a:r>
                        <a:rPr sz="2000" i="1">
                          <a:uFill>
                            <a:solidFill/>
                          </a:uFill>
                          <a:latin typeface="Times Roman"/>
                          <a:ea typeface="Times Roman"/>
                          <a:cs typeface="Times Roman"/>
                          <a:sym typeface="Times Roman"/>
                        </a:rPr>
                        <a:t>N</a:t>
                      </a:r>
                      <a:r>
                        <a:rPr sz="2000">
                          <a:uFill>
                            <a:solidFill/>
                          </a:uFill>
                          <a:latin typeface="Times Roman"/>
                          <a:ea typeface="Times Roman"/>
                          <a:cs typeface="Times Roman"/>
                          <a:sym typeface="Times Roman"/>
                        </a:rPr>
                        <a:t> ln </a:t>
                      </a:r>
                      <a:r>
                        <a:rPr sz="2000" i="1">
                          <a:uFill>
                            <a:solidFill/>
                          </a:uFill>
                          <a:latin typeface="Times Roman"/>
                          <a:ea typeface="Times Roman"/>
                          <a:cs typeface="Times Roman"/>
                          <a:sym typeface="Times Roman"/>
                        </a:rPr>
                        <a:t>N</a:t>
                      </a:r>
                    </a:p>
                  </a:txBody>
                  <a:tcPr marL="50800" marR="50800" marT="50800" marB="50800" anchor="ctr" horzOverflow="overflow">
                    <a:lnB w="28575">
                      <a:miter lim="400000"/>
                    </a:lnB>
                  </a:tcPr>
                </a:tc>
                <a:tc>
                  <a:txBody>
                    <a:bodyPr/>
                    <a:lstStyle/>
                    <a:p>
                      <a:pPr marL="58702" marR="58702" lvl="0" defTabSz="1295400">
                        <a:lnSpc>
                          <a:spcPct val="130000"/>
                        </a:lnSpc>
                        <a:defRPr sz="1800">
                          <a:uFillTx/>
                        </a:defRPr>
                      </a:pPr>
                      <a:r>
                        <a:rPr sz="2000">
                          <a:uFill>
                            <a:solidFill/>
                          </a:uFill>
                          <a:latin typeface="Times Roman"/>
                          <a:ea typeface="Times Roman"/>
                          <a:cs typeface="Times Roman"/>
                          <a:sym typeface="Times Roman"/>
                        </a:rPr>
                        <a:t>0.616 </a:t>
                      </a:r>
                      <a:r>
                        <a:rPr sz="2000" i="1">
                          <a:uFill>
                            <a:solidFill/>
                          </a:uFill>
                          <a:latin typeface="Times Roman"/>
                          <a:ea typeface="Times Roman"/>
                          <a:cs typeface="Times Roman"/>
                          <a:sym typeface="Times Roman"/>
                        </a:rPr>
                        <a:t>N</a:t>
                      </a:r>
                      <a:r>
                        <a:rPr sz="2000">
                          <a:uFill>
                            <a:solidFill/>
                          </a:uFill>
                          <a:latin typeface="Times Roman"/>
                          <a:ea typeface="Times Roman"/>
                          <a:cs typeface="Times Roman"/>
                          <a:sym typeface="Times Roman"/>
                        </a:rPr>
                        <a:t> ln </a:t>
                      </a:r>
                      <a:r>
                        <a:rPr sz="2000" i="1">
                          <a:uFill>
                            <a:solidFill/>
                          </a:uFill>
                          <a:latin typeface="Times Roman"/>
                          <a:ea typeface="Times Roman"/>
                          <a:cs typeface="Times Roman"/>
                          <a:sym typeface="Times Roman"/>
                        </a:rPr>
                        <a:t>N</a:t>
                      </a:r>
                    </a:p>
                  </a:txBody>
                  <a:tcPr marL="50800" marR="50800" marT="50800" marB="50800" anchor="ctr" horzOverflow="overflow">
                    <a:lnB w="28575">
                      <a:miter lim="400000"/>
                    </a:lnB>
                  </a:tcPr>
                </a:tc>
                <a:tc>
                  <a:txBody>
                    <a:bodyPr/>
                    <a:lstStyle/>
                    <a:p>
                      <a:pPr marL="58702" marR="58702" lvl="0" algn="l" defTabSz="1295400">
                        <a:lnSpc>
                          <a:spcPct val="130000"/>
                        </a:lnSpc>
                        <a:defRPr sz="2000">
                          <a:solidFill>
                            <a:srgbClr val="8D3124"/>
                          </a:solidFill>
                          <a:latin typeface="Times Roman"/>
                          <a:ea typeface="Times Roman"/>
                          <a:cs typeface="Times Roman"/>
                          <a:sym typeface="Times Roman"/>
                        </a:defRPr>
                      </a:pPr>
                      <a:endParaRPr/>
                    </a:p>
                  </a:txBody>
                  <a:tcPr marL="50800" marR="50800" marT="50800" marB="50800" anchor="ctr" horzOverflow="overflow">
                    <a:lnR w="28575">
                      <a:miter lim="400000"/>
                    </a:lnR>
                    <a:lnB w="28575">
                      <a:miter lim="400000"/>
                    </a:lnB>
                  </a:tcPr>
                </a:tc>
                <a:extLst>
                  <a:ext uri="{0D108BD9-81ED-4DB2-BD59-A6C34878D82A}">
                    <a16:rowId xmlns:a16="http://schemas.microsoft.com/office/drawing/2014/main" val="10004"/>
                  </a:ext>
                </a:extLst>
              </a:tr>
            </a:tbl>
          </a:graphicData>
        </a:graphic>
      </p:graphicFrame>
      <p:grpSp>
        <p:nvGrpSpPr>
          <p:cNvPr id="961" name="Group 961"/>
          <p:cNvGrpSpPr/>
          <p:nvPr/>
        </p:nvGrpSpPr>
        <p:grpSpPr>
          <a:xfrm>
            <a:off x="9118600" y="4855492"/>
            <a:ext cx="1409703" cy="2488633"/>
            <a:chOff x="152400" y="92992"/>
            <a:chExt cx="1409702" cy="2488631"/>
          </a:xfrm>
        </p:grpSpPr>
        <p:pic>
          <p:nvPicPr>
            <p:cNvPr id="957" name="droppedImage.pdf"/>
            <p:cNvPicPr/>
            <p:nvPr/>
          </p:nvPicPr>
          <p:blipFill>
            <a:blip r:embed="rId3"/>
            <a:srcRect/>
            <a:stretch>
              <a:fillRect/>
            </a:stretch>
          </p:blipFill>
          <p:spPr>
            <a:xfrm>
              <a:off x="518038" y="92992"/>
              <a:ext cx="1031877" cy="441382"/>
            </a:xfrm>
            <a:prstGeom prst="rect">
              <a:avLst/>
            </a:prstGeom>
            <a:ln w="12700" cap="flat">
              <a:noFill/>
              <a:round/>
            </a:ln>
            <a:effectLst/>
          </p:spPr>
        </p:pic>
        <p:pic>
          <p:nvPicPr>
            <p:cNvPr id="958" name="droppedImage.pdf"/>
            <p:cNvPicPr/>
            <p:nvPr/>
          </p:nvPicPr>
          <p:blipFill>
            <a:blip r:embed="rId4"/>
            <a:srcRect/>
            <a:stretch>
              <a:fillRect/>
            </a:stretch>
          </p:blipFill>
          <p:spPr>
            <a:xfrm>
              <a:off x="152400" y="765119"/>
              <a:ext cx="1401682" cy="441382"/>
            </a:xfrm>
            <a:prstGeom prst="rect">
              <a:avLst/>
            </a:prstGeom>
            <a:ln w="12700" cap="flat">
              <a:noFill/>
              <a:round/>
            </a:ln>
            <a:effectLst/>
          </p:spPr>
        </p:pic>
        <p:pic>
          <p:nvPicPr>
            <p:cNvPr id="959" name="droppedImage.pdf"/>
            <p:cNvPicPr/>
            <p:nvPr/>
          </p:nvPicPr>
          <p:blipFill>
            <a:blip r:embed="rId5"/>
            <a:srcRect/>
            <a:stretch>
              <a:fillRect/>
            </a:stretch>
          </p:blipFill>
          <p:spPr>
            <a:xfrm>
              <a:off x="375146" y="1494819"/>
              <a:ext cx="1186957" cy="441382"/>
            </a:xfrm>
            <a:prstGeom prst="rect">
              <a:avLst/>
            </a:prstGeom>
            <a:ln w="12700" cap="flat">
              <a:noFill/>
              <a:round/>
            </a:ln>
            <a:effectLst/>
          </p:spPr>
        </p:pic>
        <p:pic>
          <p:nvPicPr>
            <p:cNvPr id="960" name="droppedImage.pdf"/>
            <p:cNvPicPr/>
            <p:nvPr/>
          </p:nvPicPr>
          <p:blipFill>
            <a:blip r:embed="rId6"/>
            <a:srcRect/>
            <a:stretch>
              <a:fillRect/>
            </a:stretch>
          </p:blipFill>
          <p:spPr>
            <a:xfrm>
              <a:off x="156180" y="2140243"/>
              <a:ext cx="1401683" cy="441382"/>
            </a:xfrm>
            <a:prstGeom prst="rect">
              <a:avLst/>
            </a:prstGeom>
            <a:ln w="12700" cap="flat">
              <a:noFill/>
              <a:round/>
            </a:ln>
            <a:effectLst/>
          </p:spPr>
        </p:pic>
      </p:grpSp>
      <p:grpSp>
        <p:nvGrpSpPr>
          <p:cNvPr id="966" name="Group 966"/>
          <p:cNvGrpSpPr/>
          <p:nvPr/>
        </p:nvGrpSpPr>
        <p:grpSpPr>
          <a:xfrm>
            <a:off x="9017000" y="4927599"/>
            <a:ext cx="660401" cy="2362201"/>
            <a:chOff x="0" y="0"/>
            <a:chExt cx="660400" cy="2362200"/>
          </a:xfrm>
        </p:grpSpPr>
        <p:sp>
          <p:nvSpPr>
            <p:cNvPr id="962" name="Shape 962"/>
            <p:cNvSpPr/>
            <p:nvPr/>
          </p:nvSpPr>
          <p:spPr>
            <a:xfrm>
              <a:off x="342899" y="-1"/>
              <a:ext cx="317502" cy="3175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12700" cap="flat">
              <a:solidFill>
                <a:srgbClr val="8D3124"/>
              </a:solidFill>
              <a:prstDash val="solid"/>
              <a:round/>
            </a:ln>
            <a:effectLst>
              <a:outerShdw blurRad="127000" dist="76200" dir="2700000" rotWithShape="0">
                <a:srgbClr val="000000">
                  <a:alpha val="75000"/>
                </a:srgbClr>
              </a:outerShdw>
            </a:effectLst>
          </p:spPr>
          <p:txBody>
            <a:bodyPr wrap="square" lIns="0" tIns="0" rIns="0" bIns="0" numCol="1" anchor="t">
              <a:noAutofit/>
            </a:bodyPr>
            <a:lstStyle/>
            <a:p>
              <a:pPr marL="7224" marR="7224" lvl="0">
                <a:lnSpc>
                  <a:spcPct val="120000"/>
                </a:lnSpc>
                <a:defRPr sz="2200">
                  <a:solidFill>
                    <a:srgbClr val="005493"/>
                  </a:solidFill>
                  <a:uFill>
                    <a:solidFill>
                      <a:srgbClr val="0048AA"/>
                    </a:solidFill>
                  </a:uFill>
                </a:defRPr>
              </a:pPr>
              <a:endParaRPr/>
            </a:p>
          </p:txBody>
        </p:sp>
        <p:sp>
          <p:nvSpPr>
            <p:cNvPr id="963" name="Shape 963"/>
            <p:cNvSpPr/>
            <p:nvPr/>
          </p:nvSpPr>
          <p:spPr>
            <a:xfrm>
              <a:off x="0" y="685799"/>
              <a:ext cx="647701" cy="3175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12700" cap="flat">
              <a:solidFill>
                <a:srgbClr val="8D3124"/>
              </a:solidFill>
              <a:prstDash val="solid"/>
              <a:round/>
            </a:ln>
            <a:effectLst>
              <a:outerShdw blurRad="127000" dist="76200" dir="2700000" rotWithShape="0">
                <a:srgbClr val="000000">
                  <a:alpha val="75000"/>
                </a:srgbClr>
              </a:outerShdw>
            </a:effectLst>
          </p:spPr>
          <p:txBody>
            <a:bodyPr wrap="square" lIns="0" tIns="0" rIns="0" bIns="0" numCol="1" anchor="t">
              <a:noAutofit/>
            </a:bodyPr>
            <a:lstStyle/>
            <a:p>
              <a:pPr marL="7224" marR="7224" lvl="0">
                <a:lnSpc>
                  <a:spcPct val="120000"/>
                </a:lnSpc>
                <a:defRPr sz="2200">
                  <a:solidFill>
                    <a:srgbClr val="005493"/>
                  </a:solidFill>
                  <a:uFill>
                    <a:solidFill>
                      <a:srgbClr val="0048AA"/>
                    </a:solidFill>
                  </a:uFill>
                </a:defRPr>
              </a:pPr>
              <a:endParaRPr/>
            </a:p>
          </p:txBody>
        </p:sp>
        <p:sp>
          <p:nvSpPr>
            <p:cNvPr id="964" name="Shape 964"/>
            <p:cNvSpPr/>
            <p:nvPr/>
          </p:nvSpPr>
          <p:spPr>
            <a:xfrm>
              <a:off x="0" y="2044699"/>
              <a:ext cx="647701" cy="3175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12700" cap="flat">
              <a:solidFill>
                <a:srgbClr val="8D3124"/>
              </a:solidFill>
              <a:prstDash val="solid"/>
              <a:round/>
            </a:ln>
            <a:effectLst>
              <a:outerShdw blurRad="127000" dist="76200" dir="2700000" rotWithShape="0">
                <a:srgbClr val="000000">
                  <a:alpha val="75000"/>
                </a:srgbClr>
              </a:outerShdw>
            </a:effectLst>
          </p:spPr>
          <p:txBody>
            <a:bodyPr wrap="square" lIns="0" tIns="0" rIns="0" bIns="0" numCol="1" anchor="t">
              <a:noAutofit/>
            </a:bodyPr>
            <a:lstStyle/>
            <a:p>
              <a:pPr marL="7224" marR="7224" lvl="0">
                <a:lnSpc>
                  <a:spcPct val="120000"/>
                </a:lnSpc>
                <a:defRPr sz="2200">
                  <a:solidFill>
                    <a:srgbClr val="005493"/>
                  </a:solidFill>
                  <a:uFill>
                    <a:solidFill>
                      <a:srgbClr val="0048AA"/>
                    </a:solidFill>
                  </a:uFill>
                </a:defRPr>
              </a:pPr>
              <a:endParaRPr/>
            </a:p>
          </p:txBody>
        </p:sp>
        <p:sp>
          <p:nvSpPr>
            <p:cNvPr id="965" name="Shape 965"/>
            <p:cNvSpPr/>
            <p:nvPr/>
          </p:nvSpPr>
          <p:spPr>
            <a:xfrm>
              <a:off x="215900" y="1422399"/>
              <a:ext cx="444500" cy="3175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12700" cap="flat">
              <a:solidFill>
                <a:srgbClr val="8D3124"/>
              </a:solidFill>
              <a:prstDash val="solid"/>
              <a:round/>
            </a:ln>
            <a:effectLst>
              <a:outerShdw blurRad="127000" dist="76200" dir="2700000" rotWithShape="0">
                <a:srgbClr val="000000">
                  <a:alpha val="75000"/>
                </a:srgbClr>
              </a:outerShdw>
            </a:effectLst>
          </p:spPr>
          <p:txBody>
            <a:bodyPr wrap="square" lIns="0" tIns="0" rIns="0" bIns="0" numCol="1" anchor="t">
              <a:noAutofit/>
            </a:bodyPr>
            <a:lstStyle/>
            <a:p>
              <a:pPr marL="7224" marR="7224" lvl="0">
                <a:lnSpc>
                  <a:spcPct val="120000"/>
                </a:lnSpc>
                <a:defRPr sz="2200">
                  <a:solidFill>
                    <a:srgbClr val="005493"/>
                  </a:solidFill>
                  <a:uFill>
                    <a:solidFill>
                      <a:srgbClr val="0048AA"/>
                    </a:solidFill>
                  </a:uFill>
                </a:defRPr>
              </a:pPr>
              <a:endParaRPr/>
            </a:p>
          </p:txBody>
        </p:sp>
      </p:grpSp>
      <p:sp>
        <p:nvSpPr>
          <p:cNvPr id="967" name="Shape 967"/>
          <p:cNvSpPr/>
          <p:nvPr/>
        </p:nvSpPr>
        <p:spPr>
          <a:xfrm flipV="1">
            <a:off x="1422399" y="2073817"/>
            <a:ext cx="2464876" cy="98"/>
          </a:xfrm>
          <a:prstGeom prst="line">
            <a:avLst/>
          </a:prstGeom>
          <a:ln w="25400">
            <a:solidFill>
              <a:srgbClr val="C64941"/>
            </a:solidFill>
            <a:custDash>
              <a:ds d="200000" sp="200000"/>
            </a:custDash>
            <a:round/>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968" name="Shape 968"/>
          <p:cNvSpPr/>
          <p:nvPr/>
        </p:nvSpPr>
        <p:spPr>
          <a:xfrm flipV="1">
            <a:off x="1397000" y="2565441"/>
            <a:ext cx="2636517" cy="116"/>
          </a:xfrm>
          <a:prstGeom prst="line">
            <a:avLst/>
          </a:prstGeom>
          <a:ln w="25400">
            <a:solidFill>
              <a:srgbClr val="C64941"/>
            </a:solidFill>
            <a:custDash>
              <a:ds d="200000" sp="200000"/>
            </a:custDash>
            <a:round/>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pSp>
        <p:nvGrpSpPr>
          <p:cNvPr id="971" name="Group 971"/>
          <p:cNvGrpSpPr/>
          <p:nvPr/>
        </p:nvGrpSpPr>
        <p:grpSpPr>
          <a:xfrm>
            <a:off x="10274300" y="8051800"/>
            <a:ext cx="2171251" cy="698500"/>
            <a:chOff x="0" y="0"/>
            <a:chExt cx="2171250" cy="698499"/>
          </a:xfrm>
        </p:grpSpPr>
        <p:sp>
          <p:nvSpPr>
            <p:cNvPr id="969" name="Shape 969"/>
            <p:cNvSpPr/>
            <p:nvPr/>
          </p:nvSpPr>
          <p:spPr>
            <a:xfrm>
              <a:off x="569994" y="0"/>
              <a:ext cx="1601257" cy="62738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lgn="ctr">
                <a:lnSpc>
                  <a:spcPct val="130000"/>
                </a:lnSpc>
                <a:defRPr sz="1800">
                  <a:solidFill>
                    <a:srgbClr val="000000"/>
                  </a:solidFill>
                  <a:uFillTx/>
                </a:defRPr>
              </a:pPr>
              <a:r>
                <a:rPr sz="1600">
                  <a:solidFill>
                    <a:srgbClr val="8D3124"/>
                  </a:solidFill>
                  <a:uFill>
                    <a:solidFill>
                      <a:srgbClr val="8D3124"/>
                    </a:solidFill>
                  </a:uFill>
                </a:rPr>
                <a:t>beyond scope</a:t>
              </a:r>
            </a:p>
            <a:p>
              <a:pPr lvl="0" algn="ctr">
                <a:lnSpc>
                  <a:spcPct val="130000"/>
                </a:lnSpc>
                <a:defRPr sz="1800">
                  <a:solidFill>
                    <a:srgbClr val="000000"/>
                  </a:solidFill>
                  <a:uFillTx/>
                </a:defRPr>
              </a:pPr>
              <a:r>
                <a:rPr sz="1600">
                  <a:solidFill>
                    <a:srgbClr val="8D3124"/>
                  </a:solidFill>
                  <a:uFill>
                    <a:solidFill>
                      <a:srgbClr val="8D3124"/>
                    </a:solidFill>
                  </a:uFill>
                </a:rPr>
                <a:t>of this course</a:t>
              </a:r>
            </a:p>
          </p:txBody>
        </p:sp>
        <p:sp>
          <p:nvSpPr>
            <p:cNvPr id="970" name="Shape 970"/>
            <p:cNvSpPr/>
            <p:nvPr/>
          </p:nvSpPr>
          <p:spPr>
            <a:xfrm flipV="1">
              <a:off x="0" y="387037"/>
              <a:ext cx="501296" cy="311463"/>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pSp>
      <p:sp>
        <p:nvSpPr>
          <p:cNvPr id="2" name="Rectangle 1"/>
          <p:cNvSpPr/>
          <p:nvPr/>
        </p:nvSpPr>
        <p:spPr>
          <a:xfrm>
            <a:off x="7136036" y="2497434"/>
            <a:ext cx="3761927" cy="461665"/>
          </a:xfrm>
          <a:prstGeom prst="rect">
            <a:avLst/>
          </a:prstGeom>
        </p:spPr>
        <p:txBody>
          <a:bodyPr wrap="none">
            <a:spAutoFit/>
          </a:bodyPr>
          <a:lstStyle/>
          <a:p>
            <a:r>
              <a:rPr lang="en-US" dirty="0"/>
              <a:t>https://arxiv.org/abs/1510.04676</a:t>
            </a:r>
          </a:p>
        </p:txBody>
      </p:sp>
      <p:sp>
        <p:nvSpPr>
          <p:cNvPr id="3" name="Rectangle 2"/>
          <p:cNvSpPr/>
          <p:nvPr/>
        </p:nvSpPr>
        <p:spPr>
          <a:xfrm>
            <a:off x="5688938" y="1979380"/>
            <a:ext cx="6503062" cy="461665"/>
          </a:xfrm>
          <a:prstGeom prst="rect">
            <a:avLst/>
          </a:prstGeom>
        </p:spPr>
        <p:txBody>
          <a:bodyPr wrap="none">
            <a:spAutoFit/>
          </a:bodyPr>
          <a:lstStyle/>
          <a:p>
            <a:r>
              <a:rPr lang="en-US" dirty="0"/>
              <a:t>http://epubs.siam.org/doi/pdf/10.1137/1.9781611973198.6</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5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967"/>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3" nodeType="afterEffect">
                                  <p:stCondLst>
                                    <p:cond delay="0"/>
                                  </p:stCondLst>
                                  <p:iterate>
                                    <p:tmAbs val="0"/>
                                  </p:iterate>
                                  <p:childTnLst>
                                    <p:set>
                                      <p:cBhvr>
                                        <p:cTn id="13" fill="hold"/>
                                        <p:tgtEl>
                                          <p:spTgt spid="95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1" nodeType="clickEffect">
                                  <p:stCondLst>
                                    <p:cond delay="0"/>
                                  </p:stCondLst>
                                  <p:iterate>
                                    <p:tmAbs val="0"/>
                                  </p:iterate>
                                  <p:childTnLst>
                                    <p:set>
                                      <p:cBhvr>
                                        <p:cTn id="17" fill="hold"/>
                                        <p:tgtEl>
                                          <p:spTgt spid="955">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4" nodeType="clickEffect">
                                  <p:stCondLst>
                                    <p:cond delay="0"/>
                                  </p:stCondLst>
                                  <p:iterate>
                                    <p:tmAbs val="0"/>
                                  </p:iterate>
                                  <p:childTnLst>
                                    <p:set>
                                      <p:cBhvr>
                                        <p:cTn id="21" fill="hold"/>
                                        <p:tgtEl>
                                          <p:spTgt spid="96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iterate>
                                    <p:tmAbs val="0"/>
                                  </p:iterate>
                                  <p:childTnLst>
                                    <p:set>
                                      <p:cBhvr>
                                        <p:cTn id="25" fill="hold"/>
                                        <p:tgtEl>
                                          <p:spTgt spid="955">
                                            <p:txEl>
                                              <p:pRg st="3" end="3"/>
                                            </p:txEl>
                                          </p:spTgt>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5" nodeType="afterEffect">
                                  <p:stCondLst>
                                    <p:cond delay="0"/>
                                  </p:stCondLst>
                                  <p:iterate>
                                    <p:tmAbs val="0"/>
                                  </p:iterate>
                                  <p:childTnLst>
                                    <p:set>
                                      <p:cBhvr>
                                        <p:cTn id="28" fill="hold"/>
                                        <p:tgtEl>
                                          <p:spTgt spid="961"/>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6" nodeType="afterEffect">
                                  <p:stCondLst>
                                    <p:cond delay="0"/>
                                  </p:stCondLst>
                                  <p:iterate>
                                    <p:tmAbs val="0"/>
                                  </p:iterate>
                                  <p:childTnLst>
                                    <p:set>
                                      <p:cBhvr>
                                        <p:cTn id="31" fill="hold"/>
                                        <p:tgtEl>
                                          <p:spTgt spid="96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1" nodeType="clickEffect">
                                  <p:stCondLst>
                                    <p:cond delay="0"/>
                                  </p:stCondLst>
                                  <p:iterate>
                                    <p:tmAbs val="0"/>
                                  </p:iterate>
                                  <p:childTnLst>
                                    <p:set>
                                      <p:cBhvr>
                                        <p:cTn id="35" fill="hold"/>
                                        <p:tgtEl>
                                          <p:spTgt spid="955">
                                            <p:txEl>
                                              <p:pRg st="4" end="4"/>
                                            </p:txEl>
                                          </p:spTgt>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7" nodeType="afterEffect">
                                  <p:stCondLst>
                                    <p:cond delay="0"/>
                                  </p:stCondLst>
                                  <p:iterate>
                                    <p:tmAbs val="0"/>
                                  </p:iterate>
                                  <p:childTnLst>
                                    <p:set>
                                      <p:cBhvr>
                                        <p:cTn id="38" fill="hold"/>
                                        <p:tgtEl>
                                          <p:spTgt spid="9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5" grpId="1" build="p" bldLvl="5" animBg="1" advAuto="0"/>
      <p:bldP spid="956" grpId="3" animBg="1" advAuto="0"/>
      <p:bldP spid="961" grpId="5" animBg="1" advAuto="0"/>
      <p:bldP spid="966" grpId="6" animBg="1" advAuto="0"/>
      <p:bldP spid="967" grpId="2" animBg="1" advAuto="0"/>
      <p:bldP spid="968" grpId="4" animBg="1" advAuto="0"/>
      <p:bldP spid="971" grpId="7" animBg="1" advAuto="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 name="Shape 975"/>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96</a:t>
            </a:fld>
            <a:endParaRPr sz="1200">
              <a:uFill>
                <a:solidFill/>
              </a:uFill>
            </a:endParaRPr>
          </a:p>
        </p:txBody>
      </p:sp>
      <p:sp>
        <p:nvSpPr>
          <p:cNvPr id="976" name="Shape 976"/>
          <p:cNvSpPr>
            <a:spLocks noGrp="1"/>
          </p:cNvSpPr>
          <p:nvPr>
            <p:ph type="title"/>
          </p:nvPr>
        </p:nvSpPr>
        <p:spPr>
          <a:prstGeom prst="rect">
            <a:avLst/>
          </a:prstGeom>
        </p:spPr>
        <p:txBody>
          <a:bodyPr/>
          <a:lstStyle/>
          <a:p>
            <a:pPr lvl="0">
              <a:defRPr sz="1800">
                <a:uFillTx/>
              </a:defRPr>
            </a:pPr>
            <a:r>
              <a:rPr sz="2800">
                <a:uFill>
                  <a:solidFill/>
                </a:uFill>
              </a:rPr>
              <a:t>Cache and memory latencies</a:t>
            </a:r>
          </a:p>
        </p:txBody>
      </p:sp>
      <p:sp>
        <p:nvSpPr>
          <p:cNvPr id="977" name="Shape 977"/>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Cache.  </a:t>
            </a:r>
            <a:r>
              <a:rPr sz="2400">
                <a:uFill>
                  <a:solidFill/>
                </a:uFill>
              </a:rPr>
              <a:t>Get up and get something from the kitchen.</a:t>
            </a:r>
          </a:p>
          <a:p>
            <a:pPr lvl="0">
              <a:defRPr sz="1800">
                <a:solidFill>
                  <a:srgbClr val="000000"/>
                </a:solidFill>
                <a:uFillTx/>
              </a:defRPr>
            </a:pPr>
            <a:endParaRPr sz="2400">
              <a:uFill>
                <a:solidFill/>
              </a:uFill>
            </a:endParaRPr>
          </a:p>
          <a:p>
            <a:pPr lvl="0">
              <a:defRPr sz="1800">
                <a:solidFill>
                  <a:srgbClr val="000000"/>
                </a:solidFill>
                <a:uFillTx/>
              </a:defRPr>
            </a:pPr>
            <a:r>
              <a:rPr sz="2400">
                <a:solidFill>
                  <a:srgbClr val="005493"/>
                </a:solidFill>
                <a:uFill>
                  <a:solidFill>
                    <a:srgbClr val="0048AA"/>
                  </a:solidFill>
                </a:uFill>
              </a:rPr>
              <a:t>RAM.  </a:t>
            </a:r>
            <a:r>
              <a:rPr sz="2400">
                <a:uFill>
                  <a:solidFill/>
                </a:uFill>
              </a:rPr>
              <a:t>Walk down the block</a:t>
            </a:r>
          </a:p>
          <a:p>
            <a:pPr lvl="0">
              <a:defRPr sz="1800">
                <a:solidFill>
                  <a:srgbClr val="000000"/>
                </a:solidFill>
                <a:uFillTx/>
              </a:defRPr>
            </a:pPr>
            <a:r>
              <a:rPr sz="2400">
                <a:uFill>
                  <a:solidFill/>
                </a:uFill>
              </a:rPr>
              <a:t>to borrow from neighbor.</a:t>
            </a:r>
          </a:p>
          <a:p>
            <a:pPr lvl="0">
              <a:defRPr sz="1800">
                <a:solidFill>
                  <a:srgbClr val="000000"/>
                </a:solidFill>
                <a:uFillTx/>
              </a:defRPr>
            </a:pPr>
            <a:endParaRPr sz="2400">
              <a:uFill>
                <a:solidFill/>
              </a:uFill>
            </a:endParaRPr>
          </a:p>
          <a:p>
            <a:pPr lvl="0">
              <a:defRPr sz="1800">
                <a:solidFill>
                  <a:srgbClr val="000000"/>
                </a:solidFill>
                <a:uFillTx/>
              </a:defRPr>
            </a:pPr>
            <a:r>
              <a:rPr sz="2400">
                <a:solidFill>
                  <a:srgbClr val="005493"/>
                </a:solidFill>
                <a:uFill>
                  <a:solidFill>
                    <a:srgbClr val="0048AA"/>
                  </a:solidFill>
                </a:uFill>
              </a:rPr>
              <a:t>Hard drive.  </a:t>
            </a:r>
            <a:r>
              <a:rPr sz="2400">
                <a:uFill>
                  <a:solidFill/>
                </a:uFill>
              </a:rPr>
              <a:t>Drive around the world (twice).</a:t>
            </a:r>
          </a:p>
          <a:p>
            <a:pPr lvl="0">
              <a:defRPr sz="1800">
                <a:solidFill>
                  <a:srgbClr val="000000"/>
                </a:solidFill>
                <a:uFillTx/>
              </a:defRPr>
            </a:pPr>
            <a:r>
              <a:rPr sz="2400">
                <a:uFill>
                  <a:solidFill/>
                </a:uFill>
              </a:rPr>
              <a:t>mount of data brought into cache at one time.</a:t>
            </a:r>
          </a:p>
        </p:txBody>
      </p:sp>
      <p:pic>
        <p:nvPicPr>
          <p:cNvPr id="978" name="Screen Shot 2014-02-07 at 6.37.09 PM.png"/>
          <p:cNvPicPr/>
          <p:nvPr/>
        </p:nvPicPr>
        <p:blipFill>
          <a:blip r:embed="rId3"/>
          <a:stretch>
            <a:fillRect/>
          </a:stretch>
        </p:blipFill>
        <p:spPr>
          <a:xfrm>
            <a:off x="6324600" y="1663700"/>
            <a:ext cx="5219700" cy="4457700"/>
          </a:xfrm>
          <a:prstGeom prst="rect">
            <a:avLst/>
          </a:prstGeom>
          <a:ln w="12700">
            <a:round/>
          </a:ln>
        </p:spPr>
      </p:pic>
    </p:spTree>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2" name="Shape 982"/>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97</a:t>
            </a:fld>
            <a:endParaRPr sz="1200">
              <a:uFill>
                <a:solidFill/>
              </a:uFill>
            </a:endParaRPr>
          </a:p>
        </p:txBody>
      </p:sp>
      <p:sp>
        <p:nvSpPr>
          <p:cNvPr id="983" name="Shape 983"/>
          <p:cNvSpPr>
            <a:spLocks noGrp="1"/>
          </p:cNvSpPr>
          <p:nvPr>
            <p:ph type="title"/>
          </p:nvPr>
        </p:nvSpPr>
        <p:spPr>
          <a:prstGeom prst="rect">
            <a:avLst/>
          </a:prstGeom>
        </p:spPr>
        <p:txBody>
          <a:bodyPr/>
          <a:lstStyle/>
          <a:p>
            <a:pPr lvl="0">
              <a:defRPr sz="1800">
                <a:uFillTx/>
              </a:defRPr>
            </a:pPr>
            <a:r>
              <a:rPr sz="2800">
                <a:uFill>
                  <a:solidFill/>
                </a:uFill>
              </a:rPr>
              <a:t>Caching</a:t>
            </a:r>
          </a:p>
        </p:txBody>
      </p:sp>
      <p:sp>
        <p:nvSpPr>
          <p:cNvPr id="984" name="Shape 984"/>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Cache.  </a:t>
            </a:r>
            <a:r>
              <a:rPr sz="2400">
                <a:uFill>
                  <a:solidFill/>
                </a:uFill>
              </a:rPr>
              <a:t>High-speed memory between CPU and main memory.</a:t>
            </a:r>
          </a:p>
          <a:p>
            <a:pPr lvl="0">
              <a:defRPr sz="1800">
                <a:solidFill>
                  <a:srgbClr val="000000"/>
                </a:solidFill>
                <a:uFillTx/>
              </a:defRPr>
            </a:pPr>
            <a:r>
              <a:rPr sz="2400">
                <a:solidFill>
                  <a:srgbClr val="005493"/>
                </a:solidFill>
                <a:uFill>
                  <a:solidFill>
                    <a:srgbClr val="0048AA"/>
                  </a:solidFill>
                </a:uFill>
              </a:rPr>
              <a:t>Cache size.  </a:t>
            </a:r>
            <a:r>
              <a:rPr sz="2400">
                <a:uFill>
                  <a:solidFill/>
                </a:uFill>
              </a:rPr>
              <a:t>Size of cache.</a:t>
            </a:r>
          </a:p>
          <a:p>
            <a:pPr lvl="0">
              <a:defRPr sz="1800">
                <a:solidFill>
                  <a:srgbClr val="000000"/>
                </a:solidFill>
                <a:uFillTx/>
              </a:defRPr>
            </a:pPr>
            <a:r>
              <a:rPr sz="2400">
                <a:solidFill>
                  <a:srgbClr val="005493"/>
                </a:solidFill>
                <a:uFill>
                  <a:solidFill>
                    <a:srgbClr val="0048AA"/>
                  </a:solidFill>
                </a:uFill>
              </a:rPr>
              <a:t>Cache line.  </a:t>
            </a:r>
            <a:r>
              <a:rPr sz="2400">
                <a:uFill>
                  <a:solidFill/>
                </a:uFill>
              </a:rPr>
              <a:t>Amount of data brought into cache at one time.</a:t>
            </a:r>
          </a:p>
          <a:p>
            <a:pPr lvl="0">
              <a:defRPr sz="1800">
                <a:solidFill>
                  <a:srgbClr val="000000"/>
                </a:solidFill>
                <a:uFillTx/>
              </a:defRPr>
            </a:pPr>
            <a:br>
              <a:rPr sz="2400">
                <a:uFill>
                  <a:solidFill/>
                </a:uFill>
              </a:rPr>
            </a:br>
            <a:r>
              <a:rPr sz="2400">
                <a:solidFill>
                  <a:srgbClr val="005493"/>
                </a:solidFill>
                <a:uFill>
                  <a:solidFill>
                    <a:srgbClr val="0048AA"/>
                  </a:solidFill>
                </a:uFill>
              </a:rPr>
              <a:t>Temporal locality.  </a:t>
            </a:r>
            <a:r>
              <a:rPr sz="2400">
                <a:uFill>
                  <a:solidFill/>
                </a:uFill>
              </a:rPr>
              <a:t>Access same item again (before it leaves cache).</a:t>
            </a:r>
          </a:p>
          <a:p>
            <a:pPr lvl="0">
              <a:defRPr sz="1800">
                <a:solidFill>
                  <a:srgbClr val="000000"/>
                </a:solidFill>
                <a:uFillTx/>
              </a:defRPr>
            </a:pPr>
            <a:r>
              <a:rPr sz="2400">
                <a:solidFill>
                  <a:srgbClr val="005493"/>
                </a:solidFill>
                <a:uFill>
                  <a:solidFill>
                    <a:srgbClr val="0048AA"/>
                  </a:solidFill>
                </a:uFill>
              </a:rPr>
              <a:t>Spatial locality.  </a:t>
            </a:r>
            <a:r>
              <a:rPr sz="2400">
                <a:uFill>
                  <a:solidFill/>
                </a:uFill>
              </a:rPr>
              <a:t>Access items nearby in memory (before they leave cache).</a:t>
            </a:r>
            <a:br>
              <a:rPr sz="2400">
                <a:uFill>
                  <a:solidFill/>
                </a:uFill>
              </a:rPr>
            </a:br>
            <a:br>
              <a:rPr sz="2400">
                <a:uFill>
                  <a:solidFill/>
                </a:uFill>
              </a:rPr>
            </a:br>
            <a:r>
              <a:rPr sz="2400">
                <a:solidFill>
                  <a:srgbClr val="005493"/>
                </a:solidFill>
                <a:uFill>
                  <a:solidFill>
                    <a:srgbClr val="0048AA"/>
                  </a:solidFill>
                </a:uFill>
              </a:rPr>
              <a:t>Q.  </a:t>
            </a:r>
            <a:r>
              <a:rPr sz="2400">
                <a:uFill>
                  <a:solidFill/>
                </a:uFill>
              </a:rPr>
              <a:t>Which loop is faster?</a:t>
            </a:r>
            <a:br>
              <a:rPr sz="2400">
                <a:uFill>
                  <a:solidFill/>
                </a:uFill>
              </a:rPr>
            </a:br>
            <a:br>
              <a:rPr sz="2400">
                <a:uFill>
                  <a:solidFill/>
                </a:uFill>
              </a:rPr>
            </a:br>
            <a:br>
              <a:rPr sz="2400">
                <a:uFill>
                  <a:solidFill/>
                </a:uFill>
              </a:rPr>
            </a:br>
            <a:br>
              <a:rPr sz="2400">
                <a:uFill>
                  <a:solidFill/>
                </a:uFill>
              </a:rPr>
            </a:br>
            <a:br>
              <a:rPr sz="2400">
                <a:uFill>
                  <a:solidFill/>
                </a:uFill>
              </a:rPr>
            </a:br>
            <a:br>
              <a:rPr sz="2400">
                <a:uFill>
                  <a:solidFill/>
                </a:uFill>
              </a:rPr>
            </a:br>
            <a:endParaRPr sz="2400">
              <a:uFill>
                <a:solidFill/>
              </a:uFill>
            </a:endParaRPr>
          </a:p>
          <a:p>
            <a:pPr lvl="0">
              <a:defRPr sz="1800">
                <a:solidFill>
                  <a:srgbClr val="000000"/>
                </a:solidFill>
                <a:uFillTx/>
              </a:defRPr>
            </a:pPr>
            <a:br>
              <a:rPr sz="2400">
                <a:uFill>
                  <a:solidFill/>
                </a:uFill>
              </a:rPr>
            </a:br>
            <a:r>
              <a:rPr sz="2400">
                <a:solidFill>
                  <a:srgbClr val="005493"/>
                </a:solidFill>
                <a:uFill>
                  <a:solidFill>
                    <a:srgbClr val="0048AA"/>
                  </a:solidFill>
                </a:uFill>
              </a:rPr>
              <a:t>Observation.  </a:t>
            </a:r>
            <a:r>
              <a:rPr sz="2400">
                <a:uFill>
                  <a:solidFill/>
                </a:uFill>
              </a:rPr>
              <a:t>Most programs exhibit both types of locality.</a:t>
            </a:r>
          </a:p>
        </p:txBody>
      </p:sp>
      <p:sp>
        <p:nvSpPr>
          <p:cNvPr id="985" name="Shape 985"/>
          <p:cNvSpPr/>
          <p:nvPr/>
        </p:nvSpPr>
        <p:spPr>
          <a:xfrm>
            <a:off x="2844800" y="5334000"/>
            <a:ext cx="6057900" cy="3286760"/>
          </a:xfrm>
          <a:prstGeom prst="rect">
            <a:avLst/>
          </a:prstGeom>
          <a:ln w="12700">
            <a:round/>
          </a:ln>
          <a:extLst>
            <a:ext uri="{C572A759-6A51-4108-AA02-DFA0A04FC94B}">
              <ma14:wrappingTextBoxFlag xmlns:ma14="http://schemas.microsoft.com/office/mac/drawingml/2011/main" xmlns="" val="1"/>
            </a:ext>
          </a:extLst>
        </p:spPr>
        <p:txBody>
          <a:bodyPr lIns="0" tIns="0" rIns="0" bIns="0">
            <a:spAutoFit/>
          </a:bodyPr>
          <a:lstStyle/>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int[] a = new int[64 * 1024 * 1024];</a:t>
            </a: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for (int i = 0; i &lt; a.length; i++)</a:t>
            </a: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a[i] *= 2;</a:t>
            </a:r>
          </a:p>
          <a:p>
            <a:pPr marL="0" marR="0" lvl="0">
              <a:lnSpc>
                <a:spcPct val="140000"/>
              </a:lnSpc>
              <a:defRPr sz="1800">
                <a:solidFill>
                  <a:srgbClr val="000000"/>
                </a:solidFill>
                <a:uFillTx/>
              </a:defRPr>
            </a:pPr>
            <a:endParaRPr>
              <a:uFill>
                <a:solidFill>
                  <a:srgbClr val="0433FF"/>
                </a:solidFill>
              </a:uFill>
              <a:latin typeface="Lucida Sans Typewriter Regular"/>
              <a:ea typeface="Lucida Sans Typewriter Regular"/>
              <a:cs typeface="Lucida Sans Typewriter Regular"/>
              <a:sym typeface="Lucida Sans Typewriter Regular"/>
            </a:endParaRP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int[] a = new int[64 * 1024 * 1024];</a:t>
            </a: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for (int i = 0; i &lt; a.length; i += 16)</a:t>
            </a: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a[i] *= 2;</a:t>
            </a:r>
          </a:p>
        </p:txBody>
      </p:sp>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9" name="Shape 989"/>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98</a:t>
            </a:fld>
            <a:endParaRPr sz="1200">
              <a:uFill>
                <a:solidFill/>
              </a:uFill>
            </a:endParaRPr>
          </a:p>
        </p:txBody>
      </p:sp>
      <p:sp>
        <p:nvSpPr>
          <p:cNvPr id="990" name="Shape 990"/>
          <p:cNvSpPr>
            <a:spLocks noGrp="1"/>
          </p:cNvSpPr>
          <p:nvPr>
            <p:ph type="title"/>
          </p:nvPr>
        </p:nvSpPr>
        <p:spPr>
          <a:prstGeom prst="rect">
            <a:avLst/>
          </a:prstGeom>
        </p:spPr>
        <p:txBody>
          <a:bodyPr/>
          <a:lstStyle>
            <a:lvl1pPr>
              <a:lnSpc>
                <a:spcPts val="5900"/>
              </a:lnSpc>
            </a:lvl1pPr>
          </a:lstStyle>
          <a:p>
            <a:pPr lvl="0">
              <a:defRPr sz="1800">
                <a:uFillTx/>
              </a:defRPr>
            </a:pPr>
            <a:r>
              <a:rPr sz="2800">
                <a:uFill>
                  <a:solidFill/>
                </a:uFill>
              </a:rPr>
              <a:t>Achilles heel in Bentley-McIlroy implementation (Java system sort)</a:t>
            </a:r>
          </a:p>
        </p:txBody>
      </p:sp>
      <p:sp>
        <p:nvSpPr>
          <p:cNvPr id="991" name="Shape 991"/>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Q.  </a:t>
            </a:r>
            <a:r>
              <a:rPr sz="2400">
                <a:uFill>
                  <a:solidFill>
                    <a:srgbClr val="0048AA"/>
                  </a:solidFill>
                </a:uFill>
              </a:rPr>
              <a:t>Based on all this research, Java’s system sort is solid, </a:t>
            </a:r>
            <a:r>
              <a:rPr sz="2400">
                <a:solidFill>
                  <a:srgbClr val="8D3124"/>
                </a:solidFill>
                <a:uFill>
                  <a:solidFill>
                    <a:srgbClr val="8D3124"/>
                  </a:solidFill>
                </a:uFill>
              </a:rPr>
              <a:t>right</a:t>
            </a:r>
            <a:r>
              <a:rPr sz="2400">
                <a:uFill>
                  <a:solidFill>
                    <a:srgbClr val="0048AA"/>
                  </a:solidFill>
                </a:uFill>
              </a:rPr>
              <a:t>?</a:t>
            </a:r>
          </a:p>
          <a:p>
            <a:pPr lvl="0">
              <a:defRPr sz="1800">
                <a:solidFill>
                  <a:srgbClr val="000000"/>
                </a:solidFill>
                <a:uFillTx/>
              </a:defRPr>
            </a:pPr>
            <a:endParaRPr sz="2400">
              <a:solidFill>
                <a:srgbClr val="005493"/>
              </a:solidFill>
              <a:uFill>
                <a:solidFill>
                  <a:srgbClr val="0048AA"/>
                </a:solidFill>
              </a:uFill>
            </a:endParaRPr>
          </a:p>
          <a:p>
            <a:pPr lvl="0">
              <a:defRPr sz="1800">
                <a:solidFill>
                  <a:srgbClr val="000000"/>
                </a:solidFill>
                <a:uFillTx/>
              </a:defRPr>
            </a:pPr>
            <a:r>
              <a:rPr sz="2400">
                <a:solidFill>
                  <a:srgbClr val="005493"/>
                </a:solidFill>
                <a:uFill>
                  <a:solidFill>
                    <a:srgbClr val="0048AA"/>
                  </a:solidFill>
                </a:uFill>
              </a:rPr>
              <a:t>A.  </a:t>
            </a:r>
            <a:r>
              <a:rPr sz="2400">
                <a:uFill>
                  <a:solidFill/>
                </a:uFill>
              </a:rPr>
              <a:t>No: a killer input.</a:t>
            </a:r>
            <a:endParaRPr sz="2400">
              <a:solidFill>
                <a:srgbClr val="005493"/>
              </a:solidFill>
              <a:uFill>
                <a:solidFill>
                  <a:srgbClr val="0048AA"/>
                </a:solidFill>
              </a:uFill>
            </a:endParaRPr>
          </a:p>
          <a:p>
            <a:pPr lvl="1">
              <a:defRPr sz="1800">
                <a:uFillTx/>
              </a:defRPr>
            </a:pPr>
            <a:r>
              <a:rPr sz="2400">
                <a:uFill>
                  <a:solidFill/>
                </a:uFill>
              </a:rPr>
              <a:t>Overflows function call stack in Java and crashes program.</a:t>
            </a:r>
          </a:p>
          <a:p>
            <a:pPr lvl="1">
              <a:defRPr sz="1800">
                <a:uFillTx/>
              </a:defRPr>
            </a:pPr>
            <a:r>
              <a:rPr sz="2400">
                <a:uFill>
                  <a:solidFill/>
                </a:uFill>
              </a:rPr>
              <a:t>Would take quadratic time if it didn’t crash first.</a:t>
            </a:r>
          </a:p>
        </p:txBody>
      </p:sp>
      <p:grpSp>
        <p:nvGrpSpPr>
          <p:cNvPr id="998" name="Group 998"/>
          <p:cNvGrpSpPr/>
          <p:nvPr/>
        </p:nvGrpSpPr>
        <p:grpSpPr>
          <a:xfrm>
            <a:off x="1289473" y="4426091"/>
            <a:ext cx="10795001" cy="4209909"/>
            <a:chOff x="0" y="0"/>
            <a:chExt cx="10795000" cy="4209908"/>
          </a:xfrm>
        </p:grpSpPr>
        <p:sp>
          <p:nvSpPr>
            <p:cNvPr id="992" name="Shape 992"/>
            <p:cNvSpPr/>
            <p:nvPr/>
          </p:nvSpPr>
          <p:spPr>
            <a:xfrm>
              <a:off x="0" y="0"/>
              <a:ext cx="2946400" cy="3660140"/>
            </a:xfrm>
            <a:prstGeom prst="rect">
              <a:avLst/>
            </a:prstGeom>
            <a:solidFill>
              <a:srgbClr val="CBCBCB"/>
            </a:solidFill>
            <a:ln w="12700" cap="flat">
              <a:noFill/>
              <a:round/>
            </a:ln>
            <a:effectLst>
              <a:outerShdw blurRad="127000" dist="76200" dir="2700000" rotWithShape="0">
                <a:srgbClr val="000000">
                  <a:alpha val="75000"/>
                </a:srgbClr>
              </a:outerShdw>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L="7224" marR="7224" lvl="0">
                <a:lnSpc>
                  <a:spcPct val="14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a:t>
              </a:r>
              <a:r>
                <a:rPr>
                  <a:uFill>
                    <a:solidFill/>
                  </a:uFill>
                  <a:latin typeface="Lucida Sans Typewriter Regular"/>
                  <a:ea typeface="Lucida Sans Typewriter Regular"/>
                  <a:cs typeface="Lucida Sans Typewriter Regular"/>
                  <a:sym typeface="Lucida Sans Typewriter Regular"/>
                </a:rPr>
                <a:t> more 250000.txt</a:t>
              </a:r>
            </a:p>
            <a:p>
              <a:pPr marL="7224" marR="7224" lvl="0">
                <a:lnSpc>
                  <a:spcPct val="14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0</a:t>
              </a:r>
            </a:p>
            <a:p>
              <a:pPr marL="7224" marR="7224" lvl="0">
                <a:lnSpc>
                  <a:spcPct val="14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218750</a:t>
              </a:r>
            </a:p>
            <a:p>
              <a:pPr marL="7224" marR="7224" lvl="0">
                <a:lnSpc>
                  <a:spcPct val="14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222662</a:t>
              </a:r>
            </a:p>
            <a:p>
              <a:pPr marL="7224" marR="7224" lvl="0">
                <a:lnSpc>
                  <a:spcPct val="14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11</a:t>
              </a:r>
            </a:p>
            <a:p>
              <a:pPr marL="7224" marR="7224" lvl="0">
                <a:lnSpc>
                  <a:spcPct val="14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166672</a:t>
              </a:r>
            </a:p>
            <a:p>
              <a:pPr marL="7224" marR="7224" lvl="0">
                <a:lnSpc>
                  <a:spcPct val="14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247070</a:t>
              </a:r>
            </a:p>
            <a:p>
              <a:pPr marL="7224" marR="7224" lvl="0">
                <a:lnSpc>
                  <a:spcPct val="14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83339</a:t>
              </a:r>
            </a:p>
            <a:p>
              <a:pPr marL="7224" marR="7224" lvl="0">
                <a:lnSpc>
                  <a:spcPct val="14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a:t>
              </a:r>
            </a:p>
          </p:txBody>
        </p:sp>
        <p:sp>
          <p:nvSpPr>
            <p:cNvPr id="993" name="Shape 993"/>
            <p:cNvSpPr/>
            <p:nvPr/>
          </p:nvSpPr>
          <p:spPr>
            <a:xfrm>
              <a:off x="3556000" y="0"/>
              <a:ext cx="7239000" cy="3660140"/>
            </a:xfrm>
            <a:prstGeom prst="rect">
              <a:avLst/>
            </a:prstGeom>
            <a:solidFill>
              <a:srgbClr val="CBCBCB"/>
            </a:solidFill>
            <a:ln w="12700" cap="flat">
              <a:noFill/>
              <a:round/>
            </a:ln>
            <a:effectLst>
              <a:outerShdw blurRad="127000" dist="76200" dir="2700000" rotWithShape="0">
                <a:srgbClr val="000000">
                  <a:alpha val="75000"/>
                </a:srgbClr>
              </a:outerShdw>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L="133660" marR="3612" lvl="0">
                <a:lnSpc>
                  <a:spcPct val="14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a:t>
              </a:r>
              <a:r>
                <a:rPr>
                  <a:uFill>
                    <a:solidFill>
                      <a:srgbClr val="FFFFFF"/>
                    </a:solidFill>
                  </a:uFill>
                  <a:latin typeface="Lucida Sans Typewriter Regular"/>
                  <a:ea typeface="Lucida Sans Typewriter Regular"/>
                  <a:cs typeface="Lucida Sans Typewriter Regular"/>
                  <a:sym typeface="Lucida Sans Typewriter Regular"/>
                </a:rPr>
                <a:t> java IntegerSort 250000 &lt; 250000.txt</a:t>
              </a:r>
            </a:p>
            <a:p>
              <a:pPr marL="133660" marR="3612" lvl="0">
                <a:lnSpc>
                  <a:spcPct val="14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Exception in thread "main" java.lang.StackOverflowError</a:t>
              </a:r>
            </a:p>
            <a:p>
              <a:pPr marL="133660" marR="3612" lvl="0">
                <a:lnSpc>
                  <a:spcPct val="14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   at java.util.Arrays.sort1(Arrays.java:562)</a:t>
              </a:r>
            </a:p>
            <a:p>
              <a:pPr marL="133660" marR="3612" lvl="0">
                <a:lnSpc>
                  <a:spcPct val="14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   at java.util.Arrays.sort1(Arrays.java:606)</a:t>
              </a:r>
            </a:p>
            <a:p>
              <a:pPr marL="133660" marR="3612" lvl="0">
                <a:lnSpc>
                  <a:spcPct val="14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   at java.util.Arrays.sort1(Arrays.java:608)</a:t>
              </a:r>
            </a:p>
            <a:p>
              <a:pPr marL="133660" marR="3612" lvl="0">
                <a:lnSpc>
                  <a:spcPct val="14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   at java.util.Arrays.sort1(Arrays.java:608)</a:t>
              </a:r>
            </a:p>
            <a:p>
              <a:pPr marL="133660" marR="3612" lvl="0">
                <a:lnSpc>
                  <a:spcPct val="14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   at java.util.Arrays.sort1(Arrays.java:608)</a:t>
              </a:r>
            </a:p>
            <a:p>
              <a:pPr marL="133660" marR="3612" lvl="0">
                <a:lnSpc>
                  <a:spcPct val="14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   ...</a:t>
              </a:r>
            </a:p>
          </p:txBody>
        </p:sp>
        <p:sp>
          <p:nvSpPr>
            <p:cNvPr id="994" name="Shape 994"/>
            <p:cNvSpPr/>
            <p:nvPr/>
          </p:nvSpPr>
          <p:spPr>
            <a:xfrm>
              <a:off x="3704731" y="3536808"/>
              <a:ext cx="5186725" cy="6731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solidFill>
                    <a:srgbClr val="000000"/>
                  </a:solidFill>
                  <a:uFillTx/>
                </a:defRPr>
              </a:pPr>
              <a:r>
                <a:rPr sz="1600">
                  <a:solidFill>
                    <a:srgbClr val="8D3124"/>
                  </a:solidFill>
                  <a:uFill>
                    <a:solidFill>
                      <a:srgbClr val="8D3124"/>
                    </a:solidFill>
                  </a:uFill>
                </a:rPr>
                <a:t>Java's sorting library crashes, even if</a:t>
              </a:r>
              <a:br>
                <a:rPr sz="1600">
                  <a:solidFill>
                    <a:srgbClr val="8D3124"/>
                  </a:solidFill>
                  <a:uFill>
                    <a:solidFill>
                      <a:srgbClr val="8D3124"/>
                    </a:solidFill>
                  </a:uFill>
                </a:rPr>
              </a:br>
              <a:r>
                <a:rPr sz="1600">
                  <a:solidFill>
                    <a:srgbClr val="8D3124"/>
                  </a:solidFill>
                  <a:uFill>
                    <a:solidFill>
                      <a:srgbClr val="8D3124"/>
                    </a:solidFill>
                  </a:uFill>
                </a:rPr>
                <a:t>you give it as much stack space as Windows allows</a:t>
              </a:r>
            </a:p>
          </p:txBody>
        </p:sp>
        <p:sp>
          <p:nvSpPr>
            <p:cNvPr id="995" name="Shape 995"/>
            <p:cNvSpPr/>
            <p:nvPr/>
          </p:nvSpPr>
          <p:spPr>
            <a:xfrm>
              <a:off x="552026" y="3536808"/>
              <a:ext cx="2522007" cy="6731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solidFill>
                    <a:srgbClr val="000000"/>
                  </a:solidFill>
                  <a:uFillTx/>
                </a:defRPr>
              </a:pPr>
              <a:r>
                <a:rPr sz="1600">
                  <a:solidFill>
                    <a:srgbClr val="8D3124"/>
                  </a:solidFill>
                  <a:uFill>
                    <a:solidFill>
                      <a:srgbClr val="8D3124"/>
                    </a:solidFill>
                  </a:uFill>
                </a:rPr>
                <a:t>250,000 integers</a:t>
              </a:r>
              <a:br>
                <a:rPr sz="1600">
                  <a:solidFill>
                    <a:srgbClr val="8D3124"/>
                  </a:solidFill>
                  <a:uFill>
                    <a:solidFill>
                      <a:srgbClr val="8D3124"/>
                    </a:solidFill>
                  </a:uFill>
                </a:rPr>
              </a:br>
              <a:r>
                <a:rPr sz="1600">
                  <a:solidFill>
                    <a:srgbClr val="8D3124"/>
                  </a:solidFill>
                  <a:uFill>
                    <a:solidFill>
                      <a:srgbClr val="8D3124"/>
                    </a:solidFill>
                  </a:uFill>
                </a:rPr>
                <a:t>between 0 and 250,000</a:t>
              </a:r>
            </a:p>
          </p:txBody>
        </p:sp>
        <p:sp>
          <p:nvSpPr>
            <p:cNvPr id="996" name="Shape 996"/>
            <p:cNvSpPr/>
            <p:nvPr/>
          </p:nvSpPr>
          <p:spPr>
            <a:xfrm flipH="1">
              <a:off x="917811" y="2740858"/>
              <a:ext cx="1" cy="708892"/>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997" name="Shape 997"/>
            <p:cNvSpPr/>
            <p:nvPr/>
          </p:nvSpPr>
          <p:spPr>
            <a:xfrm>
              <a:off x="3864211" y="2740858"/>
              <a:ext cx="1" cy="708892"/>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99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991">
                                            <p:txEl>
                                              <p:pRg st="2" end="2"/>
                                            </p:txEl>
                                          </p:spTgt>
                                        </p:tgtEl>
                                        <p:attrNameLst>
                                          <p:attrName>style.visibility</p:attrName>
                                        </p:attrNameLst>
                                      </p:cBhvr>
                                      <p:to>
                                        <p:strVal val="visible"/>
                                      </p:to>
                                    </p:set>
                                  </p:childTnLst>
                                </p:cTn>
                              </p:par>
                              <p:par>
                                <p:cTn id="11" presetID="1" presetClass="entr" presetSubtype="0" fill="hold" grpId="1">
                                  <p:stCondLst>
                                    <p:cond delay="0"/>
                                  </p:stCondLst>
                                  <p:iterate>
                                    <p:tmAbs val="0"/>
                                  </p:iterate>
                                  <p:childTnLst>
                                    <p:set>
                                      <p:cBhvr>
                                        <p:cTn id="12" fill="hold"/>
                                        <p:tgtEl>
                                          <p:spTgt spid="991">
                                            <p:txEl>
                                              <p:pRg st="3" end="3"/>
                                            </p:txEl>
                                          </p:spTgt>
                                        </p:tgtEl>
                                        <p:attrNameLst>
                                          <p:attrName>style.visibility</p:attrName>
                                        </p:attrNameLst>
                                      </p:cBhvr>
                                      <p:to>
                                        <p:strVal val="visible"/>
                                      </p:to>
                                    </p:set>
                                  </p:childTnLst>
                                </p:cTn>
                              </p:par>
                              <p:par>
                                <p:cTn id="13" presetID="1" presetClass="entr" presetSubtype="0" fill="hold" grpId="1">
                                  <p:stCondLst>
                                    <p:cond delay="0"/>
                                  </p:stCondLst>
                                  <p:iterate>
                                    <p:tmAbs val="0"/>
                                  </p:iterate>
                                  <p:childTnLst>
                                    <p:set>
                                      <p:cBhvr>
                                        <p:cTn id="14" fill="hold"/>
                                        <p:tgtEl>
                                          <p:spTgt spid="991">
                                            <p:txEl>
                                              <p:pRg st="4" end="4"/>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2" nodeType="afterEffect">
                                  <p:stCondLst>
                                    <p:cond delay="0"/>
                                  </p:stCondLst>
                                  <p:iterate>
                                    <p:tmAbs val="0"/>
                                  </p:iterate>
                                  <p:childTnLst>
                                    <p:set>
                                      <p:cBhvr>
                                        <p:cTn id="17" fill="hold"/>
                                        <p:tgtEl>
                                          <p:spTgt spid="9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1" grpId="1" build="p" animBg="1" advAuto="0"/>
      <p:bldP spid="998" grpId="2" animBg="1" advAuto="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 name="Shape 1002"/>
          <p:cNvSpPr>
            <a:spLocks noGrp="1"/>
          </p:cNvSpPr>
          <p:nvPr>
            <p:ph type="sldNum" sz="quarter" idx="2"/>
          </p:nvPr>
        </p:nvSpPr>
        <p:spPr>
          <a:xfrm>
            <a:off x="12618177" y="9376240"/>
            <a:ext cx="307240" cy="292101"/>
          </a:xfrm>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t>99</a:t>
            </a:fld>
            <a:endParaRPr sz="1200">
              <a:uFill>
                <a:solidFill/>
              </a:uFill>
            </a:endParaRPr>
          </a:p>
        </p:txBody>
      </p:sp>
      <p:sp>
        <p:nvSpPr>
          <p:cNvPr id="1003" name="Shape 1003"/>
          <p:cNvSpPr>
            <a:spLocks noGrp="1"/>
          </p:cNvSpPr>
          <p:nvPr>
            <p:ph type="title"/>
          </p:nvPr>
        </p:nvSpPr>
        <p:spPr>
          <a:prstGeom prst="rect">
            <a:avLst/>
          </a:prstGeom>
        </p:spPr>
        <p:txBody>
          <a:bodyPr/>
          <a:lstStyle>
            <a:lvl1pPr>
              <a:lnSpc>
                <a:spcPts val="5900"/>
              </a:lnSpc>
            </a:lvl1pPr>
          </a:lstStyle>
          <a:p>
            <a:pPr lvl="0">
              <a:defRPr sz="1800">
                <a:uFillTx/>
              </a:defRPr>
            </a:pPr>
            <a:r>
              <a:rPr sz="2800">
                <a:uFill>
                  <a:solidFill/>
                </a:uFill>
              </a:rPr>
              <a:t>Achilles heel in Bentley-McIlroy implementation (Java system sort)</a:t>
            </a:r>
          </a:p>
        </p:txBody>
      </p:sp>
      <p:sp>
        <p:nvSpPr>
          <p:cNvPr id="1004" name="Shape 1004"/>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McIlroy's devious idea.  </a:t>
            </a:r>
            <a:r>
              <a:rPr sz="2400">
                <a:solidFill>
                  <a:srgbClr val="606060"/>
                </a:solidFill>
                <a:uFill>
                  <a:solidFill>
                    <a:srgbClr val="606060"/>
                  </a:solidFill>
                </a:uFill>
              </a:rPr>
              <a:t>[A Killer Adversary for Quicksort]</a:t>
            </a:r>
            <a:endParaRPr>
              <a:solidFill>
                <a:srgbClr val="606060"/>
              </a:solidFill>
              <a:uFill>
                <a:solidFill>
                  <a:srgbClr val="606060"/>
                </a:solidFill>
              </a:uFill>
            </a:endParaRPr>
          </a:p>
          <a:p>
            <a:pPr lvl="1">
              <a:defRPr sz="1800">
                <a:uFillTx/>
              </a:defRPr>
            </a:pPr>
            <a:r>
              <a:rPr sz="2400">
                <a:uFill>
                  <a:solidFill/>
                </a:uFill>
              </a:rPr>
              <a:t>Construct malicious input </a:t>
            </a:r>
            <a:r>
              <a:rPr sz="2400">
                <a:solidFill>
                  <a:srgbClr val="8D3124"/>
                </a:solidFill>
                <a:uFill>
                  <a:solidFill>
                    <a:srgbClr val="8D3124"/>
                  </a:solidFill>
                </a:uFill>
              </a:rPr>
              <a:t>on the fly</a:t>
            </a:r>
            <a:r>
              <a:rPr sz="2400">
                <a:uFill>
                  <a:solidFill/>
                </a:uFill>
              </a:rPr>
              <a:t> while running system quicksort,</a:t>
            </a:r>
            <a:br>
              <a:rPr sz="2400">
                <a:uFill>
                  <a:solidFill/>
                </a:uFill>
              </a:rPr>
            </a:br>
            <a:r>
              <a:rPr sz="2400">
                <a:uFill>
                  <a:solidFill/>
                </a:uFill>
              </a:rPr>
              <a:t>in response to the sequence of keys compared.</a:t>
            </a:r>
          </a:p>
          <a:p>
            <a:pPr lvl="1">
              <a:defRPr sz="1800">
                <a:uFillTx/>
              </a:defRPr>
            </a:pPr>
            <a:r>
              <a:rPr sz="2400">
                <a:uFill>
                  <a:solidFill/>
                </a:uFill>
              </a:rPr>
              <a:t>Make partitioning item compare low against all items not seen during selection of partitioning item (but don't commit to their relative order).</a:t>
            </a:r>
          </a:p>
          <a:p>
            <a:pPr lvl="1">
              <a:defRPr sz="1800">
                <a:uFillTx/>
              </a:defRPr>
            </a:pPr>
            <a:r>
              <a:rPr sz="2400">
                <a:uFill>
                  <a:solidFill/>
                </a:uFill>
              </a:rPr>
              <a:t>Not hard to identify partitioning item.</a:t>
            </a:r>
          </a:p>
          <a:p>
            <a:pPr lvl="1">
              <a:defRPr sz="1800">
                <a:uFillTx/>
              </a:defRPr>
            </a:pPr>
            <a:endParaRPr sz="2400">
              <a:uFill>
                <a:solidFill/>
              </a:uFill>
            </a:endParaRPr>
          </a:p>
          <a:p>
            <a:pPr lvl="0">
              <a:defRPr sz="1800">
                <a:solidFill>
                  <a:srgbClr val="000000"/>
                </a:solidFill>
                <a:uFillTx/>
              </a:defRPr>
            </a:pPr>
            <a:r>
              <a:rPr sz="2400">
                <a:solidFill>
                  <a:srgbClr val="005493"/>
                </a:solidFill>
                <a:uFill>
                  <a:solidFill>
                    <a:srgbClr val="0048AA"/>
                  </a:solidFill>
                </a:uFill>
              </a:rPr>
              <a:t>Consequences.</a:t>
            </a:r>
          </a:p>
          <a:p>
            <a:pPr lvl="1">
              <a:defRPr sz="1800">
                <a:uFillTx/>
              </a:defRPr>
            </a:pPr>
            <a:r>
              <a:rPr sz="2400">
                <a:uFill>
                  <a:solidFill/>
                </a:uFill>
              </a:rPr>
              <a:t>Confirms theoretical possibility.</a:t>
            </a:r>
          </a:p>
          <a:p>
            <a:pPr lvl="1">
              <a:defRPr sz="1800">
                <a:uFillTx/>
              </a:defRPr>
            </a:pPr>
            <a:r>
              <a:rPr sz="2400">
                <a:uFill>
                  <a:solidFill/>
                </a:uFill>
              </a:rPr>
              <a:t>Algorithmic complexity attack:  you enter linear amount of data;</a:t>
            </a:r>
            <a:br>
              <a:rPr sz="2400">
                <a:uFill>
                  <a:solidFill/>
                </a:uFill>
              </a:rPr>
            </a:br>
            <a:r>
              <a:rPr sz="2400">
                <a:uFill>
                  <a:solidFill/>
                </a:uFill>
              </a:rPr>
              <a:t>server performs quadratic amount of work.</a:t>
            </a:r>
          </a:p>
          <a:p>
            <a:pPr lvl="1">
              <a:defRPr sz="1800">
                <a:uFillTx/>
              </a:defRPr>
            </a:pPr>
            <a:endParaRPr sz="2400">
              <a:uFill>
                <a:solidFill/>
              </a:uFill>
            </a:endParaRPr>
          </a:p>
          <a:p>
            <a:pPr lvl="0">
              <a:defRPr sz="1800">
                <a:solidFill>
                  <a:srgbClr val="000000"/>
                </a:solidFill>
                <a:uFillTx/>
              </a:defRPr>
            </a:pPr>
            <a:r>
              <a:rPr sz="2400">
                <a:solidFill>
                  <a:srgbClr val="005493"/>
                </a:solidFill>
                <a:uFill>
                  <a:solidFill>
                    <a:srgbClr val="0048AA"/>
                  </a:solidFill>
                </a:uFill>
              </a:rPr>
              <a:t>Good news.  </a:t>
            </a:r>
            <a:r>
              <a:rPr sz="2400">
                <a:uFill>
                  <a:solidFill>
                    <a:srgbClr val="0048AA"/>
                  </a:solidFill>
                </a:uFill>
              </a:rPr>
              <a:t>Attack is not effective if </a:t>
            </a:r>
            <a:r>
              <a:rPr sz="2000">
                <a:uFill>
                  <a:solidFill>
                    <a:srgbClr val="0048AA"/>
                  </a:solidFill>
                </a:uFill>
                <a:latin typeface="Lucida Sans Typewriter Regular"/>
                <a:ea typeface="Lucida Sans Typewriter Regular"/>
                <a:cs typeface="Lucida Sans Typewriter Regular"/>
                <a:sym typeface="Lucida Sans Typewriter Regular"/>
              </a:rPr>
              <a:t>sort()</a:t>
            </a:r>
            <a:r>
              <a:rPr sz="2400">
                <a:uFill>
                  <a:solidFill>
                    <a:srgbClr val="0048AA"/>
                  </a:solidFill>
                </a:uFill>
              </a:rPr>
              <a:t> shuffles input array.</a:t>
            </a:r>
          </a:p>
          <a:p>
            <a:pPr lvl="0">
              <a:defRPr sz="1800">
                <a:solidFill>
                  <a:srgbClr val="000000"/>
                </a:solidFill>
                <a:uFillTx/>
              </a:defRPr>
            </a:pPr>
            <a:endParaRPr sz="2400">
              <a:uFill>
                <a:solidFill>
                  <a:srgbClr val="0048AA"/>
                </a:solidFill>
              </a:uFill>
            </a:endParaRPr>
          </a:p>
          <a:p>
            <a:pPr lvl="0">
              <a:defRPr sz="1800">
                <a:solidFill>
                  <a:srgbClr val="000000"/>
                </a:solidFill>
                <a:uFillTx/>
              </a:defRPr>
            </a:pPr>
            <a:r>
              <a:rPr sz="2400">
                <a:solidFill>
                  <a:srgbClr val="005493"/>
                </a:solidFill>
                <a:uFill>
                  <a:solidFill>
                    <a:srgbClr val="0048AA"/>
                  </a:solidFill>
                </a:uFill>
              </a:rPr>
              <a:t>Q.  </a:t>
            </a:r>
            <a:r>
              <a:rPr sz="2400">
                <a:uFill>
                  <a:solidFill>
                    <a:srgbClr val="0048AA"/>
                  </a:solidFill>
                </a:uFill>
              </a:rPr>
              <a:t>Why do you think </a:t>
            </a:r>
            <a:r>
              <a:rPr sz="2000">
                <a:uFill>
                  <a:solidFill>
                    <a:srgbClr val="0048AA"/>
                  </a:solidFill>
                </a:uFill>
                <a:latin typeface="Lucida Sans Typewriter Regular"/>
                <a:ea typeface="Lucida Sans Typewriter Regular"/>
                <a:cs typeface="Lucida Sans Typewriter Regular"/>
                <a:sym typeface="Lucida Sans Typewriter Regular"/>
              </a:rPr>
              <a:t>Arrays.sort()</a:t>
            </a:r>
            <a:r>
              <a:rPr sz="2400">
                <a:uFill>
                  <a:solidFill>
                    <a:srgbClr val="0048AA"/>
                  </a:solidFill>
                </a:uFill>
              </a:rPr>
              <a:t> is deterministic?</a:t>
            </a:r>
          </a:p>
        </p:txBody>
      </p:sp>
      <p:pic>
        <p:nvPicPr>
          <p:cNvPr id="1005" name="Mr. Devious.jpg"/>
          <p:cNvPicPr/>
          <p:nvPr/>
        </p:nvPicPr>
        <p:blipFill>
          <a:blip r:embed="rId3"/>
          <a:stretch>
            <a:fillRect/>
          </a:stretch>
        </p:blipFill>
        <p:spPr>
          <a:xfrm>
            <a:off x="11404600" y="1323763"/>
            <a:ext cx="927101" cy="1267038"/>
          </a:xfrm>
          <a:prstGeom prst="rect">
            <a:avLst/>
          </a:prstGeom>
          <a:ln w="12700">
            <a:round/>
          </a:ln>
        </p:spPr>
      </p:pic>
    </p:spTree>
  </p:cSld>
  <p:clrMapOvr>
    <a:masterClrMapping/>
  </p:clrMapOvr>
  <p:transition spd="med"/>
</p:sld>
</file>

<file path=ppt/theme/theme1.xml><?xml version="1.0" encoding="utf-8"?>
<a:theme xmlns:a="http://schemas.openxmlformats.org/drawingml/2006/main" name="White">
  <a:themeElements>
    <a:clrScheme name="White">
      <a:dk1>
        <a:srgbClr val="F2F2F2"/>
      </a:dk1>
      <a:lt1>
        <a:srgbClr val="8D3124"/>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Bold"/>
        <a:ea typeface="Helvetica-Bold"/>
        <a:cs typeface="Helvetica-Bold"/>
      </a:majorFont>
      <a:minorFont>
        <a:latin typeface="Futura"/>
        <a:ea typeface="Futura"/>
        <a:cs typeface="Futur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27000" dist="76200" dir="2700000" rotWithShape="0">
              <a:srgbClr val="000000">
                <a:alpha val="75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round/>
        </a:ln>
        <a:effectLst>
          <a:outerShdw blurRad="127000" dist="76200" dir="2700000" rotWithShape="0">
            <a:srgbClr val="000000">
              <a:alpha val="75000"/>
            </a:srgbClr>
          </a:outerShdw>
        </a:effectLst>
      </a:spPr>
      <a:bodyPr rot="0" spcFirstLastPara="1" vertOverflow="overflow" horzOverflow="overflow" vert="horz" wrap="square" lIns="203200" tIns="203200" rIns="203200" bIns="203200" numCol="1" spcCol="38100" rtlCol="0" anchor="t">
        <a:spAutoFit/>
      </a:bodyPr>
      <a:lstStyle>
        <a:defPPr marL="7224" marR="7224" indent="0" algn="l" defTabSz="1295400" rtl="0" fontAlgn="auto" latinLnBrk="1" hangingPunct="0">
          <a:lnSpc>
            <a:spcPct val="120000"/>
          </a:lnSpc>
          <a:spcBef>
            <a:spcPts val="0"/>
          </a:spcBef>
          <a:spcAft>
            <a:spcPts val="0"/>
          </a:spcAft>
          <a:buClrTx/>
          <a:buSzTx/>
          <a:buFontTx/>
          <a:buNone/>
          <a:tabLst/>
          <a:defRPr kumimoji="0" sz="2000" b="1" i="0" u="none" strike="noStrike" cap="none" spc="0" normalizeH="0" baseline="0">
            <a:ln>
              <a:noFill/>
            </a:ln>
            <a:solidFill>
              <a:srgbClr val="000000"/>
            </a:solidFill>
            <a:effectLst/>
            <a:uFill>
              <a:solidFill>
                <a:srgbClr val="000000"/>
              </a:solidFill>
            </a:uFill>
            <a:latin typeface="Lucida Sans Typewriter Regular"/>
            <a:ea typeface="Lucida Sans Typewriter Regular"/>
            <a:cs typeface="Lucida Sans Typewriter Regular"/>
            <a:sym typeface="Lucida Sans Typewriter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8D3124"/>
          </a:solidFill>
          <a:prstDash val="solid"/>
          <a:round/>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58702" marR="58702" indent="0" algn="l" defTabSz="1295400" rtl="0" fontAlgn="auto" latinLnBrk="1" hangingPunct="0">
          <a:lnSpc>
            <a:spcPct val="150000"/>
          </a:lnSpc>
          <a:spcBef>
            <a:spcPts val="0"/>
          </a:spcBef>
          <a:spcAft>
            <a:spcPts val="0"/>
          </a:spcAft>
          <a:buClrTx/>
          <a:buSzTx/>
          <a:buFontTx/>
          <a:buNone/>
          <a:tabLst/>
          <a:defRPr kumimoji="0" sz="1600" b="0" i="0" u="none" strike="noStrike" cap="none" spc="0" normalizeH="0" baseline="0">
            <a:ln>
              <a:noFill/>
            </a:ln>
            <a:solidFill>
              <a:srgbClr val="8D3124"/>
            </a:solidFill>
            <a:effectLst/>
            <a:uFill>
              <a:solidFill>
                <a:srgbClr val="8D3124"/>
              </a:solidFill>
            </a:uFill>
            <a:latin typeface="Lucida Sans Regular"/>
            <a:ea typeface="Lucida Sans Regular"/>
            <a:cs typeface="Lucida Sans Regular"/>
            <a:sym typeface="Lucida Sans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Bold"/>
        <a:ea typeface="Helvetica-Bold"/>
        <a:cs typeface="Helvetica-Bold"/>
      </a:majorFont>
      <a:minorFont>
        <a:latin typeface="Futura"/>
        <a:ea typeface="Futura"/>
        <a:cs typeface="Futur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27000" dist="76200" dir="2700000" rotWithShape="0">
              <a:srgbClr val="000000">
                <a:alpha val="75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round/>
        </a:ln>
        <a:effectLst>
          <a:outerShdw blurRad="127000" dist="76200" dir="2700000" rotWithShape="0">
            <a:srgbClr val="000000">
              <a:alpha val="75000"/>
            </a:srgbClr>
          </a:outerShdw>
        </a:effectLst>
      </a:spPr>
      <a:bodyPr rot="0" spcFirstLastPara="1" vertOverflow="overflow" horzOverflow="overflow" vert="horz" wrap="square" lIns="203200" tIns="203200" rIns="203200" bIns="203200" numCol="1" spcCol="38100" rtlCol="0" anchor="t">
        <a:spAutoFit/>
      </a:bodyPr>
      <a:lstStyle>
        <a:defPPr marL="7224" marR="7224" indent="0" algn="l" defTabSz="1295400" rtl="0" fontAlgn="auto" latinLnBrk="1" hangingPunct="0">
          <a:lnSpc>
            <a:spcPct val="120000"/>
          </a:lnSpc>
          <a:spcBef>
            <a:spcPts val="0"/>
          </a:spcBef>
          <a:spcAft>
            <a:spcPts val="0"/>
          </a:spcAft>
          <a:buClrTx/>
          <a:buSzTx/>
          <a:buFontTx/>
          <a:buNone/>
          <a:tabLst/>
          <a:defRPr kumimoji="0" sz="2000" b="1" i="0" u="none" strike="noStrike" cap="none" spc="0" normalizeH="0" baseline="0">
            <a:ln>
              <a:noFill/>
            </a:ln>
            <a:solidFill>
              <a:srgbClr val="000000"/>
            </a:solidFill>
            <a:effectLst/>
            <a:uFill>
              <a:solidFill>
                <a:srgbClr val="000000"/>
              </a:solidFill>
            </a:uFill>
            <a:latin typeface="Lucida Sans Typewriter Regular"/>
            <a:ea typeface="Lucida Sans Typewriter Regular"/>
            <a:cs typeface="Lucida Sans Typewriter Regular"/>
            <a:sym typeface="Lucida Sans Typewriter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8D3124"/>
          </a:solidFill>
          <a:prstDash val="solid"/>
          <a:round/>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58702" marR="58702" indent="0" algn="l" defTabSz="1295400" rtl="0" fontAlgn="auto" latinLnBrk="1" hangingPunct="0">
          <a:lnSpc>
            <a:spcPct val="150000"/>
          </a:lnSpc>
          <a:spcBef>
            <a:spcPts val="0"/>
          </a:spcBef>
          <a:spcAft>
            <a:spcPts val="0"/>
          </a:spcAft>
          <a:buClrTx/>
          <a:buSzTx/>
          <a:buFontTx/>
          <a:buNone/>
          <a:tabLst/>
          <a:defRPr kumimoji="0" sz="1600" b="0" i="0" u="none" strike="noStrike" cap="none" spc="0" normalizeH="0" baseline="0">
            <a:ln>
              <a:noFill/>
            </a:ln>
            <a:solidFill>
              <a:srgbClr val="8D3124"/>
            </a:solidFill>
            <a:effectLst/>
            <a:uFill>
              <a:solidFill>
                <a:srgbClr val="8D3124"/>
              </a:solidFill>
            </a:uFill>
            <a:latin typeface="Lucida Sans Regular"/>
            <a:ea typeface="Lucida Sans Regular"/>
            <a:cs typeface="Lucida Sans Regular"/>
            <a:sym typeface="Lucida Sans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1947</TotalTime>
  <Words>11686</Words>
  <Application>Microsoft Macintosh PowerPoint</Application>
  <PresentationFormat>Custom</PresentationFormat>
  <Paragraphs>2675</Paragraphs>
  <Slides>109</Slides>
  <Notes>56</Notes>
  <HiddenSlides>23</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109</vt:i4>
      </vt:variant>
    </vt:vector>
  </HeadingPairs>
  <TitlesOfParts>
    <vt:vector size="121" baseType="lpstr">
      <vt:lpstr>ヒラギノ角ゴ ProN W3</vt:lpstr>
      <vt:lpstr>Futura</vt:lpstr>
      <vt:lpstr>Helvetica</vt:lpstr>
      <vt:lpstr>Helvetica-Bold</vt:lpstr>
      <vt:lpstr>Helvetica-Oblique</vt:lpstr>
      <vt:lpstr>Lucida Grande</vt:lpstr>
      <vt:lpstr>Lucida Sans Regular</vt:lpstr>
      <vt:lpstr>Lucida Sans Typewriter Regular</vt:lpstr>
      <vt:lpstr>Symbol</vt:lpstr>
      <vt:lpstr>Times New Roman</vt:lpstr>
      <vt:lpstr>Times Roman</vt:lpstr>
      <vt:lpstr>White</vt:lpstr>
      <vt:lpstr>2.3  Quicksort</vt:lpstr>
      <vt:lpstr>Two classic sorting algorithms: mergesort and quicksort</vt:lpstr>
      <vt:lpstr>Quicksort t-shirt</vt:lpstr>
      <vt:lpstr>Quicksort t-shirt</vt:lpstr>
      <vt:lpstr>Quicksort</vt:lpstr>
      <vt:lpstr>Tony Hoare</vt:lpstr>
      <vt:lpstr>Tony Hoare</vt:lpstr>
      <vt:lpstr>Bob Sedgewick</vt:lpstr>
      <vt:lpstr>Quicksort partitioning demo</vt:lpstr>
      <vt:lpstr>Quicksort partitioning demo</vt:lpstr>
      <vt:lpstr>Quicksort partitioning demo</vt:lpstr>
      <vt:lpstr>Quicksort partitioning demo</vt:lpstr>
      <vt:lpstr>Quicksort partitioning demo</vt:lpstr>
      <vt:lpstr>Quicksort partitioning demo</vt:lpstr>
      <vt:lpstr>Quicksort partitioning demo</vt:lpstr>
      <vt:lpstr>Quicksort partitioning demo</vt:lpstr>
      <vt:lpstr>Quicksort partitioning demo</vt:lpstr>
      <vt:lpstr>Quicksort partitioning demo</vt:lpstr>
      <vt:lpstr>Quicksort partitioning demo</vt:lpstr>
      <vt:lpstr>Quicksort partitioning demo</vt:lpstr>
      <vt:lpstr>Quicksort partitioning demo</vt:lpstr>
      <vt:lpstr>Quicksort partitioning demo</vt:lpstr>
      <vt:lpstr>Quicksort partitioning demo</vt:lpstr>
      <vt:lpstr>Quicksort partitioning demo</vt:lpstr>
      <vt:lpstr>Quicksort partitioning demo</vt:lpstr>
      <vt:lpstr>Quicksort partitioning demo</vt:lpstr>
      <vt:lpstr>Quicksort partitioning demo</vt:lpstr>
      <vt:lpstr>Quicksort partitioning demo</vt:lpstr>
      <vt:lpstr>Quicksort partitioning demo</vt:lpstr>
      <vt:lpstr>Quicksort partitioning demo</vt:lpstr>
      <vt:lpstr>Quicksort partitioning demo</vt:lpstr>
      <vt:lpstr>The music of quicksort partitioning (by Brad Lyon)</vt:lpstr>
      <vt:lpstr>Quicksort:  code for partitioning</vt:lpstr>
      <vt:lpstr>Quicksort:  Java implementation</vt:lpstr>
      <vt:lpstr>Quicksort trace</vt:lpstr>
      <vt:lpstr>Quicksort animation</vt:lpstr>
      <vt:lpstr>Quicksort:  implementation details</vt:lpstr>
      <vt:lpstr>Quicksort:  empirical analysis (1961)</vt:lpstr>
      <vt:lpstr>Quicksort:  empirical analysis</vt:lpstr>
      <vt:lpstr>Quicksort:  best-case analysis</vt:lpstr>
      <vt:lpstr>Quicksort:  worst-case analysis</vt:lpstr>
      <vt:lpstr>Quicksort:  average-case analysis</vt:lpstr>
      <vt:lpstr>Quicksort:  average-case analysis</vt:lpstr>
      <vt:lpstr>Quicksort:  BEST Case analysis</vt:lpstr>
      <vt:lpstr>Quicksort:  average-case analysis</vt:lpstr>
      <vt:lpstr>Quicksort:  average-case analysis</vt:lpstr>
      <vt:lpstr>Quicksort:  average-case analysis</vt:lpstr>
      <vt:lpstr>Quicksort:  summary of performance characteristics</vt:lpstr>
      <vt:lpstr>Quicksort properties</vt:lpstr>
      <vt:lpstr>Quicksort:  practical improvements</vt:lpstr>
      <vt:lpstr>Quicksort:  practical improvements</vt:lpstr>
      <vt:lpstr>Quicksort with median-of-3 and cutoff to insertion sort:  visualization</vt:lpstr>
      <vt:lpstr>2.3  Quicksort</vt:lpstr>
      <vt:lpstr>2.3  Quicksort</vt:lpstr>
      <vt:lpstr>Selection</vt:lpstr>
      <vt:lpstr>Quick-select</vt:lpstr>
      <vt:lpstr>Quick-select:  mathematical analysis</vt:lpstr>
      <vt:lpstr>Theoretical context for selection</vt:lpstr>
      <vt:lpstr>Generic methods</vt:lpstr>
      <vt:lpstr>Generic methods</vt:lpstr>
      <vt:lpstr>2.3  Quicksort</vt:lpstr>
      <vt:lpstr>2.3  Quicksort</vt:lpstr>
      <vt:lpstr>Duplicate keys</vt:lpstr>
      <vt:lpstr>Duplicate keys</vt:lpstr>
      <vt:lpstr>PowerPoint Presentation</vt:lpstr>
      <vt:lpstr>Partitioning an array with all equal keys</vt:lpstr>
      <vt:lpstr>Duplicate keys:  the problem</vt:lpstr>
      <vt:lpstr>3-way partitioning</vt:lpstr>
      <vt:lpstr>Dijkstra 3-way partitioning demo</vt:lpstr>
      <vt:lpstr>Dijkstra 3-way partitioning demo</vt:lpstr>
      <vt:lpstr>Dijkstra's 3-way partitioning:  trace</vt:lpstr>
      <vt:lpstr>3-way quicksort:  Java implementation</vt:lpstr>
      <vt:lpstr>3-way quicksort:  visual trace</vt:lpstr>
      <vt:lpstr>Duplicate keys:  lower bound</vt:lpstr>
      <vt:lpstr>Sorting summary</vt:lpstr>
      <vt:lpstr>2.3  Quicksort</vt:lpstr>
      <vt:lpstr>2.3  Quicksort</vt:lpstr>
      <vt:lpstr>Sorting applications</vt:lpstr>
      <vt:lpstr>War story (system sort in C)</vt:lpstr>
      <vt:lpstr>War story (system sort in C)</vt:lpstr>
      <vt:lpstr>Engineering a system sort (in 1993)</vt:lpstr>
      <vt:lpstr>Tukey's ninther</vt:lpstr>
      <vt:lpstr>Bentley-McIlroy 3-way partitioning demo</vt:lpstr>
      <vt:lpstr>Bentley-McIlroy 3-way partitioning demo</vt:lpstr>
      <vt:lpstr>Bentley-McIlroy 3-way partitioning</vt:lpstr>
      <vt:lpstr>Bentley-McIlroy 3-way partitioning:  Java implementation</vt:lpstr>
      <vt:lpstr>Engineering a system sort (in 1993)</vt:lpstr>
      <vt:lpstr>A beautiful mailing list post (Yaroslavskiy, September 2011)</vt:lpstr>
      <vt:lpstr>Dual-pivot quicksort</vt:lpstr>
      <vt:lpstr>Dual-pivot partitioning demo</vt:lpstr>
      <vt:lpstr>Dual-pivot partitioning demo</vt:lpstr>
      <vt:lpstr>Dual-pivot partitioning demo</vt:lpstr>
      <vt:lpstr>Dual-pivot quicksort</vt:lpstr>
      <vt:lpstr>Three-pivot quicksort</vt:lpstr>
      <vt:lpstr>Performance</vt:lpstr>
      <vt:lpstr>Cache and memory latencies</vt:lpstr>
      <vt:lpstr>Caching</vt:lpstr>
      <vt:lpstr>Achilles heel in Bentley-McIlroy implementation (Java system sort)</vt:lpstr>
      <vt:lpstr>Achilles heel in Bentley-McIlroy implementation (Java system sort)</vt:lpstr>
      <vt:lpstr>Which sorting algorithm to use?</vt:lpstr>
      <vt:lpstr>Which sorting algorithm to use?</vt:lpstr>
      <vt:lpstr>System sort in Java 7</vt:lpstr>
      <vt:lpstr>Ineffective sorts</vt:lpstr>
      <vt:lpstr>Practice Session</vt:lpstr>
      <vt:lpstr>Practice Session</vt:lpstr>
      <vt:lpstr>2.3  Quicksort</vt:lpstr>
      <vt:lpstr>2.3  Quicksort</vt:lpstr>
      <vt:lpstr>Which sorting algorithm?</vt:lpstr>
      <vt:lpstr>Which sorting algorithm?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2.3  Quicksort</dc:title>
  <dc:creator>MM</dc:creator>
  <cp:lastModifiedBy>Mutlu Mete</cp:lastModifiedBy>
  <cp:revision>22</cp:revision>
  <dcterms:modified xsi:type="dcterms:W3CDTF">2021-10-31T17:05:52Z</dcterms:modified>
</cp:coreProperties>
</file>